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5"/>
  </p:notesMasterIdLst>
  <p:sldIdLst>
    <p:sldId id="256" r:id="rId2"/>
    <p:sldId id="297" r:id="rId3"/>
    <p:sldId id="298" r:id="rId4"/>
    <p:sldId id="257" r:id="rId5"/>
    <p:sldId id="300" r:id="rId6"/>
    <p:sldId id="301" r:id="rId7"/>
    <p:sldId id="302" r:id="rId8"/>
    <p:sldId id="306" r:id="rId9"/>
    <p:sldId id="272" r:id="rId10"/>
    <p:sldId id="273" r:id="rId11"/>
    <p:sldId id="274" r:id="rId12"/>
    <p:sldId id="275" r:id="rId13"/>
    <p:sldId id="276" r:id="rId14"/>
    <p:sldId id="277" r:id="rId15"/>
    <p:sldId id="303" r:id="rId16"/>
    <p:sldId id="304" r:id="rId17"/>
    <p:sldId id="305" r:id="rId18"/>
    <p:sldId id="286" r:id="rId19"/>
    <p:sldId id="262" r:id="rId20"/>
    <p:sldId id="263" r:id="rId21"/>
    <p:sldId id="307" r:id="rId22"/>
    <p:sldId id="308" r:id="rId23"/>
    <p:sldId id="287" r:id="rId24"/>
    <p:sldId id="288" r:id="rId25"/>
    <p:sldId id="289" r:id="rId26"/>
    <p:sldId id="290" r:id="rId27"/>
    <p:sldId id="291" r:id="rId28"/>
    <p:sldId id="292" r:id="rId29"/>
    <p:sldId id="293" r:id="rId30"/>
    <p:sldId id="294" r:id="rId31"/>
    <p:sldId id="299" r:id="rId32"/>
    <p:sldId id="296" r:id="rId33"/>
    <p:sldId id="3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338" y="-102"/>
      </p:cViewPr>
      <p:guideLst>
        <p:guide orient="horz" pos="2160"/>
        <p:guide pos="2880"/>
      </p:guideLst>
    </p:cSldViewPr>
  </p:slideViewPr>
  <p:notesTextViewPr>
    <p:cViewPr>
      <p:scale>
        <a:sx n="100" d="100"/>
        <a:sy n="100" d="100"/>
      </p:scale>
      <p:origin x="0" y="954"/>
    </p:cViewPr>
  </p:notesTextViewPr>
  <p:sorterViewPr>
    <p:cViewPr>
      <p:scale>
        <a:sx n="100" d="100"/>
        <a:sy n="100"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lalee\AppData\Local\Microsoft\Windows\Temporary%20Internet%20Files\Content.Outlook\YABEJZB2\Infant%20Death%20Rates%20Final%202008-2012.xls"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title>
      <c:tx>
        <c:rich>
          <a:bodyPr/>
          <a:lstStyle/>
          <a:p>
            <a:pPr>
              <a:defRPr/>
            </a:pPr>
            <a:endParaRPr lang="en-US" dirty="0"/>
          </a:p>
        </c:rich>
      </c:tx>
      <c:layout>
        <c:manualLayout>
          <c:xMode val="edge"/>
          <c:yMode val="edge"/>
          <c:x val="0.28612939887368477"/>
          <c:y val="5.6543611143147793E-2"/>
        </c:manualLayout>
      </c:layout>
      <c:overlay val="0"/>
    </c:title>
    <c:autoTitleDeleted val="0"/>
    <c:plotArea>
      <c:layout>
        <c:manualLayout>
          <c:layoutTarget val="inner"/>
          <c:xMode val="edge"/>
          <c:yMode val="edge"/>
          <c:x val="0.15510710558770532"/>
          <c:y val="0.13188741651196054"/>
          <c:w val="0.72145208062584409"/>
          <c:h val="0.54962363392991365"/>
        </c:manualLayout>
      </c:layout>
      <c:lineChart>
        <c:grouping val="standard"/>
        <c:varyColors val="0"/>
        <c:ser>
          <c:idx val="0"/>
          <c:order val="0"/>
          <c:tx>
            <c:strRef>
              <c:f>'[Infant Death Rates Final 2008-2012.xls]Trends'!$B$2</c:f>
              <c:strCache>
                <c:ptCount val="1"/>
                <c:pt idx="0">
                  <c:v>Total</c:v>
                </c:pt>
              </c:strCache>
            </c:strRef>
          </c:tx>
          <c:spPr>
            <a:ln>
              <a:solidFill>
                <a:srgbClr val="FFC000"/>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layout/>
              <c:tx>
                <c:rich>
                  <a:bodyPr/>
                  <a:lstStyle/>
                  <a:p>
                    <a:r>
                      <a:rPr lang="en-US" smtClean="0"/>
                      <a:t>6.1</a:t>
                    </a:r>
                    <a:endParaRPr lang="en-US"/>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numRef>
              <c:f>'[Infant Death Rates Final 2008-2012.xls]Trends'!$A$3:$A$25</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'[Infant Death Rates Final 2008-2012.xls]Trends'!$B$3:$B$25</c:f>
              <c:numCache>
                <c:formatCode>0.0</c:formatCode>
                <c:ptCount val="23"/>
                <c:pt idx="0">
                  <c:v>9.6009962540046079</c:v>
                </c:pt>
                <c:pt idx="1">
                  <c:v>8.9099046547283045</c:v>
                </c:pt>
                <c:pt idx="2">
                  <c:v>8.7975774030177938</c:v>
                </c:pt>
                <c:pt idx="3">
                  <c:v>8.5943061422788851</c:v>
                </c:pt>
                <c:pt idx="4">
                  <c:v>8.0820379330975225</c:v>
                </c:pt>
                <c:pt idx="5">
                  <c:v>7.4362850399130185</c:v>
                </c:pt>
                <c:pt idx="6">
                  <c:v>7.4205917459780926</c:v>
                </c:pt>
                <c:pt idx="7">
                  <c:v>7.0617355853232384</c:v>
                </c:pt>
                <c:pt idx="8">
                  <c:v>7.2354830132335239</c:v>
                </c:pt>
                <c:pt idx="9">
                  <c:v>7.3211719967709676</c:v>
                </c:pt>
                <c:pt idx="10">
                  <c:v>6.974464539528495</c:v>
                </c:pt>
                <c:pt idx="11">
                  <c:v>7.2643343051506317</c:v>
                </c:pt>
                <c:pt idx="12">
                  <c:v>7.5299153614164709</c:v>
                </c:pt>
                <c:pt idx="13">
                  <c:v>7.4631436608038904</c:v>
                </c:pt>
                <c:pt idx="14">
                  <c:v>7.0444174367676355</c:v>
                </c:pt>
                <c:pt idx="15">
                  <c:v>7.1877251689734276</c:v>
                </c:pt>
                <c:pt idx="16">
                  <c:v>7.2227891013045724</c:v>
                </c:pt>
                <c:pt idx="17">
                  <c:v>7.0633991301438677</c:v>
                </c:pt>
                <c:pt idx="18">
                  <c:v>7.2034465920826953</c:v>
                </c:pt>
                <c:pt idx="19">
                  <c:v>6.888265557317145</c:v>
                </c:pt>
                <c:pt idx="20">
                  <c:v>6.526228445965164</c:v>
                </c:pt>
                <c:pt idx="21">
                  <c:v>6.4341554233083373</c:v>
                </c:pt>
                <c:pt idx="22">
                  <c:v>6.0426796580360556</c:v>
                </c:pt>
              </c:numCache>
            </c:numRef>
          </c:val>
          <c:smooth val="0"/>
        </c:ser>
        <c:ser>
          <c:idx val="1"/>
          <c:order val="1"/>
          <c:tx>
            <c:strRef>
              <c:f>'[Infant Death Rates Final 2008-2012.xls]Trends'!$C$2</c:f>
              <c:strCache>
                <c:ptCount val="1"/>
                <c:pt idx="0">
                  <c:v>White</c:v>
                </c:pt>
              </c:strCache>
            </c:strRef>
          </c:tx>
          <c:spPr>
            <a:ln>
              <a:solidFill>
                <a:srgbClr val="00B050"/>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layout>
                <c:manualLayout>
                  <c:x val="2.8490028490028491E-3"/>
                  <c:y val="3.9024390243902377E-2"/>
                </c:manualLayout>
              </c:layout>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numRef>
              <c:f>'[Infant Death Rates Final 2008-2012.xls]Trends'!$A$3:$A$25</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'[Infant Death Rates Final 2008-2012.xls]Trends'!$C$3:$C$25</c:f>
              <c:numCache>
                <c:formatCode>0.0</c:formatCode>
                <c:ptCount val="23"/>
                <c:pt idx="0">
                  <c:v>7.4995158371342852</c:v>
                </c:pt>
                <c:pt idx="1">
                  <c:v>6.6684154574698633</c:v>
                </c:pt>
                <c:pt idx="2">
                  <c:v>6.8955399061032807</c:v>
                </c:pt>
                <c:pt idx="3">
                  <c:v>6.5955100597132859</c:v>
                </c:pt>
                <c:pt idx="4">
                  <c:v>6.4758604790879311</c:v>
                </c:pt>
                <c:pt idx="5">
                  <c:v>5.9218318199763083</c:v>
                </c:pt>
                <c:pt idx="6">
                  <c:v>5.7658138505944851</c:v>
                </c:pt>
                <c:pt idx="7">
                  <c:v>5.5993378174407207</c:v>
                </c:pt>
                <c:pt idx="8">
                  <c:v>5.8271862231606617</c:v>
                </c:pt>
                <c:pt idx="9">
                  <c:v>5.5696410144263995</c:v>
                </c:pt>
                <c:pt idx="10">
                  <c:v>5.3958631715684637</c:v>
                </c:pt>
                <c:pt idx="11">
                  <c:v>5.5334612822592923</c:v>
                </c:pt>
                <c:pt idx="12">
                  <c:v>5.8635219257593976</c:v>
                </c:pt>
                <c:pt idx="13">
                  <c:v>5.7623155995476498</c:v>
                </c:pt>
                <c:pt idx="14">
                  <c:v>5.4704868483501095</c:v>
                </c:pt>
                <c:pt idx="15">
                  <c:v>5.3074659557951867</c:v>
                </c:pt>
                <c:pt idx="16">
                  <c:v>5.5929760489701215</c:v>
                </c:pt>
                <c:pt idx="17">
                  <c:v>5.1890925960927161</c:v>
                </c:pt>
                <c:pt idx="18">
                  <c:v>5.4571399571309946</c:v>
                </c:pt>
                <c:pt idx="19">
                  <c:v>4.8999283856620606</c:v>
                </c:pt>
                <c:pt idx="20">
                  <c:v>4.8866301798279865</c:v>
                </c:pt>
                <c:pt idx="21">
                  <c:v>4.5918937943647435</c:v>
                </c:pt>
                <c:pt idx="22">
                  <c:v>4.5537099147587927</c:v>
                </c:pt>
              </c:numCache>
            </c:numRef>
          </c:val>
          <c:smooth val="0"/>
        </c:ser>
        <c:ser>
          <c:idx val="2"/>
          <c:order val="2"/>
          <c:tx>
            <c:strRef>
              <c:f>'[Infant Death Rates Final 2008-2012.xls]Trends'!$D$2</c:f>
              <c:strCache>
                <c:ptCount val="1"/>
                <c:pt idx="0">
                  <c:v>Black</c:v>
                </c:pt>
              </c:strCache>
            </c:strRef>
          </c:tx>
          <c:spPr>
            <a:ln>
              <a:solidFill>
                <a:srgbClr val="7030A0"/>
              </a:solidFill>
            </a:ln>
          </c:spPr>
          <c:marker>
            <c:symbol val="none"/>
          </c:marker>
          <c:dLbls>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dLbl>
              <c:idx val="13"/>
              <c:delete val="1"/>
            </c:dLbl>
            <c:dLbl>
              <c:idx val="14"/>
              <c:delete val="1"/>
            </c:dLbl>
            <c:dLbl>
              <c:idx val="15"/>
              <c:delete val="1"/>
            </c:dLbl>
            <c:dLbl>
              <c:idx val="16"/>
              <c:delete val="1"/>
            </c:dLbl>
            <c:dLbl>
              <c:idx val="17"/>
              <c:delete val="1"/>
            </c:dLbl>
            <c:dLbl>
              <c:idx val="18"/>
              <c:delete val="1"/>
            </c:dLbl>
            <c:dLbl>
              <c:idx val="19"/>
              <c:delete val="1"/>
            </c:dLbl>
            <c:dLbl>
              <c:idx val="20"/>
              <c:delete val="1"/>
            </c:dLbl>
            <c:dLbl>
              <c:idx val="21"/>
              <c:delete val="1"/>
            </c:dLbl>
            <c:dLbl>
              <c:idx val="22"/>
              <c:layout/>
              <c:tx>
                <c:rich>
                  <a:bodyPr/>
                  <a:lstStyle/>
                  <a:p>
                    <a:r>
                      <a:rPr lang="en-US" smtClean="0"/>
                      <a:t>10.6</a:t>
                    </a:r>
                    <a:endParaRPr lang="en-US"/>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numRef>
              <c:f>'[Infant Death Rates Final 2008-2012.xls]Trends'!$A$3:$A$25</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'[Infant Death Rates Final 2008-2012.xls]Trends'!$D$3:$D$25</c:f>
              <c:numCache>
                <c:formatCode>0.0</c:formatCode>
                <c:ptCount val="23"/>
                <c:pt idx="0">
                  <c:v>16.719521929540701</c:v>
                </c:pt>
                <c:pt idx="1">
                  <c:v>16.29684796179879</c:v>
                </c:pt>
                <c:pt idx="2">
                  <c:v>15.192693250167084</c:v>
                </c:pt>
                <c:pt idx="3">
                  <c:v>15.346133044889129</c:v>
                </c:pt>
                <c:pt idx="4">
                  <c:v>13.884703646183446</c:v>
                </c:pt>
                <c:pt idx="5">
                  <c:v>12.999358349770668</c:v>
                </c:pt>
                <c:pt idx="6">
                  <c:v>13.355434525219065</c:v>
                </c:pt>
                <c:pt idx="7">
                  <c:v>12.281508739650413</c:v>
                </c:pt>
                <c:pt idx="8">
                  <c:v>12.365457950673566</c:v>
                </c:pt>
                <c:pt idx="9">
                  <c:v>13.435785826911546</c:v>
                </c:pt>
                <c:pt idx="10">
                  <c:v>12.565843751983257</c:v>
                </c:pt>
                <c:pt idx="11">
                  <c:v>13.491405868230396</c:v>
                </c:pt>
                <c:pt idx="12">
                  <c:v>13.637447694208975</c:v>
                </c:pt>
                <c:pt idx="13">
                  <c:v>13.731774094275949</c:v>
                </c:pt>
                <c:pt idx="14">
                  <c:v>13.213328226733044</c:v>
                </c:pt>
                <c:pt idx="15">
                  <c:v>13.595512646746055</c:v>
                </c:pt>
                <c:pt idx="16">
                  <c:v>12.852306723350654</c:v>
                </c:pt>
                <c:pt idx="17">
                  <c:v>13.356078081687254</c:v>
                </c:pt>
                <c:pt idx="18">
                  <c:v>12.869436548421039</c:v>
                </c:pt>
                <c:pt idx="19">
                  <c:v>13.192507763207351</c:v>
                </c:pt>
                <c:pt idx="20">
                  <c:v>11.79125414218626</c:v>
                </c:pt>
                <c:pt idx="21">
                  <c:v>11.957901633973545</c:v>
                </c:pt>
                <c:pt idx="22">
                  <c:v>10.461673867818851</c:v>
                </c:pt>
              </c:numCache>
            </c:numRef>
          </c:val>
          <c:smooth val="0"/>
        </c:ser>
        <c:dLbls>
          <c:showLegendKey val="0"/>
          <c:showVal val="0"/>
          <c:showCatName val="0"/>
          <c:showSerName val="0"/>
          <c:showPercent val="0"/>
          <c:showBubbleSize val="0"/>
        </c:dLbls>
        <c:marker val="1"/>
        <c:smooth val="0"/>
        <c:axId val="87899520"/>
        <c:axId val="90281088"/>
      </c:lineChart>
      <c:catAx>
        <c:axId val="87899520"/>
        <c:scaling>
          <c:orientation val="minMax"/>
        </c:scaling>
        <c:delete val="1"/>
        <c:axPos val="b"/>
        <c:numFmt formatCode="General" sourceLinked="1"/>
        <c:majorTickMark val="none"/>
        <c:minorTickMark val="none"/>
        <c:tickLblPos val="none"/>
        <c:crossAx val="90281088"/>
        <c:crosses val="autoZero"/>
        <c:auto val="1"/>
        <c:lblAlgn val="ctr"/>
        <c:lblOffset val="100"/>
        <c:noMultiLvlLbl val="0"/>
      </c:catAx>
      <c:valAx>
        <c:axId val="90281088"/>
        <c:scaling>
          <c:orientation val="minMax"/>
          <c:min val="2"/>
        </c:scaling>
        <c:delete val="0"/>
        <c:axPos val="l"/>
        <c:majorGridlines/>
        <c:title>
          <c:tx>
            <c:rich>
              <a:bodyPr/>
              <a:lstStyle/>
              <a:p>
                <a:pPr>
                  <a:defRPr sz="2000"/>
                </a:pPr>
                <a:r>
                  <a:rPr lang="en-US" sz="2000" dirty="0"/>
                  <a:t>Rate per 1,000 Live Births </a:t>
                </a:r>
              </a:p>
            </c:rich>
          </c:tx>
          <c:layout>
            <c:manualLayout>
              <c:xMode val="edge"/>
              <c:yMode val="edge"/>
              <c:x val="4.6188505282993467E-2"/>
              <c:y val="0.18833450696711693"/>
            </c:manualLayout>
          </c:layout>
          <c:overlay val="0"/>
        </c:title>
        <c:numFmt formatCode="0.0" sourceLinked="1"/>
        <c:majorTickMark val="none"/>
        <c:minorTickMark val="none"/>
        <c:tickLblPos val="nextTo"/>
        <c:txPr>
          <a:bodyPr rot="0" vert="horz"/>
          <a:lstStyle/>
          <a:p>
            <a:pPr>
              <a:defRPr/>
            </a:pPr>
            <a:endParaRPr lang="en-US"/>
          </a:p>
        </c:txPr>
        <c:crossAx val="87899520"/>
        <c:crosses val="autoZero"/>
        <c:crossBetween val="between"/>
      </c:valAx>
      <c:spPr>
        <a:solidFill>
          <a:schemeClr val="bg1"/>
        </a:solidFill>
      </c:spPr>
    </c:plotArea>
    <c:legend>
      <c:legendPos val="r"/>
      <c:layout>
        <c:manualLayout>
          <c:xMode val="edge"/>
          <c:yMode val="edge"/>
          <c:x val="0.89000000000000035"/>
          <c:y val="0.12636135117256694"/>
          <c:w val="9.6486486486486528E-2"/>
          <c:h val="0.15681659304782047"/>
        </c:manualLayout>
      </c:layout>
      <c:overlay val="0"/>
      <c:txPr>
        <a:bodyPr/>
        <a:lstStyle/>
        <a:p>
          <a:pPr>
            <a:defRPr sz="1200"/>
          </a:pPr>
          <a:endParaRPr lang="en-US"/>
        </a:p>
      </c:txPr>
    </c:legend>
    <c:plotVisOnly val="1"/>
    <c:dispBlanksAs val="gap"/>
    <c:showDLblsOverMax val="0"/>
  </c:chart>
  <c:spPr>
    <a:noFill/>
  </c:spPr>
  <c:txPr>
    <a:bodyPr/>
    <a:lstStyle/>
    <a:p>
      <a:pPr>
        <a:defRPr sz="1000" b="0" i="0" u="none" strike="noStrike" baseline="0">
          <a:solidFill>
            <a:sysClr val="windowText" lastClr="000000"/>
          </a:solidFill>
          <a:latin typeface="Calibri"/>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Sheet1!$B$1</c:f>
              <c:strCache>
                <c:ptCount val="1"/>
                <c:pt idx="0">
                  <c:v>Births</c:v>
                </c:pt>
              </c:strCache>
            </c:strRef>
          </c:tx>
          <c:spPr>
            <a:ln w="38100"/>
          </c:spPr>
          <c:cat>
            <c:numRef>
              <c:f>Sheet1!$A$2:$A$6</c:f>
              <c:numCache>
                <c:formatCode>General</c:formatCode>
                <c:ptCount val="5"/>
                <c:pt idx="0">
                  <c:v>2009</c:v>
                </c:pt>
                <c:pt idx="1">
                  <c:v>2010</c:v>
                </c:pt>
                <c:pt idx="2">
                  <c:v>2011</c:v>
                </c:pt>
                <c:pt idx="3">
                  <c:v>2012</c:v>
                </c:pt>
                <c:pt idx="4">
                  <c:v>2013</c:v>
                </c:pt>
              </c:numCache>
            </c:numRef>
          </c:cat>
          <c:val>
            <c:numRef>
              <c:f>Sheet1!$B$2:$B$6</c:f>
              <c:numCache>
                <c:formatCode>General</c:formatCode>
                <c:ptCount val="5"/>
                <c:pt idx="0">
                  <c:v>7474</c:v>
                </c:pt>
                <c:pt idx="1">
                  <c:v>7128</c:v>
                </c:pt>
                <c:pt idx="2">
                  <c:v>6889</c:v>
                </c:pt>
                <c:pt idx="3">
                  <c:v>6787</c:v>
                </c:pt>
                <c:pt idx="4">
                  <c:v>7042</c:v>
                </c:pt>
              </c:numCache>
            </c:numRef>
          </c:val>
          <c:smooth val="0"/>
        </c:ser>
        <c:dLbls>
          <c:showLegendKey val="0"/>
          <c:showVal val="0"/>
          <c:showCatName val="0"/>
          <c:showSerName val="0"/>
          <c:showPercent val="0"/>
          <c:showBubbleSize val="0"/>
        </c:dLbls>
        <c:marker val="1"/>
        <c:smooth val="0"/>
        <c:axId val="34069888"/>
        <c:axId val="35415552"/>
      </c:lineChart>
      <c:catAx>
        <c:axId val="34069888"/>
        <c:scaling>
          <c:orientation val="minMax"/>
        </c:scaling>
        <c:delete val="0"/>
        <c:axPos val="b"/>
        <c:numFmt formatCode="General" sourceLinked="1"/>
        <c:majorTickMark val="out"/>
        <c:minorTickMark val="none"/>
        <c:tickLblPos val="nextTo"/>
        <c:crossAx val="35415552"/>
        <c:crosses val="autoZero"/>
        <c:auto val="1"/>
        <c:lblAlgn val="ctr"/>
        <c:lblOffset val="100"/>
        <c:noMultiLvlLbl val="0"/>
      </c:catAx>
      <c:valAx>
        <c:axId val="35415552"/>
        <c:scaling>
          <c:orientation val="minMax"/>
        </c:scaling>
        <c:delete val="0"/>
        <c:axPos val="l"/>
        <c:majorGridlines/>
        <c:numFmt formatCode="General" sourceLinked="1"/>
        <c:majorTickMark val="out"/>
        <c:minorTickMark val="none"/>
        <c:tickLblPos val="nextTo"/>
        <c:crossAx val="34069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lineChart>
        <c:grouping val="standard"/>
        <c:varyColors val="0"/>
        <c:ser>
          <c:idx val="0"/>
          <c:order val="0"/>
          <c:tx>
            <c:strRef>
              <c:f>Sheet1!$B$1</c:f>
              <c:strCache>
                <c:ptCount val="1"/>
                <c:pt idx="0">
                  <c:v>Births</c:v>
                </c:pt>
              </c:strCache>
            </c:strRef>
          </c:tx>
          <c:spPr>
            <a:ln w="44450"/>
          </c:spPr>
          <c:cat>
            <c:numRef>
              <c:f>Sheet1!$A$2:$A$6</c:f>
              <c:numCache>
                <c:formatCode>General</c:formatCode>
                <c:ptCount val="5"/>
                <c:pt idx="0">
                  <c:v>2009</c:v>
                </c:pt>
                <c:pt idx="1">
                  <c:v>2010</c:v>
                </c:pt>
                <c:pt idx="2">
                  <c:v>2011</c:v>
                </c:pt>
                <c:pt idx="3">
                  <c:v>2012</c:v>
                </c:pt>
                <c:pt idx="4">
                  <c:v>2013</c:v>
                </c:pt>
              </c:numCache>
            </c:numRef>
          </c:cat>
          <c:val>
            <c:numRef>
              <c:f>Sheet1!$B$2:$B$6</c:f>
              <c:numCache>
                <c:formatCode>General</c:formatCode>
                <c:ptCount val="5"/>
                <c:pt idx="0">
                  <c:v>4714</c:v>
                </c:pt>
                <c:pt idx="1">
                  <c:v>4446</c:v>
                </c:pt>
                <c:pt idx="2">
                  <c:v>4392</c:v>
                </c:pt>
                <c:pt idx="3">
                  <c:v>4528</c:v>
                </c:pt>
                <c:pt idx="4">
                  <c:v>4412</c:v>
                </c:pt>
              </c:numCache>
            </c:numRef>
          </c:val>
          <c:smooth val="0"/>
        </c:ser>
        <c:dLbls>
          <c:showLegendKey val="0"/>
          <c:showVal val="0"/>
          <c:showCatName val="0"/>
          <c:showSerName val="0"/>
          <c:showPercent val="0"/>
          <c:showBubbleSize val="0"/>
        </c:dLbls>
        <c:marker val="1"/>
        <c:smooth val="0"/>
        <c:axId val="70585344"/>
        <c:axId val="70587136"/>
      </c:lineChart>
      <c:catAx>
        <c:axId val="70585344"/>
        <c:scaling>
          <c:orientation val="minMax"/>
        </c:scaling>
        <c:delete val="0"/>
        <c:axPos val="b"/>
        <c:numFmt formatCode="General" sourceLinked="1"/>
        <c:majorTickMark val="out"/>
        <c:minorTickMark val="none"/>
        <c:tickLblPos val="nextTo"/>
        <c:crossAx val="70587136"/>
        <c:crosses val="autoZero"/>
        <c:auto val="1"/>
        <c:lblAlgn val="ctr"/>
        <c:lblOffset val="100"/>
        <c:noMultiLvlLbl val="0"/>
      </c:catAx>
      <c:valAx>
        <c:axId val="70587136"/>
        <c:scaling>
          <c:orientation val="minMax"/>
        </c:scaling>
        <c:delete val="0"/>
        <c:axPos val="l"/>
        <c:majorGridlines/>
        <c:numFmt formatCode="General" sourceLinked="1"/>
        <c:majorTickMark val="out"/>
        <c:minorTickMark val="none"/>
        <c:tickLblPos val="nextTo"/>
        <c:crossAx val="70585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377049180327884E-2"/>
          <c:y val="5.3533190578158467E-2"/>
          <c:w val="0.94262295081967262"/>
          <c:h val="0.83083511777302366"/>
        </c:manualLayout>
      </c:layout>
      <c:lineChart>
        <c:grouping val="standard"/>
        <c:varyColors val="0"/>
        <c:ser>
          <c:idx val="0"/>
          <c:order val="0"/>
          <c:tx>
            <c:strRef>
              <c:f>Sheet1!$A$2</c:f>
              <c:strCache>
                <c:ptCount val="1"/>
                <c:pt idx="0">
                  <c:v>NE FL</c:v>
                </c:pt>
              </c:strCache>
            </c:strRef>
          </c:tx>
          <c:spPr>
            <a:ln w="35980">
              <a:solidFill>
                <a:srgbClr val="808000"/>
              </a:solidFill>
              <a:prstDash val="solid"/>
            </a:ln>
          </c:spPr>
          <c:marker>
            <c:symbol val="diamond"/>
            <c:size val="7"/>
            <c:spPr>
              <a:solidFill>
                <a:srgbClr val="808000"/>
              </a:solidFill>
              <a:ln>
                <a:solidFill>
                  <a:srgbClr val="808000"/>
                </a:solidFill>
                <a:prstDash val="solid"/>
              </a:ln>
            </c:spPr>
          </c:marker>
          <c:dLbls>
            <c:dLbl>
              <c:idx val="0"/>
              <c:layout>
                <c:manualLayout>
                  <c:x val="-6.2749747289303597E-3"/>
                  <c:y val="-4.4820060061677415E-2"/>
                </c:manualLayout>
              </c:layout>
              <c:dLblPos val="r"/>
              <c:showLegendKey val="0"/>
              <c:showVal val="1"/>
              <c:showCatName val="0"/>
              <c:showSerName val="0"/>
              <c:showPercent val="0"/>
              <c:showBubbleSize val="0"/>
            </c:dLbl>
            <c:dLbl>
              <c:idx val="1"/>
              <c:layout>
                <c:manualLayout>
                  <c:x val="-2.4052248712401886E-2"/>
                  <c:y val="-5.0858635567209015E-2"/>
                </c:manualLayout>
              </c:layout>
              <c:dLblPos val="r"/>
              <c:showLegendKey val="0"/>
              <c:showVal val="1"/>
              <c:showCatName val="0"/>
              <c:showSerName val="0"/>
              <c:showPercent val="0"/>
              <c:showBubbleSize val="0"/>
            </c:dLbl>
            <c:dLbl>
              <c:idx val="2"/>
              <c:layout>
                <c:manualLayout>
                  <c:x val="-1.7973856209150443E-2"/>
                  <c:y val="-5.6233807727918812E-2"/>
                </c:manualLayout>
              </c:layout>
              <c:dLblPos val="r"/>
              <c:showLegendKey val="0"/>
              <c:showVal val="1"/>
              <c:showCatName val="0"/>
              <c:showSerName val="0"/>
              <c:showPercent val="0"/>
              <c:showBubbleSize val="0"/>
            </c:dLbl>
            <c:dLbl>
              <c:idx val="4"/>
              <c:layout>
                <c:manualLayout>
                  <c:x val="-1.3071895424836603E-2"/>
                  <c:y val="-4.7354785455089511E-2"/>
                </c:manualLayout>
              </c:layout>
              <c:dLblPos val="r"/>
              <c:showLegendKey val="0"/>
              <c:showVal val="1"/>
              <c:showCatName val="0"/>
              <c:showSerName val="0"/>
              <c:showPercent val="0"/>
              <c:showBubbleSize val="0"/>
            </c:dLbl>
            <c:dLbl>
              <c:idx val="5"/>
              <c:layout>
                <c:manualLayout>
                  <c:x val="-2.9725567392311247E-2"/>
                  <c:y val="-4.1174193599506685E-2"/>
                </c:manualLayout>
              </c:layout>
              <c:dLblPos val="r"/>
              <c:showLegendKey val="0"/>
              <c:showVal val="1"/>
              <c:showCatName val="0"/>
              <c:showSerName val="0"/>
              <c:showPercent val="0"/>
              <c:showBubbleSize val="0"/>
            </c:dLbl>
            <c:dLbl>
              <c:idx val="6"/>
              <c:layout>
                <c:manualLayout>
                  <c:x val="-3.7581699346405255E-2"/>
                  <c:y val="-3.5516089091317135E-2"/>
                </c:manualLayout>
              </c:layout>
              <c:dLblPos val="r"/>
              <c:showLegendKey val="0"/>
              <c:showVal val="1"/>
              <c:showCatName val="0"/>
              <c:showSerName val="0"/>
              <c:showPercent val="0"/>
              <c:showBubbleSize val="0"/>
            </c:dLbl>
            <c:dLbl>
              <c:idx val="7"/>
              <c:layout>
                <c:manualLayout>
                  <c:x val="-2.4509803921568651E-2"/>
                  <c:y val="-5.0314459546032933E-2"/>
                </c:manualLayout>
              </c:layout>
              <c:dLblPos val="r"/>
              <c:showLegendKey val="0"/>
              <c:showVal val="1"/>
              <c:showCatName val="0"/>
              <c:showSerName val="0"/>
              <c:showPercent val="0"/>
              <c:showBubbleSize val="0"/>
            </c:dLbl>
            <c:dLbl>
              <c:idx val="8"/>
              <c:layout>
                <c:manualLayout>
                  <c:x val="-3.1343857753075362E-2"/>
                  <c:y val="-3.5026694162893481E-2"/>
                </c:manualLayout>
              </c:layout>
              <c:dLblPos val="r"/>
              <c:showLegendKey val="0"/>
              <c:showVal val="1"/>
              <c:showCatName val="0"/>
              <c:showSerName val="0"/>
              <c:showPercent val="0"/>
              <c:showBubbleSize val="0"/>
            </c:dLbl>
            <c:dLbl>
              <c:idx val="9"/>
              <c:layout>
                <c:manualLayout>
                  <c:x val="-3.0929313982811249E-2"/>
                  <c:y val="-4.2953027641724914E-2"/>
                </c:manualLayout>
              </c:layout>
              <c:dLblPos val="r"/>
              <c:showLegendKey val="0"/>
              <c:showVal val="1"/>
              <c:showCatName val="0"/>
              <c:showSerName val="0"/>
              <c:showPercent val="0"/>
              <c:showBubbleSize val="0"/>
            </c:dLbl>
            <c:dLbl>
              <c:idx val="10"/>
              <c:layout>
                <c:manualLayout>
                  <c:x val="-1.470588235294106E-2"/>
                  <c:y val="-4.4395111364146998E-2"/>
                </c:manualLayout>
              </c:layout>
              <c:dLblPos val="r"/>
              <c:showLegendKey val="0"/>
              <c:showVal val="1"/>
              <c:showCatName val="0"/>
              <c:showSerName val="0"/>
              <c:showPercent val="0"/>
              <c:showBubbleSize val="0"/>
            </c:dLbl>
            <c:spPr>
              <a:noFill/>
              <a:ln w="23987">
                <a:noFill/>
              </a:ln>
            </c:spPr>
            <c:txPr>
              <a:bodyPr/>
              <a:lstStyle/>
              <a:p>
                <a:pPr>
                  <a:defRPr sz="1800" b="1" i="0" u="none" strike="noStrike" baseline="0">
                    <a:solidFill>
                      <a:schemeClr val="tx1"/>
                    </a:solidFill>
                    <a:latin typeface="+mn-lt"/>
                    <a:ea typeface="Tahoma"/>
                    <a:cs typeface="Tahoma"/>
                  </a:defRPr>
                </a:pPr>
                <a:endParaRPr lang="en-US"/>
              </a:p>
            </c:txPr>
            <c:showLegendKey val="0"/>
            <c:showVal val="1"/>
            <c:showCatName val="0"/>
            <c:showSerName val="0"/>
            <c:showPercent val="0"/>
            <c:showBubbleSize val="0"/>
            <c:showLeaderLines val="0"/>
          </c:dLbls>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Sheet1!$B$2:$K$2</c:f>
              <c:numCache>
                <c:formatCode>General</c:formatCode>
                <c:ptCount val="10"/>
                <c:pt idx="0">
                  <c:v>9.5</c:v>
                </c:pt>
                <c:pt idx="1">
                  <c:v>10.4</c:v>
                </c:pt>
                <c:pt idx="2">
                  <c:v>8.2000000000000011</c:v>
                </c:pt>
                <c:pt idx="3">
                  <c:v>8</c:v>
                </c:pt>
                <c:pt idx="4">
                  <c:v>8.9</c:v>
                </c:pt>
                <c:pt idx="5">
                  <c:v>7.9</c:v>
                </c:pt>
                <c:pt idx="6">
                  <c:v>7.3</c:v>
                </c:pt>
                <c:pt idx="7">
                  <c:v>6.5</c:v>
                </c:pt>
                <c:pt idx="8">
                  <c:v>7.3</c:v>
                </c:pt>
                <c:pt idx="9">
                  <c:v>7.96</c:v>
                </c:pt>
              </c:numCache>
            </c:numRef>
          </c:val>
          <c:smooth val="0"/>
        </c:ser>
        <c:ser>
          <c:idx val="1"/>
          <c:order val="1"/>
          <c:tx>
            <c:strRef>
              <c:f>Sheet1!$A$3</c:f>
              <c:strCache>
                <c:ptCount val="1"/>
                <c:pt idx="0">
                  <c:v>FL</c:v>
                </c:pt>
              </c:strCache>
            </c:strRef>
          </c:tx>
          <c:spPr>
            <a:ln w="38100"/>
          </c:spPr>
          <c:dLbls>
            <c:txPr>
              <a:bodyPr/>
              <a:lstStyle/>
              <a:p>
                <a:pPr>
                  <a:defRPr sz="2000">
                    <a:latin typeface="+mj-lt"/>
                  </a:defRPr>
                </a:pPr>
                <a:endParaRPr lang="en-US"/>
              </a:p>
            </c:txPr>
            <c:showLegendKey val="0"/>
            <c:showVal val="1"/>
            <c:showCatName val="0"/>
            <c:showSerName val="0"/>
            <c:showPercent val="0"/>
            <c:showBubbleSize val="0"/>
            <c:showLeaderLines val="0"/>
          </c:dLbls>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Sheet1!$B$3:$K$3</c:f>
              <c:numCache>
                <c:formatCode>General</c:formatCode>
                <c:ptCount val="10"/>
                <c:pt idx="0">
                  <c:v>7</c:v>
                </c:pt>
                <c:pt idx="1">
                  <c:v>7.2</c:v>
                </c:pt>
                <c:pt idx="2">
                  <c:v>7.2</c:v>
                </c:pt>
                <c:pt idx="3">
                  <c:v>7.1</c:v>
                </c:pt>
                <c:pt idx="4">
                  <c:v>7.2</c:v>
                </c:pt>
                <c:pt idx="5">
                  <c:v>6.9</c:v>
                </c:pt>
                <c:pt idx="6">
                  <c:v>6.5</c:v>
                </c:pt>
                <c:pt idx="7">
                  <c:v>6.4</c:v>
                </c:pt>
                <c:pt idx="8">
                  <c:v>6</c:v>
                </c:pt>
                <c:pt idx="9">
                  <c:v>6.1</c:v>
                </c:pt>
              </c:numCache>
            </c:numRef>
          </c:val>
          <c:smooth val="0"/>
        </c:ser>
        <c:ser>
          <c:idx val="2"/>
          <c:order val="2"/>
          <c:tx>
            <c:strRef>
              <c:f>Sheet1!$A$4</c:f>
              <c:strCache>
                <c:ptCount val="1"/>
                <c:pt idx="0">
                  <c:v>US</c:v>
                </c:pt>
              </c:strCache>
            </c:strRef>
          </c:tx>
          <c:spPr>
            <a:ln w="38100">
              <a:solidFill>
                <a:srgbClr val="0070C0"/>
              </a:solidFill>
            </a:ln>
          </c:spPr>
          <c:marker>
            <c:spPr>
              <a:solidFill>
                <a:schemeClr val="accent1"/>
              </a:solidFill>
              <a:ln>
                <a:solidFill>
                  <a:srgbClr val="0070C0"/>
                </a:solidFill>
              </a:ln>
            </c:spPr>
          </c:marker>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Sheet1!$B$4:$K$4</c:f>
              <c:numCache>
                <c:formatCode>General</c:formatCode>
                <c:ptCount val="10"/>
                <c:pt idx="0">
                  <c:v>6.7</c:v>
                </c:pt>
                <c:pt idx="1">
                  <c:v>6.6</c:v>
                </c:pt>
                <c:pt idx="2">
                  <c:v>6.5</c:v>
                </c:pt>
                <c:pt idx="3">
                  <c:v>6.4</c:v>
                </c:pt>
                <c:pt idx="4">
                  <c:v>6.4</c:v>
                </c:pt>
                <c:pt idx="5">
                  <c:v>6.3</c:v>
                </c:pt>
                <c:pt idx="6">
                  <c:v>6.3</c:v>
                </c:pt>
                <c:pt idx="7">
                  <c:v>6.1</c:v>
                </c:pt>
                <c:pt idx="8">
                  <c:v>5.9</c:v>
                </c:pt>
              </c:numCache>
            </c:numRef>
          </c:val>
          <c:smooth val="0"/>
        </c:ser>
        <c:dLbls>
          <c:showLegendKey val="0"/>
          <c:showVal val="0"/>
          <c:showCatName val="0"/>
          <c:showSerName val="0"/>
          <c:showPercent val="0"/>
          <c:showBubbleSize val="0"/>
        </c:dLbls>
        <c:marker val="1"/>
        <c:smooth val="0"/>
        <c:axId val="100248576"/>
        <c:axId val="100582144"/>
      </c:lineChart>
      <c:catAx>
        <c:axId val="100248576"/>
        <c:scaling>
          <c:orientation val="minMax"/>
        </c:scaling>
        <c:delete val="0"/>
        <c:axPos val="b"/>
        <c:numFmt formatCode="General" sourceLinked="1"/>
        <c:majorTickMark val="out"/>
        <c:minorTickMark val="none"/>
        <c:tickLblPos val="nextTo"/>
        <c:spPr>
          <a:ln w="2999">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00582144"/>
        <c:crosses val="autoZero"/>
        <c:auto val="1"/>
        <c:lblAlgn val="ctr"/>
        <c:lblOffset val="100"/>
        <c:tickLblSkip val="1"/>
        <c:tickMarkSkip val="1"/>
        <c:noMultiLvlLbl val="0"/>
      </c:catAx>
      <c:valAx>
        <c:axId val="100582144"/>
        <c:scaling>
          <c:orientation val="minMax"/>
          <c:max val="20"/>
        </c:scaling>
        <c:delete val="0"/>
        <c:axPos val="l"/>
        <c:majorGridlines>
          <c:spPr>
            <a:ln w="2999">
              <a:solidFill>
                <a:schemeClr val="tx1"/>
              </a:solidFill>
              <a:prstDash val="solid"/>
            </a:ln>
          </c:spPr>
        </c:majorGridlines>
        <c:numFmt formatCode="General" sourceLinked="0"/>
        <c:majorTickMark val="out"/>
        <c:minorTickMark val="none"/>
        <c:tickLblPos val="nextTo"/>
        <c:spPr>
          <a:ln w="2999">
            <a:solidFill>
              <a:schemeClr val="tx1"/>
            </a:solidFill>
            <a:prstDash val="solid"/>
          </a:ln>
        </c:spPr>
        <c:txPr>
          <a:bodyPr rot="0" vert="horz"/>
          <a:lstStyle/>
          <a:p>
            <a:pPr>
              <a:defRPr sz="1275" b="1" i="0" u="none" strike="noStrike" baseline="0">
                <a:solidFill>
                  <a:schemeClr val="tx1"/>
                </a:solidFill>
                <a:latin typeface="Times New Roman"/>
                <a:ea typeface="Times New Roman"/>
                <a:cs typeface="Times New Roman"/>
              </a:defRPr>
            </a:pPr>
            <a:endParaRPr lang="en-US"/>
          </a:p>
        </c:txPr>
        <c:crossAx val="100248576"/>
        <c:crosses val="autoZero"/>
        <c:crossBetween val="between"/>
      </c:valAx>
      <c:spPr>
        <a:noFill/>
        <a:ln w="11993">
          <a:solidFill>
            <a:srgbClr val="FF6600"/>
          </a:solidFill>
          <a:prstDash val="solid"/>
        </a:ln>
      </c:spPr>
    </c:plotArea>
    <c:legend>
      <c:legendPos val="r"/>
      <c:layout>
        <c:manualLayout>
          <c:xMode val="edge"/>
          <c:yMode val="edge"/>
          <c:x val="6.2824737967356922E-2"/>
          <c:y val="5.2358625626342366E-2"/>
          <c:w val="0.35502489961933692"/>
          <c:h val="0.11113505130040563"/>
        </c:manualLayout>
      </c:layout>
      <c:overlay val="0"/>
      <c:spPr>
        <a:noFill/>
        <a:ln w="2999">
          <a:solidFill>
            <a:schemeClr val="tx1"/>
          </a:solidFill>
          <a:prstDash val="solid"/>
        </a:ln>
      </c:spPr>
      <c:txPr>
        <a:bodyPr/>
        <a:lstStyle/>
        <a:p>
          <a:pPr>
            <a:defRPr sz="1600" b="1" i="0" u="none" strike="noStrike" baseline="0">
              <a:solidFill>
                <a:schemeClr val="tx1"/>
              </a:solidFill>
              <a:latin typeface="+mn-lt"/>
              <a:ea typeface="Tahoma"/>
              <a:cs typeface="Tahoma"/>
            </a:defRPr>
          </a:pPr>
          <a:endParaRPr lang="en-US"/>
        </a:p>
      </c:txPr>
    </c:legend>
    <c:plotVisOnly val="1"/>
    <c:dispBlanksAs val="gap"/>
    <c:showDLblsOverMax val="0"/>
  </c:chart>
  <c:spPr>
    <a:noFill/>
    <a:ln>
      <a:noFill/>
    </a:ln>
  </c:spPr>
  <c:txPr>
    <a:bodyPr/>
    <a:lstStyle/>
    <a:p>
      <a:pPr>
        <a:defRPr sz="17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763285024154592E-2"/>
          <c:y val="5.128205128205128E-2"/>
          <c:w val="0.94323671497584538"/>
          <c:h val="0.83974358974359065"/>
        </c:manualLayout>
      </c:layout>
      <c:lineChart>
        <c:grouping val="standard"/>
        <c:varyColors val="0"/>
        <c:ser>
          <c:idx val="0"/>
          <c:order val="0"/>
          <c:tx>
            <c:strRef>
              <c:f>Sheet1!$A$2</c:f>
              <c:strCache>
                <c:ptCount val="1"/>
                <c:pt idx="0">
                  <c:v>NEFL</c:v>
                </c:pt>
              </c:strCache>
            </c:strRef>
          </c:tx>
          <c:spPr>
            <a:ln w="50800">
              <a:solidFill>
                <a:srgbClr val="808000"/>
              </a:solidFill>
              <a:prstDash val="solid"/>
            </a:ln>
          </c:spPr>
          <c:marker>
            <c:symbol val="diamond"/>
            <c:size val="6"/>
            <c:spPr>
              <a:solidFill>
                <a:srgbClr val="808000"/>
              </a:solidFill>
              <a:ln>
                <a:solidFill>
                  <a:srgbClr val="808000"/>
                </a:solidFill>
                <a:prstDash val="solid"/>
              </a:ln>
            </c:spPr>
          </c:marker>
          <c:dLbls>
            <c:dLbl>
              <c:idx val="0"/>
              <c:layout>
                <c:manualLayout>
                  <c:x val="-7.5058276834843894E-3"/>
                  <c:y val="-5.6963613187847019E-2"/>
                </c:manualLayout>
              </c:layout>
              <c:dLblPos val="r"/>
              <c:showLegendKey val="0"/>
              <c:showVal val="1"/>
              <c:showCatName val="0"/>
              <c:showSerName val="0"/>
              <c:showPercent val="0"/>
              <c:showBubbleSize val="0"/>
            </c:dLbl>
            <c:dLbl>
              <c:idx val="1"/>
              <c:layout>
                <c:manualLayout>
                  <c:x val="-1.595988384044994E-2"/>
                  <c:y val="-5.6514972080843572E-2"/>
                </c:manualLayout>
              </c:layout>
              <c:dLblPos val="r"/>
              <c:showLegendKey val="0"/>
              <c:showVal val="1"/>
              <c:showCatName val="0"/>
              <c:showSerName val="0"/>
              <c:showPercent val="0"/>
              <c:showBubbleSize val="0"/>
            </c:dLbl>
            <c:dLbl>
              <c:idx val="2"/>
              <c:layout>
                <c:manualLayout>
                  <c:x val="-3.8825390312319497E-3"/>
                  <c:y val="-3.9420954986826288E-2"/>
                </c:manualLayout>
              </c:layout>
              <c:dLblPos val="r"/>
              <c:showLegendKey val="0"/>
              <c:showVal val="1"/>
              <c:showCatName val="0"/>
              <c:showSerName val="0"/>
              <c:showPercent val="0"/>
              <c:showBubbleSize val="0"/>
            </c:dLbl>
            <c:dLbl>
              <c:idx val="3"/>
              <c:layout>
                <c:manualLayout>
                  <c:x val="-1.354446678704473E-2"/>
                  <c:y val="-5.5051299127218914E-2"/>
                </c:manualLayout>
              </c:layout>
              <c:dLblPos val="r"/>
              <c:showLegendKey val="0"/>
              <c:showVal val="1"/>
              <c:showCatName val="0"/>
              <c:showSerName val="0"/>
              <c:showPercent val="0"/>
              <c:showBubbleSize val="0"/>
            </c:dLbl>
            <c:dLbl>
              <c:idx val="4"/>
              <c:layout>
                <c:manualLayout>
                  <c:x val="-1.3544416663817359E-2"/>
                  <c:y val="-4.8491495681294558E-2"/>
                </c:manualLayout>
              </c:layout>
              <c:dLblPos val="r"/>
              <c:showLegendKey val="0"/>
              <c:showVal val="1"/>
              <c:showCatName val="0"/>
              <c:showSerName val="0"/>
              <c:showPercent val="0"/>
              <c:showBubbleSize val="0"/>
            </c:dLbl>
            <c:dLbl>
              <c:idx val="5"/>
              <c:layout>
                <c:manualLayout>
                  <c:x val="-9.9213202650404991E-3"/>
                  <c:y val="-5.2540561878674452E-2"/>
                </c:manualLayout>
              </c:layout>
              <c:dLblPos val="r"/>
              <c:showLegendKey val="0"/>
              <c:showVal val="1"/>
              <c:showCatName val="0"/>
              <c:showSerName val="0"/>
              <c:showPercent val="0"/>
              <c:showBubbleSize val="0"/>
            </c:dLbl>
            <c:dLbl>
              <c:idx val="6"/>
              <c:layout>
                <c:manualLayout>
                  <c:x val="-2.9404496607735354E-2"/>
                  <c:y val="4.0531917455272223E-2"/>
                </c:manualLayout>
              </c:layout>
              <c:dLblPos val="r"/>
              <c:showLegendKey val="0"/>
              <c:showVal val="1"/>
              <c:showCatName val="0"/>
              <c:showSerName val="0"/>
              <c:showPercent val="0"/>
              <c:showBubbleSize val="0"/>
            </c:dLbl>
            <c:dLbl>
              <c:idx val="7"/>
              <c:layout>
                <c:manualLayout>
                  <c:x val="-9.9212200185854228E-3"/>
                  <c:y val="-5.3213641061801834E-2"/>
                </c:manualLayout>
              </c:layout>
              <c:dLblPos val="r"/>
              <c:showLegendKey val="0"/>
              <c:showVal val="1"/>
              <c:showCatName val="0"/>
              <c:showSerName val="0"/>
              <c:showPercent val="0"/>
              <c:showBubbleSize val="0"/>
            </c:dLbl>
            <c:dLbl>
              <c:idx val="8"/>
              <c:layout>
                <c:manualLayout>
                  <c:x val="-3.4329470608626754E-2"/>
                  <c:y val="2.0600544198030278E-2"/>
                </c:manualLayout>
              </c:layout>
              <c:dLblPos val="r"/>
              <c:showLegendKey val="0"/>
              <c:showVal val="1"/>
              <c:showCatName val="0"/>
              <c:showSerName val="0"/>
              <c:showPercent val="0"/>
              <c:showBubbleSize val="0"/>
            </c:dLbl>
            <c:dLbl>
              <c:idx val="9"/>
              <c:layout>
                <c:manualLayout>
                  <c:x val="-8.7871708344149368E-3"/>
                  <c:y val="6.7735799080161198E-3"/>
                </c:manualLayout>
              </c:layout>
              <c:dLblPos val="r"/>
              <c:showLegendKey val="0"/>
              <c:showVal val="1"/>
              <c:showCatName val="0"/>
              <c:showSerName val="0"/>
              <c:showPercent val="0"/>
              <c:showBubbleSize val="0"/>
            </c:dLbl>
            <c:dLbl>
              <c:idx val="10"/>
              <c:layout>
                <c:manualLayout>
                  <c:x val="-1.0803841827463885E-2"/>
                  <c:y val="-2.7230850730814805E-2"/>
                </c:manualLayout>
              </c:layout>
              <c:dLblPos val="r"/>
              <c:showLegendKey val="0"/>
              <c:showVal val="1"/>
              <c:showCatName val="0"/>
              <c:showSerName val="0"/>
              <c:showPercent val="0"/>
              <c:showBubbleSize val="0"/>
            </c:dLbl>
            <c:dLbl>
              <c:idx val="11"/>
              <c:layout>
                <c:manualLayout>
                  <c:x val="0.32704867368168039"/>
                  <c:y val="0.24572649572649849"/>
                </c:manualLayout>
              </c:layout>
              <c:dLblPos val="r"/>
              <c:showLegendKey val="0"/>
              <c:showVal val="1"/>
              <c:showCatName val="0"/>
              <c:showSerName val="0"/>
              <c:showPercent val="0"/>
              <c:showBubbleSize val="0"/>
            </c:dLbl>
            <c:spPr>
              <a:noFill/>
              <a:ln w="22384">
                <a:noFill/>
              </a:ln>
            </c:spPr>
            <c:txPr>
              <a:bodyPr/>
              <a:lstStyle/>
              <a:p>
                <a:pPr>
                  <a:defRPr sz="1800" b="1" i="0" u="none" strike="noStrike" baseline="0">
                    <a:solidFill>
                      <a:schemeClr val="tx1"/>
                    </a:solidFill>
                    <a:latin typeface="+mn-lt"/>
                    <a:ea typeface="Tahoma"/>
                    <a:cs typeface="Tahoma"/>
                  </a:defRPr>
                </a:pPr>
                <a:endParaRPr lang="en-US"/>
              </a:p>
            </c:txPr>
            <c:showLegendKey val="0"/>
            <c:showVal val="1"/>
            <c:showCatName val="0"/>
            <c:showSerName val="0"/>
            <c:showPercent val="0"/>
            <c:showBubbleSize val="0"/>
            <c:showLeaderLines val="0"/>
          </c:dLbls>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Sheet1!$B$2:$K$2</c:f>
              <c:numCache>
                <c:formatCode>General</c:formatCode>
                <c:ptCount val="10"/>
                <c:pt idx="0">
                  <c:v>6.6</c:v>
                </c:pt>
                <c:pt idx="1">
                  <c:v>7.6</c:v>
                </c:pt>
                <c:pt idx="2">
                  <c:v>6.2</c:v>
                </c:pt>
                <c:pt idx="3">
                  <c:v>5.9</c:v>
                </c:pt>
                <c:pt idx="4">
                  <c:v>6.3</c:v>
                </c:pt>
                <c:pt idx="5">
                  <c:v>4.9000000000000004</c:v>
                </c:pt>
                <c:pt idx="6">
                  <c:v>5.6</c:v>
                </c:pt>
                <c:pt idx="7">
                  <c:v>4.0199999999999996</c:v>
                </c:pt>
                <c:pt idx="8">
                  <c:v>4.5999999999999996</c:v>
                </c:pt>
                <c:pt idx="9">
                  <c:v>5.96</c:v>
                </c:pt>
              </c:numCache>
            </c:numRef>
          </c:val>
          <c:smooth val="0"/>
        </c:ser>
        <c:ser>
          <c:idx val="1"/>
          <c:order val="1"/>
          <c:tx>
            <c:strRef>
              <c:f>Sheet1!$A$3</c:f>
              <c:strCache>
                <c:ptCount val="1"/>
                <c:pt idx="0">
                  <c:v>FL</c:v>
                </c:pt>
              </c:strCache>
            </c:strRef>
          </c:tx>
          <c:spPr>
            <a:ln w="38100">
              <a:solidFill>
                <a:srgbClr val="0070C0"/>
              </a:solidFill>
              <a:prstDash val="solid"/>
            </a:ln>
          </c:spPr>
          <c:marker>
            <c:symbol val="square"/>
            <c:size val="6"/>
            <c:spPr>
              <a:solidFill>
                <a:srgbClr val="0070C0"/>
              </a:solidFill>
              <a:ln>
                <a:solidFill>
                  <a:srgbClr val="0070C0"/>
                </a:solidFill>
                <a:prstDash val="solid"/>
              </a:ln>
            </c:spPr>
          </c:marker>
          <c:dLbls>
            <c:dLbl>
              <c:idx val="0"/>
              <c:layout>
                <c:manualLayout>
                  <c:x val="-2.6749098090881407E-3"/>
                  <c:y val="1.576061545693715E-2"/>
                </c:manualLayout>
              </c:layout>
              <c:dLblPos val="r"/>
              <c:showLegendKey val="0"/>
              <c:showVal val="1"/>
              <c:showCatName val="0"/>
              <c:showSerName val="0"/>
              <c:showPercent val="0"/>
              <c:showBubbleSize val="0"/>
            </c:dLbl>
            <c:dLbl>
              <c:idx val="1"/>
              <c:layout>
                <c:manualLayout>
                  <c:x val="-6.2980480916577739E-3"/>
                  <c:y val="2.5205141263197402E-2"/>
                </c:manualLayout>
              </c:layout>
              <c:dLblPos val="r"/>
              <c:showLegendKey val="0"/>
              <c:showVal val="1"/>
              <c:showCatName val="0"/>
              <c:showSerName val="0"/>
              <c:showPercent val="0"/>
              <c:showBubbleSize val="0"/>
            </c:dLbl>
            <c:dLbl>
              <c:idx val="3"/>
              <c:layout>
                <c:manualLayout>
                  <c:x val="-9.921278381247723E-3"/>
                  <c:y val="2.9553301531912626E-2"/>
                </c:manualLayout>
              </c:layout>
              <c:dLblPos val="r"/>
              <c:showLegendKey val="0"/>
              <c:showVal val="1"/>
              <c:showCatName val="0"/>
              <c:showSerName val="0"/>
              <c:showPercent val="0"/>
              <c:showBubbleSize val="0"/>
            </c:dLbl>
            <c:dLbl>
              <c:idx val="4"/>
              <c:layout>
                <c:manualLayout>
                  <c:x val="-1.1128957726619051E-2"/>
                  <c:y val="1.6433694640064583E-2"/>
                </c:manualLayout>
              </c:layout>
              <c:dLblPos val="r"/>
              <c:showLegendKey val="0"/>
              <c:showVal val="1"/>
              <c:showCatName val="0"/>
              <c:showSerName val="0"/>
              <c:showPercent val="0"/>
              <c:showBubbleSize val="0"/>
            </c:dLbl>
            <c:dLbl>
              <c:idx val="5"/>
              <c:layout>
                <c:manualLayout>
                  <c:x val="-2.5948451624819516E-4"/>
                  <c:y val="2.5055594227530207E-2"/>
                </c:manualLayout>
              </c:layout>
              <c:dLblPos val="r"/>
              <c:showLegendKey val="0"/>
              <c:showVal val="1"/>
              <c:showCatName val="0"/>
              <c:showSerName val="0"/>
              <c:showPercent val="0"/>
              <c:showBubbleSize val="0"/>
            </c:dLbl>
            <c:dLbl>
              <c:idx val="6"/>
              <c:layout>
                <c:manualLayout>
                  <c:x val="-2.0440251572327085E-2"/>
                  <c:y val="-4.8929663608562685E-2"/>
                </c:manualLayout>
              </c:layout>
              <c:showLegendKey val="0"/>
              <c:showVal val="1"/>
              <c:showCatName val="0"/>
              <c:showSerName val="0"/>
              <c:showPercent val="0"/>
              <c:showBubbleSize val="0"/>
            </c:dLbl>
            <c:dLbl>
              <c:idx val="7"/>
              <c:layout>
                <c:manualLayout>
                  <c:x val="-2.6748432069912892E-3"/>
                  <c:y val="1.4745818655561425E-2"/>
                </c:manualLayout>
              </c:layout>
              <c:dLblPos val="r"/>
              <c:showLegendKey val="0"/>
              <c:showVal val="1"/>
              <c:showCatName val="0"/>
              <c:showSerName val="0"/>
              <c:showPercent val="0"/>
              <c:showBubbleSize val="0"/>
            </c:dLbl>
            <c:dLbl>
              <c:idx val="8"/>
              <c:layout>
                <c:manualLayout>
                  <c:x val="-2.7472527472527809E-2"/>
                  <c:y val="-3.0581039755351681E-2"/>
                </c:manualLayout>
              </c:layout>
              <c:showLegendKey val="0"/>
              <c:showVal val="1"/>
              <c:showCatName val="0"/>
              <c:showSerName val="0"/>
              <c:showPercent val="0"/>
              <c:showBubbleSize val="0"/>
            </c:dLbl>
            <c:dLbl>
              <c:idx val="9"/>
              <c:layout>
                <c:manualLayout>
                  <c:x val="-1.6725474174218675E-2"/>
                  <c:y val="0"/>
                </c:manualLayout>
              </c:layout>
              <c:showLegendKey val="0"/>
              <c:showVal val="1"/>
              <c:showCatName val="0"/>
              <c:showSerName val="0"/>
              <c:showPercent val="0"/>
              <c:showBubbleSize val="0"/>
            </c:dLbl>
            <c:dLbl>
              <c:idx val="11"/>
              <c:layout>
                <c:manualLayout>
                  <c:x val="0.32704867368168039"/>
                  <c:y val="0.27564102564102322"/>
                </c:manualLayout>
              </c:layout>
              <c:dLblPos val="r"/>
              <c:showLegendKey val="0"/>
              <c:showVal val="1"/>
              <c:showCatName val="0"/>
              <c:showSerName val="0"/>
              <c:showPercent val="0"/>
              <c:showBubbleSize val="0"/>
            </c:dLbl>
            <c:spPr>
              <a:noFill/>
              <a:ln w="22384">
                <a:noFill/>
              </a:ln>
            </c:spPr>
            <c:txPr>
              <a:bodyPr/>
              <a:lstStyle/>
              <a:p>
                <a:pPr>
                  <a:defRPr sz="1800" b="1" i="0" u="none" strike="noStrike" baseline="0">
                    <a:solidFill>
                      <a:schemeClr val="tx1"/>
                    </a:solidFill>
                    <a:latin typeface="+mn-lt"/>
                    <a:ea typeface="Tahoma"/>
                    <a:cs typeface="Tahoma"/>
                  </a:defRPr>
                </a:pPr>
                <a:endParaRPr lang="en-US"/>
              </a:p>
            </c:txPr>
            <c:showLegendKey val="0"/>
            <c:showVal val="1"/>
            <c:showCatName val="0"/>
            <c:showSerName val="0"/>
            <c:showPercent val="0"/>
            <c:showBubbleSize val="0"/>
            <c:showLeaderLines val="0"/>
          </c:dLbls>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Sheet1!$B$3:$K$3</c:f>
              <c:numCache>
                <c:formatCode>General</c:formatCode>
                <c:ptCount val="10"/>
                <c:pt idx="0">
                  <c:v>5.5</c:v>
                </c:pt>
                <c:pt idx="1">
                  <c:v>5.3</c:v>
                </c:pt>
                <c:pt idx="2">
                  <c:v>5.6</c:v>
                </c:pt>
                <c:pt idx="3">
                  <c:v>5.2</c:v>
                </c:pt>
                <c:pt idx="4">
                  <c:v>5.5</c:v>
                </c:pt>
                <c:pt idx="5">
                  <c:v>5.8</c:v>
                </c:pt>
                <c:pt idx="6">
                  <c:v>4.9000000000000004</c:v>
                </c:pt>
                <c:pt idx="7">
                  <c:v>4.5999999999999996</c:v>
                </c:pt>
                <c:pt idx="8">
                  <c:v>4.5999999999999996</c:v>
                </c:pt>
                <c:pt idx="9">
                  <c:v>4.5999999999999996</c:v>
                </c:pt>
              </c:numCache>
            </c:numRef>
          </c:val>
          <c:smooth val="0"/>
        </c:ser>
        <c:dLbls>
          <c:showLegendKey val="0"/>
          <c:showVal val="0"/>
          <c:showCatName val="0"/>
          <c:showSerName val="0"/>
          <c:showPercent val="0"/>
          <c:showBubbleSize val="0"/>
        </c:dLbls>
        <c:marker val="1"/>
        <c:smooth val="0"/>
        <c:axId val="103260928"/>
        <c:axId val="103262464"/>
      </c:lineChart>
      <c:catAx>
        <c:axId val="103260928"/>
        <c:scaling>
          <c:orientation val="minMax"/>
        </c:scaling>
        <c:delete val="0"/>
        <c:axPos val="b"/>
        <c:numFmt formatCode="General" sourceLinked="1"/>
        <c:majorTickMark val="out"/>
        <c:minorTickMark val="none"/>
        <c:tickLblPos val="nextTo"/>
        <c:spPr>
          <a:ln w="2798">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03262464"/>
        <c:crosses val="autoZero"/>
        <c:auto val="1"/>
        <c:lblAlgn val="ctr"/>
        <c:lblOffset val="100"/>
        <c:tickLblSkip val="1"/>
        <c:tickMarkSkip val="1"/>
        <c:noMultiLvlLbl val="0"/>
      </c:catAx>
      <c:valAx>
        <c:axId val="103262464"/>
        <c:scaling>
          <c:orientation val="minMax"/>
          <c:max val="20"/>
        </c:scaling>
        <c:delete val="0"/>
        <c:axPos val="l"/>
        <c:majorGridlines>
          <c:spPr>
            <a:ln w="2798">
              <a:solidFill>
                <a:schemeClr val="tx1"/>
              </a:solidFill>
              <a:prstDash val="solid"/>
            </a:ln>
          </c:spPr>
        </c:majorGridlines>
        <c:numFmt formatCode="General" sourceLinked="0"/>
        <c:majorTickMark val="out"/>
        <c:minorTickMark val="none"/>
        <c:tickLblPos val="nextTo"/>
        <c:spPr>
          <a:ln w="2798">
            <a:solidFill>
              <a:schemeClr val="tx1"/>
            </a:solidFill>
            <a:prstDash val="solid"/>
          </a:ln>
        </c:spPr>
        <c:txPr>
          <a:bodyPr rot="0" vert="horz"/>
          <a:lstStyle/>
          <a:p>
            <a:pPr>
              <a:defRPr sz="1146" b="1" i="0" u="none" strike="noStrike" baseline="0">
                <a:solidFill>
                  <a:schemeClr val="tx1"/>
                </a:solidFill>
                <a:latin typeface="Times New Roman"/>
                <a:ea typeface="Times New Roman"/>
                <a:cs typeface="Times New Roman"/>
              </a:defRPr>
            </a:pPr>
            <a:endParaRPr lang="en-US"/>
          </a:p>
        </c:txPr>
        <c:crossAx val="103260928"/>
        <c:crosses val="autoZero"/>
        <c:crossBetween val="between"/>
      </c:valAx>
      <c:spPr>
        <a:noFill/>
        <a:ln w="25395">
          <a:noFill/>
        </a:ln>
      </c:spPr>
    </c:plotArea>
    <c:legend>
      <c:legendPos val="r"/>
      <c:layout>
        <c:manualLayout>
          <c:xMode val="edge"/>
          <c:yMode val="edge"/>
          <c:x val="6.5171717922052202E-2"/>
          <c:y val="4.6518577379662397E-2"/>
          <c:w val="0.21392759867280786"/>
          <c:h val="0.10470074535877597"/>
        </c:manualLayout>
      </c:layout>
      <c:overlay val="0"/>
      <c:spPr>
        <a:noFill/>
        <a:ln w="2798">
          <a:solidFill>
            <a:schemeClr val="tx1"/>
          </a:solidFill>
          <a:prstDash val="solid"/>
        </a:ln>
      </c:spPr>
      <c:txPr>
        <a:bodyPr/>
        <a:lstStyle/>
        <a:p>
          <a:pPr>
            <a:defRPr sz="1800" b="1" i="0" u="none" strike="noStrike" baseline="0">
              <a:solidFill>
                <a:schemeClr val="tx1"/>
              </a:solidFill>
              <a:latin typeface="+mn-lt"/>
              <a:ea typeface="Tahoma"/>
              <a:cs typeface="Tahoma"/>
            </a:defRPr>
          </a:pPr>
          <a:endParaRPr lang="en-US"/>
        </a:p>
      </c:txPr>
    </c:legend>
    <c:plotVisOnly val="1"/>
    <c:dispBlanksAs val="gap"/>
    <c:showDLblsOverMax val="0"/>
  </c:chart>
  <c:spPr>
    <a:noFill/>
    <a:ln>
      <a:noFill/>
    </a:ln>
  </c:spPr>
  <c:txPr>
    <a:bodyPr/>
    <a:lstStyle/>
    <a:p>
      <a:pPr>
        <a:defRPr sz="1587"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58183990442104E-2"/>
          <c:y val="5.3304904051172913E-2"/>
          <c:w val="0.94504181600956783"/>
          <c:h val="0.83155650319829422"/>
        </c:manualLayout>
      </c:layout>
      <c:lineChart>
        <c:grouping val="standard"/>
        <c:varyColors val="0"/>
        <c:ser>
          <c:idx val="1"/>
          <c:order val="0"/>
          <c:tx>
            <c:strRef>
              <c:f>Sheet1!$A$2</c:f>
              <c:strCache>
                <c:ptCount val="1"/>
                <c:pt idx="0">
                  <c:v>FL</c:v>
                </c:pt>
              </c:strCache>
            </c:strRef>
          </c:tx>
          <c:spPr>
            <a:ln w="38100">
              <a:solidFill>
                <a:srgbClr val="0070C0"/>
              </a:solidFill>
              <a:prstDash val="solid"/>
            </a:ln>
          </c:spPr>
          <c:marker>
            <c:symbol val="square"/>
            <c:size val="7"/>
            <c:spPr>
              <a:solidFill>
                <a:srgbClr val="0070C0"/>
              </a:solidFill>
              <a:ln>
                <a:solidFill>
                  <a:srgbClr val="0070C0"/>
                </a:solidFill>
                <a:prstDash val="solid"/>
              </a:ln>
            </c:spPr>
          </c:marker>
          <c:dLbls>
            <c:dLbl>
              <c:idx val="0"/>
              <c:layout>
                <c:manualLayout>
                  <c:x val="-3.6473249983537313E-2"/>
                  <c:y val="6.0894245230650623E-2"/>
                </c:manualLayout>
              </c:layout>
              <c:dLblPos val="r"/>
              <c:showLegendKey val="0"/>
              <c:showVal val="1"/>
              <c:showCatName val="0"/>
              <c:showSerName val="0"/>
              <c:showPercent val="0"/>
              <c:showBubbleSize val="0"/>
            </c:dLbl>
            <c:dLbl>
              <c:idx val="1"/>
              <c:layout>
                <c:manualLayout>
                  <c:x val="-3.7243065205084656E-2"/>
                  <c:y val="5.2221038432811472E-2"/>
                </c:manualLayout>
              </c:layout>
              <c:dLblPos val="r"/>
              <c:showLegendKey val="0"/>
              <c:showVal val="1"/>
              <c:showCatName val="0"/>
              <c:showSerName val="0"/>
              <c:showPercent val="0"/>
              <c:showBubbleSize val="0"/>
            </c:dLbl>
            <c:dLbl>
              <c:idx val="2"/>
              <c:layout>
                <c:manualLayout>
                  <c:x val="-1.9990353027063788E-2"/>
                  <c:y val="7.198411219307646E-2"/>
                </c:manualLayout>
              </c:layout>
              <c:dLblPos val="r"/>
              <c:showLegendKey val="0"/>
              <c:showVal val="1"/>
              <c:showCatName val="0"/>
              <c:showSerName val="0"/>
              <c:showPercent val="0"/>
              <c:showBubbleSize val="0"/>
            </c:dLbl>
            <c:dLbl>
              <c:idx val="3"/>
              <c:layout>
                <c:manualLayout>
                  <c:x val="-2.2875816993464436E-2"/>
                  <c:y val="5.7786517040539512E-2"/>
                </c:manualLayout>
              </c:layout>
              <c:dLblPos val="r"/>
              <c:showLegendKey val="0"/>
              <c:showVal val="1"/>
              <c:showCatName val="0"/>
              <c:showSerName val="0"/>
              <c:showPercent val="0"/>
              <c:showBubbleSize val="0"/>
            </c:dLbl>
            <c:dLbl>
              <c:idx val="4"/>
              <c:layout>
                <c:manualLayout>
                  <c:x val="-1.1437908496732126E-2"/>
                  <c:y val="5.2007865336484743E-2"/>
                </c:manualLayout>
              </c:layout>
              <c:dLblPos val="r"/>
              <c:showLegendKey val="0"/>
              <c:showVal val="1"/>
              <c:showCatName val="0"/>
              <c:showSerName val="0"/>
              <c:showPercent val="0"/>
              <c:showBubbleSize val="0"/>
            </c:dLbl>
            <c:dLbl>
              <c:idx val="5"/>
              <c:layout>
                <c:manualLayout>
                  <c:x val="-1.7973856209150301E-2"/>
                  <c:y val="3.4671910224323754E-2"/>
                </c:manualLayout>
              </c:layout>
              <c:dLblPos val="r"/>
              <c:showLegendKey val="0"/>
              <c:showVal val="1"/>
              <c:showCatName val="0"/>
              <c:showSerName val="0"/>
              <c:showPercent val="0"/>
              <c:showBubbleSize val="0"/>
            </c:dLbl>
            <c:dLbl>
              <c:idx val="6"/>
              <c:layout>
                <c:manualLayout>
                  <c:x val="-3.8079470198675511E-2"/>
                  <c:y val="-4.7337278106508902E-2"/>
                </c:manualLayout>
              </c:layout>
              <c:showLegendKey val="0"/>
              <c:showVal val="1"/>
              <c:showCatName val="0"/>
              <c:showSerName val="0"/>
              <c:showPercent val="0"/>
              <c:showBubbleSize val="0"/>
            </c:dLbl>
            <c:dLbl>
              <c:idx val="7"/>
              <c:layout>
                <c:manualLayout>
                  <c:x val="-4.400883871304169E-2"/>
                  <c:y val="-4.2177002282998706E-2"/>
                </c:manualLayout>
              </c:layout>
              <c:dLblPos val="r"/>
              <c:showLegendKey val="0"/>
              <c:showVal val="1"/>
              <c:showCatName val="0"/>
              <c:showSerName val="0"/>
              <c:showPercent val="0"/>
              <c:showBubbleSize val="0"/>
            </c:dLbl>
            <c:dLbl>
              <c:idx val="8"/>
              <c:layout>
                <c:manualLayout>
                  <c:x val="-2.0186335403726604E-2"/>
                  <c:y val="1.9713693332712116E-2"/>
                </c:manualLayout>
              </c:layout>
              <c:dLblPos val="r"/>
              <c:showLegendKey val="0"/>
              <c:showVal val="1"/>
              <c:showCatName val="0"/>
              <c:showSerName val="0"/>
              <c:showPercent val="0"/>
              <c:showBubbleSize val="0"/>
            </c:dLbl>
            <c:dLbl>
              <c:idx val="9"/>
              <c:layout>
                <c:manualLayout>
                  <c:x val="1.7973856209150523E-2"/>
                  <c:y val="-2.6003932668242687E-2"/>
                </c:manualLayout>
              </c:layout>
              <c:dLblPos val="r"/>
              <c:showLegendKey val="0"/>
              <c:showVal val="1"/>
              <c:showCatName val="0"/>
              <c:showSerName val="0"/>
              <c:showPercent val="0"/>
              <c:showBubbleSize val="0"/>
            </c:dLbl>
            <c:dLbl>
              <c:idx val="10"/>
              <c:layout>
                <c:manualLayout>
                  <c:x val="-3.2679738562093135E-3"/>
                  <c:y val="5.2007865336484743E-2"/>
                </c:manualLayout>
              </c:layout>
              <c:dLblPos val="r"/>
              <c:showLegendKey val="0"/>
              <c:showVal val="1"/>
              <c:showCatName val="0"/>
              <c:showSerName val="0"/>
              <c:showPercent val="0"/>
              <c:showBubbleSize val="0"/>
            </c:dLbl>
            <c:dLbl>
              <c:idx val="11"/>
              <c:layout>
                <c:manualLayout>
                  <c:xMode val="edge"/>
                  <c:yMode val="edge"/>
                  <c:x val="0.42174432497013126"/>
                  <c:y val="0.23880597014925373"/>
                </c:manualLayout>
              </c:layout>
              <c:dLblPos val="r"/>
              <c:showLegendKey val="0"/>
              <c:showVal val="1"/>
              <c:showCatName val="0"/>
              <c:showSerName val="0"/>
              <c:showPercent val="0"/>
              <c:showBubbleSize val="0"/>
            </c:dLbl>
            <c:spPr>
              <a:noFill/>
              <a:ln w="24455">
                <a:noFill/>
              </a:ln>
            </c:spPr>
            <c:txPr>
              <a:bodyPr/>
              <a:lstStyle/>
              <a:p>
                <a:pPr>
                  <a:defRPr sz="1799" b="1" i="0" u="none" strike="noStrike" baseline="0">
                    <a:solidFill>
                      <a:schemeClr val="tx1"/>
                    </a:solidFill>
                    <a:latin typeface="+mn-lt"/>
                    <a:ea typeface="Tahoma"/>
                    <a:cs typeface="Tahoma"/>
                  </a:defRPr>
                </a:pPr>
                <a:endParaRPr lang="en-US"/>
              </a:p>
            </c:txPr>
            <c:showLegendKey val="0"/>
            <c:showVal val="1"/>
            <c:showCatName val="0"/>
            <c:showSerName val="0"/>
            <c:showPercent val="0"/>
            <c:showBubbleSize val="0"/>
            <c:showLeaderLines val="0"/>
          </c:dLbls>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Sheet1!$B$2:$K$2</c:f>
              <c:numCache>
                <c:formatCode>General</c:formatCode>
                <c:ptCount val="10"/>
                <c:pt idx="0">
                  <c:v>11.5</c:v>
                </c:pt>
                <c:pt idx="1">
                  <c:v>12.5</c:v>
                </c:pt>
                <c:pt idx="2">
                  <c:v>11.8</c:v>
                </c:pt>
                <c:pt idx="3">
                  <c:v>12.2</c:v>
                </c:pt>
                <c:pt idx="4">
                  <c:v>12.9</c:v>
                </c:pt>
                <c:pt idx="5">
                  <c:v>13.2</c:v>
                </c:pt>
                <c:pt idx="6">
                  <c:v>11.8</c:v>
                </c:pt>
                <c:pt idx="7">
                  <c:v>12</c:v>
                </c:pt>
                <c:pt idx="8">
                  <c:v>10.7</c:v>
                </c:pt>
                <c:pt idx="9">
                  <c:v>10.6</c:v>
                </c:pt>
              </c:numCache>
            </c:numRef>
          </c:val>
          <c:smooth val="0"/>
        </c:ser>
        <c:ser>
          <c:idx val="3"/>
          <c:order val="1"/>
          <c:tx>
            <c:strRef>
              <c:f>Sheet1!$A$3</c:f>
              <c:strCache>
                <c:ptCount val="1"/>
                <c:pt idx="0">
                  <c:v>Black</c:v>
                </c:pt>
              </c:strCache>
            </c:strRef>
          </c:tx>
          <c:spPr>
            <a:ln w="39243">
              <a:solidFill>
                <a:srgbClr val="FF6600"/>
              </a:solidFill>
              <a:prstDash val="solid"/>
            </a:ln>
          </c:spPr>
          <c:marker>
            <c:symbol val="circle"/>
            <c:size val="7"/>
            <c:spPr>
              <a:solidFill>
                <a:srgbClr val="FF6600"/>
              </a:solidFill>
              <a:ln>
                <a:solidFill>
                  <a:srgbClr val="FF6600"/>
                </a:solidFill>
                <a:prstDash val="solid"/>
              </a:ln>
            </c:spPr>
          </c:marker>
          <c:dLbls>
            <c:dLbl>
              <c:idx val="2"/>
              <c:layout>
                <c:manualLayout>
                  <c:x val="-4.5751633986928837E-2"/>
                  <c:y val="-5.7786517040539512E-2"/>
                </c:manualLayout>
              </c:layout>
              <c:dLblPos val="r"/>
              <c:showLegendKey val="0"/>
              <c:showVal val="1"/>
              <c:showCatName val="0"/>
              <c:showSerName val="0"/>
              <c:showPercent val="0"/>
              <c:showBubbleSize val="0"/>
            </c:dLbl>
            <c:dLbl>
              <c:idx val="3"/>
              <c:layout>
                <c:manualLayout>
                  <c:x val="-4.1390728476821209E-2"/>
                  <c:y val="-3.5502958579881602E-2"/>
                </c:manualLayout>
              </c:layout>
              <c:showLegendKey val="0"/>
              <c:showVal val="1"/>
              <c:showCatName val="0"/>
              <c:showSerName val="0"/>
              <c:showPercent val="0"/>
              <c:showBubbleSize val="0"/>
            </c:dLbl>
            <c:dLbl>
              <c:idx val="4"/>
              <c:layout>
                <c:manualLayout>
                  <c:x val="-3.0065023299981238E-2"/>
                  <c:y val="-4.7665092111412732E-2"/>
                </c:manualLayout>
              </c:layout>
              <c:dLblPos val="r"/>
              <c:showLegendKey val="0"/>
              <c:showVal val="1"/>
              <c:showCatName val="0"/>
              <c:showSerName val="0"/>
              <c:showPercent val="0"/>
              <c:showBubbleSize val="0"/>
            </c:dLbl>
            <c:dLbl>
              <c:idx val="5"/>
              <c:layout>
                <c:manualLayout>
                  <c:x val="-3.3790999634979405E-2"/>
                  <c:y val="-4.171481153613197E-2"/>
                </c:manualLayout>
              </c:layout>
              <c:dLblPos val="r"/>
              <c:showLegendKey val="0"/>
              <c:showVal val="1"/>
              <c:showCatName val="0"/>
              <c:showSerName val="0"/>
              <c:showPercent val="0"/>
              <c:showBubbleSize val="0"/>
            </c:dLbl>
            <c:dLbl>
              <c:idx val="6"/>
              <c:delete val="1"/>
            </c:dLbl>
            <c:dLbl>
              <c:idx val="7"/>
              <c:layout>
                <c:manualLayout>
                  <c:x val="-5.4949418574333837E-2"/>
                  <c:y val="6.6946605786702695E-2"/>
                </c:manualLayout>
              </c:layout>
              <c:dLblPos val="r"/>
              <c:showLegendKey val="0"/>
              <c:showVal val="1"/>
              <c:showCatName val="0"/>
              <c:showSerName val="0"/>
              <c:showPercent val="0"/>
              <c:showBubbleSize val="0"/>
            </c:dLbl>
            <c:dLbl>
              <c:idx val="8"/>
              <c:layout>
                <c:manualLayout>
                  <c:x val="-1.7392579652708861E-2"/>
                  <c:y val="-3.4887480780878735E-2"/>
                </c:manualLayout>
              </c:layout>
              <c:dLblPos val="r"/>
              <c:showLegendKey val="0"/>
              <c:showVal val="1"/>
              <c:showCatName val="0"/>
              <c:showSerName val="0"/>
              <c:showPercent val="0"/>
              <c:showBubbleSize val="0"/>
            </c:dLbl>
            <c:dLbl>
              <c:idx val="9"/>
              <c:layout>
                <c:manualLayout>
                  <c:x val="0"/>
                  <c:y val="-2.4089130130922991E-2"/>
                </c:manualLayout>
              </c:layout>
              <c:dLblPos val="r"/>
              <c:showLegendKey val="0"/>
              <c:showVal val="1"/>
              <c:showCatName val="0"/>
              <c:showSerName val="0"/>
              <c:showPercent val="0"/>
              <c:showBubbleSize val="0"/>
            </c:dLbl>
            <c:dLbl>
              <c:idx val="11"/>
              <c:layout>
                <c:manualLayout>
                  <c:xMode val="edge"/>
                  <c:yMode val="edge"/>
                  <c:x val="0.41577060931899884"/>
                  <c:y val="0.18550106609808104"/>
                </c:manualLayout>
              </c:layout>
              <c:dLblPos val="r"/>
              <c:showLegendKey val="0"/>
              <c:showVal val="1"/>
              <c:showCatName val="0"/>
              <c:showSerName val="0"/>
              <c:showPercent val="0"/>
              <c:showBubbleSize val="0"/>
            </c:dLbl>
            <c:numFmt formatCode="#,##0.0" sourceLinked="0"/>
            <c:spPr>
              <a:noFill/>
              <a:ln w="24455">
                <a:noFill/>
              </a:ln>
            </c:spPr>
            <c:txPr>
              <a:bodyPr/>
              <a:lstStyle/>
              <a:p>
                <a:pPr>
                  <a:defRPr sz="1799" b="1" i="0" u="none" strike="noStrike" baseline="0">
                    <a:solidFill>
                      <a:schemeClr val="tx1"/>
                    </a:solidFill>
                    <a:latin typeface="+mn-lt"/>
                    <a:ea typeface="Tahoma"/>
                    <a:cs typeface="Tahoma"/>
                  </a:defRPr>
                </a:pPr>
                <a:endParaRPr lang="en-US"/>
              </a:p>
            </c:txPr>
            <c:showLegendKey val="0"/>
            <c:showVal val="1"/>
            <c:showCatName val="0"/>
            <c:showSerName val="0"/>
            <c:showPercent val="0"/>
            <c:showBubbleSize val="0"/>
            <c:showLeaderLines val="0"/>
          </c:dLbls>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Sheet1!$B$3:$K$3</c:f>
              <c:numCache>
                <c:formatCode>General</c:formatCode>
                <c:ptCount val="10"/>
                <c:pt idx="0">
                  <c:v>15.9</c:v>
                </c:pt>
                <c:pt idx="1">
                  <c:v>18.8</c:v>
                </c:pt>
                <c:pt idx="2">
                  <c:v>12.8</c:v>
                </c:pt>
                <c:pt idx="3">
                  <c:v>12.9</c:v>
                </c:pt>
                <c:pt idx="4" formatCode="0.00">
                  <c:v>14.2</c:v>
                </c:pt>
                <c:pt idx="5" formatCode="0.00">
                  <c:v>13.2</c:v>
                </c:pt>
                <c:pt idx="6" formatCode="0.00">
                  <c:v>10.7</c:v>
                </c:pt>
                <c:pt idx="7" formatCode="0.00">
                  <c:v>12.5</c:v>
                </c:pt>
                <c:pt idx="8" formatCode="0.00">
                  <c:v>13.4</c:v>
                </c:pt>
                <c:pt idx="9" formatCode="0.00">
                  <c:v>13.219999999999999</c:v>
                </c:pt>
              </c:numCache>
            </c:numRef>
          </c:val>
          <c:smooth val="0"/>
        </c:ser>
        <c:dLbls>
          <c:showLegendKey val="0"/>
          <c:showVal val="0"/>
          <c:showCatName val="0"/>
          <c:showSerName val="0"/>
          <c:showPercent val="0"/>
          <c:showBubbleSize val="0"/>
        </c:dLbls>
        <c:marker val="1"/>
        <c:smooth val="0"/>
        <c:axId val="117471488"/>
        <c:axId val="117497856"/>
      </c:lineChart>
      <c:catAx>
        <c:axId val="117471488"/>
        <c:scaling>
          <c:orientation val="minMax"/>
        </c:scaling>
        <c:delete val="0"/>
        <c:axPos val="b"/>
        <c:numFmt formatCode="General" sourceLinked="1"/>
        <c:majorTickMark val="out"/>
        <c:minorTickMark val="none"/>
        <c:tickLblPos val="nextTo"/>
        <c:spPr>
          <a:ln w="3057">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117497856"/>
        <c:crosses val="autoZero"/>
        <c:auto val="1"/>
        <c:lblAlgn val="ctr"/>
        <c:lblOffset val="100"/>
        <c:tickLblSkip val="1"/>
        <c:tickMarkSkip val="1"/>
        <c:noMultiLvlLbl val="0"/>
      </c:catAx>
      <c:valAx>
        <c:axId val="117497856"/>
        <c:scaling>
          <c:orientation val="minMax"/>
          <c:max val="20"/>
          <c:min val="6"/>
        </c:scaling>
        <c:delete val="0"/>
        <c:axPos val="l"/>
        <c:majorGridlines>
          <c:spPr>
            <a:ln w="3057">
              <a:solidFill>
                <a:schemeClr val="tx1"/>
              </a:solidFill>
              <a:prstDash val="solid"/>
            </a:ln>
          </c:spPr>
        </c:majorGridlines>
        <c:numFmt formatCode="General" sourceLinked="0"/>
        <c:majorTickMark val="out"/>
        <c:minorTickMark val="none"/>
        <c:tickLblPos val="nextTo"/>
        <c:spPr>
          <a:ln w="3057">
            <a:solidFill>
              <a:schemeClr val="tx1"/>
            </a:solidFill>
            <a:prstDash val="solid"/>
          </a:ln>
        </c:spPr>
        <c:txPr>
          <a:bodyPr rot="0" vert="horz"/>
          <a:lstStyle/>
          <a:p>
            <a:pPr>
              <a:defRPr sz="1276" b="1" i="0" u="none" strike="noStrike" baseline="0">
                <a:solidFill>
                  <a:schemeClr val="tx1"/>
                </a:solidFill>
                <a:latin typeface="Times New Roman"/>
                <a:ea typeface="Times New Roman"/>
                <a:cs typeface="Times New Roman"/>
              </a:defRPr>
            </a:pPr>
            <a:endParaRPr lang="en-US"/>
          </a:p>
        </c:txPr>
        <c:crossAx val="117471488"/>
        <c:crosses val="autoZero"/>
        <c:crossBetween val="between"/>
      </c:valAx>
      <c:spPr>
        <a:noFill/>
        <a:ln w="25392">
          <a:noFill/>
        </a:ln>
      </c:spPr>
    </c:plotArea>
    <c:legend>
      <c:legendPos val="t"/>
      <c:layout>
        <c:manualLayout>
          <c:xMode val="edge"/>
          <c:yMode val="edge"/>
          <c:x val="0.61878461177452182"/>
          <c:y val="5.9171597633136189E-2"/>
          <c:w val="0.38121538822547857"/>
          <c:h val="7.4324884685272333E-2"/>
        </c:manualLayout>
      </c:layout>
      <c:overlay val="0"/>
      <c:spPr>
        <a:noFill/>
        <a:ln w="3057">
          <a:solidFill>
            <a:schemeClr val="tx1"/>
          </a:solidFill>
          <a:prstDash val="solid"/>
        </a:ln>
      </c:spPr>
      <c:txPr>
        <a:bodyPr/>
        <a:lstStyle/>
        <a:p>
          <a:pPr>
            <a:defRPr sz="1600"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73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Neonates</c:v>
                </c:pt>
              </c:strCache>
            </c:strRef>
          </c:tx>
          <c:invertIfNegative val="0"/>
          <c:dLbls>
            <c:numFmt formatCode="0%" sourceLinked="0"/>
            <c:showLegendKey val="0"/>
            <c:showVal val="1"/>
            <c:showCatName val="0"/>
            <c:showSerName val="0"/>
            <c:showPercent val="0"/>
            <c:showBubbleSize val="0"/>
            <c:showLeaderLines val="0"/>
          </c:dLbls>
          <c:cat>
            <c:strRef>
              <c:f>Sheet1!$A$2:$A$6</c:f>
              <c:strCache>
                <c:ptCount val="5"/>
                <c:pt idx="0">
                  <c:v>2009 n=155</c:v>
                </c:pt>
                <c:pt idx="1">
                  <c:v>2010 n=127</c:v>
                </c:pt>
                <c:pt idx="2">
                  <c:v>2011 n=108</c:v>
                </c:pt>
                <c:pt idx="3">
                  <c:v>2012 n=127</c:v>
                </c:pt>
                <c:pt idx="4">
                  <c:v>2013 n=141</c:v>
                </c:pt>
              </c:strCache>
            </c:strRef>
          </c:cat>
          <c:val>
            <c:numRef>
              <c:f>Sheet1!$B$2:$B$6</c:f>
              <c:numCache>
                <c:formatCode>General</c:formatCode>
                <c:ptCount val="5"/>
                <c:pt idx="0">
                  <c:v>0.68799999999999994</c:v>
                </c:pt>
                <c:pt idx="1">
                  <c:v>0.69299999999999995</c:v>
                </c:pt>
                <c:pt idx="2">
                  <c:v>0.77800000000000002</c:v>
                </c:pt>
                <c:pt idx="3">
                  <c:v>0.69499999999999995</c:v>
                </c:pt>
                <c:pt idx="4">
                  <c:v>0.57999999999999996</c:v>
                </c:pt>
              </c:numCache>
            </c:numRef>
          </c:val>
        </c:ser>
        <c:ser>
          <c:idx val="1"/>
          <c:order val="1"/>
          <c:tx>
            <c:strRef>
              <c:f>Sheet1!$C$1</c:f>
              <c:strCache>
                <c:ptCount val="1"/>
                <c:pt idx="0">
                  <c:v>Postneonates</c:v>
                </c:pt>
              </c:strCache>
            </c:strRef>
          </c:tx>
          <c:spPr>
            <a:solidFill>
              <a:srgbClr val="FFC000"/>
            </a:solidFill>
          </c:spPr>
          <c:invertIfNegative val="0"/>
          <c:dLbls>
            <c:numFmt formatCode="0%" sourceLinked="0"/>
            <c:showLegendKey val="0"/>
            <c:showVal val="1"/>
            <c:showCatName val="0"/>
            <c:showSerName val="0"/>
            <c:showPercent val="0"/>
            <c:showBubbleSize val="0"/>
            <c:showLeaderLines val="0"/>
          </c:dLbls>
          <c:cat>
            <c:strRef>
              <c:f>Sheet1!$A$2:$A$6</c:f>
              <c:strCache>
                <c:ptCount val="5"/>
                <c:pt idx="0">
                  <c:v>2009 n=155</c:v>
                </c:pt>
                <c:pt idx="1">
                  <c:v>2010 n=127</c:v>
                </c:pt>
                <c:pt idx="2">
                  <c:v>2011 n=108</c:v>
                </c:pt>
                <c:pt idx="3">
                  <c:v>2012 n=127</c:v>
                </c:pt>
                <c:pt idx="4">
                  <c:v>2013 n=141</c:v>
                </c:pt>
              </c:strCache>
            </c:strRef>
          </c:cat>
          <c:val>
            <c:numRef>
              <c:f>Sheet1!$C$2:$C$6</c:f>
              <c:numCache>
                <c:formatCode>General</c:formatCode>
                <c:ptCount val="5"/>
                <c:pt idx="0">
                  <c:v>0.313</c:v>
                </c:pt>
                <c:pt idx="1">
                  <c:v>0.307</c:v>
                </c:pt>
                <c:pt idx="2">
                  <c:v>0.222</c:v>
                </c:pt>
                <c:pt idx="3">
                  <c:v>0.3</c:v>
                </c:pt>
                <c:pt idx="4">
                  <c:v>0.42</c:v>
                </c:pt>
              </c:numCache>
            </c:numRef>
          </c:val>
        </c:ser>
        <c:dLbls>
          <c:showLegendKey val="0"/>
          <c:showVal val="1"/>
          <c:showCatName val="0"/>
          <c:showSerName val="0"/>
          <c:showPercent val="0"/>
          <c:showBubbleSize val="0"/>
        </c:dLbls>
        <c:gapWidth val="75"/>
        <c:shape val="cylinder"/>
        <c:axId val="90360448"/>
        <c:axId val="90370816"/>
        <c:axId val="0"/>
      </c:bar3DChart>
      <c:catAx>
        <c:axId val="90360448"/>
        <c:scaling>
          <c:orientation val="minMax"/>
        </c:scaling>
        <c:delete val="0"/>
        <c:axPos val="b"/>
        <c:numFmt formatCode="General" sourceLinked="1"/>
        <c:majorTickMark val="none"/>
        <c:minorTickMark val="none"/>
        <c:tickLblPos val="nextTo"/>
        <c:crossAx val="90370816"/>
        <c:crosses val="autoZero"/>
        <c:auto val="1"/>
        <c:lblAlgn val="ctr"/>
        <c:lblOffset val="100"/>
        <c:noMultiLvlLbl val="0"/>
      </c:catAx>
      <c:valAx>
        <c:axId val="90370816"/>
        <c:scaling>
          <c:orientation val="minMax"/>
        </c:scaling>
        <c:delete val="0"/>
        <c:axPos val="l"/>
        <c:numFmt formatCode="0%" sourceLinked="1"/>
        <c:majorTickMark val="none"/>
        <c:minorTickMark val="none"/>
        <c:tickLblPos val="nextTo"/>
        <c:crossAx val="9036044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86"/>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6848635235732011E-2"/>
          <c:y val="3.4334763948497847E-2"/>
          <c:w val="0.57071960297766744"/>
          <c:h val="0.84549356223175953"/>
        </c:manualLayout>
      </c:layout>
      <c:bar3DChart>
        <c:barDir val="col"/>
        <c:grouping val="clustered"/>
        <c:varyColors val="0"/>
        <c:ser>
          <c:idx val="0"/>
          <c:order val="0"/>
          <c:tx>
            <c:strRef>
              <c:f>Sheet1!$A$2</c:f>
              <c:strCache>
                <c:ptCount val="1"/>
                <c:pt idx="0">
                  <c:v>Prematurity</c:v>
                </c:pt>
              </c:strCache>
            </c:strRef>
          </c:tx>
          <c:spPr>
            <a:solidFill>
              <a:srgbClr val="800000"/>
            </a:solidFill>
            <a:ln w="12692">
              <a:solidFill>
                <a:schemeClr val="tx1"/>
              </a:solidFill>
              <a:prstDash val="solid"/>
            </a:ln>
          </c:spPr>
          <c:invertIfNegative val="0"/>
          <c:dLbls>
            <c:dLbl>
              <c:idx val="0"/>
              <c:layout>
                <c:manualLayout>
                  <c:x val="4.9699734034677999E-3"/>
                  <c:y val="0.1086956521739134"/>
                </c:manualLayout>
              </c:layout>
              <c:showLegendKey val="0"/>
              <c:showVal val="1"/>
              <c:showCatName val="0"/>
              <c:showSerName val="0"/>
              <c:showPercent val="0"/>
              <c:showBubbleSize val="0"/>
            </c:dLbl>
            <c:numFmt formatCode="0%" sourceLinked="0"/>
            <c:txPr>
              <a:bodyPr rot="-5400000" vert="horz" anchor="ctr" anchorCtr="1"/>
              <a:lstStyle/>
              <a:p>
                <a:pPr>
                  <a:defRPr>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Cause of Death</c:v>
                </c:pt>
              </c:strCache>
            </c:strRef>
          </c:cat>
          <c:val>
            <c:numRef>
              <c:f>Sheet1!$B$2</c:f>
              <c:numCache>
                <c:formatCode>0.00</c:formatCode>
                <c:ptCount val="1"/>
                <c:pt idx="0">
                  <c:v>0.58000000000000007</c:v>
                </c:pt>
              </c:numCache>
            </c:numRef>
          </c:val>
        </c:ser>
        <c:ser>
          <c:idx val="1"/>
          <c:order val="1"/>
          <c:tx>
            <c:strRef>
              <c:f>Sheet1!$A$3</c:f>
              <c:strCache>
                <c:ptCount val="1"/>
                <c:pt idx="0">
                  <c:v>Congenital Anomalies</c:v>
                </c:pt>
              </c:strCache>
            </c:strRef>
          </c:tx>
          <c:spPr>
            <a:solidFill>
              <a:schemeClr val="accent2"/>
            </a:solidFill>
            <a:ln w="12692">
              <a:solidFill>
                <a:schemeClr val="tx1"/>
              </a:solidFill>
              <a:prstDash val="solid"/>
            </a:ln>
          </c:spPr>
          <c:invertIfNegative val="0"/>
          <c:dLbls>
            <c:dLbl>
              <c:idx val="0"/>
              <c:layout>
                <c:manualLayout>
                  <c:x val="6.626631204623732E-3"/>
                  <c:y val="0.11141304347826107"/>
                </c:manualLayout>
              </c:layout>
              <c:showLegendKey val="0"/>
              <c:showVal val="1"/>
              <c:showCatName val="0"/>
              <c:showSerName val="0"/>
              <c:showPercent val="0"/>
              <c:showBubbleSize val="0"/>
            </c:dLbl>
            <c:numFmt formatCode="0%" sourceLinked="0"/>
            <c:txPr>
              <a:bodyPr rot="-5400000" vert="horz"/>
              <a:lstStyle/>
              <a:p>
                <a:pPr>
                  <a:defRPr>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Cause of Death</c:v>
                </c:pt>
              </c:strCache>
            </c:strRef>
          </c:cat>
          <c:val>
            <c:numRef>
              <c:f>Sheet1!$B$3</c:f>
              <c:numCache>
                <c:formatCode>0.00</c:formatCode>
                <c:ptCount val="1"/>
                <c:pt idx="0">
                  <c:v>0.2</c:v>
                </c:pt>
              </c:numCache>
            </c:numRef>
          </c:val>
        </c:ser>
        <c:ser>
          <c:idx val="2"/>
          <c:order val="2"/>
          <c:tx>
            <c:strRef>
              <c:f>Sheet1!$A$4</c:f>
              <c:strCache>
                <c:ptCount val="1"/>
                <c:pt idx="0">
                  <c:v>Sleep related</c:v>
                </c:pt>
              </c:strCache>
            </c:strRef>
          </c:tx>
          <c:spPr>
            <a:solidFill>
              <a:schemeClr val="accent4"/>
            </a:solidFill>
            <a:ln w="12692">
              <a:solidFill>
                <a:schemeClr val="tx1"/>
              </a:solidFill>
              <a:prstDash val="solid"/>
            </a:ln>
          </c:spPr>
          <c:invertIfNegative val="0"/>
          <c:dLbls>
            <c:dLbl>
              <c:idx val="0"/>
              <c:layout>
                <c:manualLayout>
                  <c:x val="9.9399468069356015E-3"/>
                  <c:y val="0.10326086956521757"/>
                </c:manualLayout>
              </c:layout>
              <c:showLegendKey val="0"/>
              <c:showVal val="1"/>
              <c:showCatName val="0"/>
              <c:showSerName val="0"/>
              <c:showPercent val="0"/>
              <c:showBubbleSize val="0"/>
            </c:dLbl>
            <c:numFmt formatCode="0%" sourceLinked="0"/>
            <c:txPr>
              <a:bodyPr rot="-5400000" vert="horz"/>
              <a:lstStyle/>
              <a:p>
                <a:pPr>
                  <a:defRPr>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Cause of Death</c:v>
                </c:pt>
              </c:strCache>
            </c:strRef>
          </c:cat>
          <c:val>
            <c:numRef>
              <c:f>Sheet1!$B$4</c:f>
              <c:numCache>
                <c:formatCode>0.00</c:formatCode>
                <c:ptCount val="1"/>
                <c:pt idx="0">
                  <c:v>0.18400000000000002</c:v>
                </c:pt>
              </c:numCache>
            </c:numRef>
          </c:val>
        </c:ser>
        <c:ser>
          <c:idx val="3"/>
          <c:order val="3"/>
          <c:tx>
            <c:strRef>
              <c:f>Sheet1!$A$5</c:f>
              <c:strCache>
                <c:ptCount val="1"/>
                <c:pt idx="0">
                  <c:v>RDS/BPD/Pulmonary Hypoplasia</c:v>
                </c:pt>
              </c:strCache>
            </c:strRef>
          </c:tx>
          <c:spPr>
            <a:solidFill>
              <a:schemeClr val="accent1"/>
            </a:solidFill>
            <a:ln w="12692">
              <a:solidFill>
                <a:schemeClr val="tx1"/>
              </a:solidFill>
              <a:prstDash val="solid"/>
            </a:ln>
          </c:spPr>
          <c:invertIfNegative val="0"/>
          <c:dLbls>
            <c:dLbl>
              <c:idx val="0"/>
              <c:layout>
                <c:manualLayout>
                  <c:x val="1.6566578011559363E-3"/>
                  <c:y val="0.11684782608695653"/>
                </c:manualLayout>
              </c:layout>
              <c:showLegendKey val="0"/>
              <c:showVal val="1"/>
              <c:showCatName val="0"/>
              <c:showSerName val="0"/>
              <c:showPercent val="0"/>
              <c:showBubbleSize val="0"/>
            </c:dLbl>
            <c:numFmt formatCode="0%" sourceLinked="0"/>
            <c:txPr>
              <a:bodyPr rot="-5400000" vert="horz"/>
              <a:lstStyle/>
              <a:p>
                <a:pPr>
                  <a:defRPr>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Cause of Death</c:v>
                </c:pt>
              </c:strCache>
            </c:strRef>
          </c:cat>
          <c:val>
            <c:numRef>
              <c:f>Sheet1!$B$5</c:f>
              <c:numCache>
                <c:formatCode>0.00</c:formatCode>
                <c:ptCount val="1"/>
                <c:pt idx="0">
                  <c:v>9.0000000000000011E-2</c:v>
                </c:pt>
              </c:numCache>
            </c:numRef>
          </c:val>
        </c:ser>
        <c:ser>
          <c:idx val="4"/>
          <c:order val="4"/>
          <c:tx>
            <c:strRef>
              <c:f>Sheet1!$A$6</c:f>
              <c:strCache>
                <c:ptCount val="1"/>
                <c:pt idx="0">
                  <c:v>Infection</c:v>
                </c:pt>
              </c:strCache>
            </c:strRef>
          </c:tx>
          <c:spPr>
            <a:solidFill>
              <a:srgbClr val="00B050"/>
            </a:solidFill>
            <a:ln w="12692">
              <a:solidFill>
                <a:schemeClr val="tx1"/>
              </a:solidFill>
              <a:prstDash val="solid"/>
            </a:ln>
          </c:spPr>
          <c:invertIfNegative val="0"/>
          <c:dLbls>
            <c:dLbl>
              <c:idx val="0"/>
              <c:layout>
                <c:manualLayout>
                  <c:x val="6.6266312046237242E-3"/>
                  <c:y val="8.6956521739130516E-2"/>
                </c:manualLayout>
              </c:layout>
              <c:showLegendKey val="0"/>
              <c:showVal val="1"/>
              <c:showCatName val="0"/>
              <c:showSerName val="0"/>
              <c:showPercent val="0"/>
              <c:showBubbleSize val="0"/>
            </c:dLbl>
            <c:numFmt formatCode="0%" sourceLinked="0"/>
            <c:txPr>
              <a:bodyPr rot="-5400000" vert="horz"/>
              <a:lstStyle/>
              <a:p>
                <a:pPr>
                  <a:defRPr>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Cause of Death</c:v>
                </c:pt>
              </c:strCache>
            </c:strRef>
          </c:cat>
          <c:val>
            <c:numRef>
              <c:f>Sheet1!$B$6</c:f>
              <c:numCache>
                <c:formatCode>0.00</c:formatCode>
                <c:ptCount val="1"/>
                <c:pt idx="0">
                  <c:v>7.0000000000000021E-2</c:v>
                </c:pt>
              </c:numCache>
            </c:numRef>
          </c:val>
        </c:ser>
        <c:ser>
          <c:idx val="5"/>
          <c:order val="5"/>
          <c:tx>
            <c:strRef>
              <c:f>Sheet1!$A$7</c:f>
              <c:strCache>
                <c:ptCount val="1"/>
                <c:pt idx="0">
                  <c:v>IVH</c:v>
                </c:pt>
              </c:strCache>
            </c:strRef>
          </c:tx>
          <c:spPr>
            <a:solidFill>
              <a:schemeClr val="tx2"/>
            </a:solidFill>
            <a:ln w="12692">
              <a:solidFill>
                <a:schemeClr val="tx1"/>
              </a:solidFill>
              <a:prstDash val="solid"/>
            </a:ln>
          </c:spPr>
          <c:invertIfNegative val="0"/>
          <c:dLbls>
            <c:dLbl>
              <c:idx val="0"/>
              <c:layout>
                <c:manualLayout>
                  <c:x val="9.9399468069356015E-3"/>
                  <c:y val="7.0652173913043737E-2"/>
                </c:manualLayout>
              </c:layout>
              <c:showLegendKey val="0"/>
              <c:showVal val="1"/>
              <c:showCatName val="0"/>
              <c:showSerName val="0"/>
              <c:showPercent val="0"/>
              <c:showBubbleSize val="0"/>
            </c:dLbl>
            <c:numFmt formatCode="0%" sourceLinked="0"/>
            <c:txPr>
              <a:bodyPr rot="-5400000" vert="horz"/>
              <a:lstStyle/>
              <a:p>
                <a:pPr>
                  <a:defRPr>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Cause of Death</c:v>
                </c:pt>
              </c:strCache>
            </c:strRef>
          </c:cat>
          <c:val>
            <c:numRef>
              <c:f>Sheet1!$B$7</c:f>
              <c:numCache>
                <c:formatCode>0.00</c:formatCode>
                <c:ptCount val="1"/>
                <c:pt idx="0">
                  <c:v>4.0000000000000008E-2</c:v>
                </c:pt>
              </c:numCache>
            </c:numRef>
          </c:val>
        </c:ser>
        <c:ser>
          <c:idx val="6"/>
          <c:order val="6"/>
          <c:tx>
            <c:strRef>
              <c:f>Sheet1!$A$8</c:f>
              <c:strCache>
                <c:ptCount val="1"/>
                <c:pt idx="0">
                  <c:v>NEC</c:v>
                </c:pt>
              </c:strCache>
            </c:strRef>
          </c:tx>
          <c:spPr>
            <a:solidFill>
              <a:srgbClr val="FFC000"/>
            </a:solidFill>
            <a:ln w="12692">
              <a:solidFill>
                <a:schemeClr val="tx1"/>
              </a:solidFill>
              <a:prstDash val="solid"/>
            </a:ln>
          </c:spPr>
          <c:invertIfNegative val="0"/>
          <c:dLbls>
            <c:dLbl>
              <c:idx val="0"/>
              <c:layout>
                <c:manualLayout>
                  <c:x val="1.6566578011559926E-3"/>
                  <c:y val="4.8912829510441708E-2"/>
                </c:manualLayout>
              </c:layout>
              <c:showLegendKey val="0"/>
              <c:showVal val="1"/>
              <c:showCatName val="0"/>
              <c:showSerName val="0"/>
              <c:showPercent val="0"/>
              <c:showBubbleSize val="0"/>
            </c:dLbl>
            <c:numFmt formatCode="0%" sourceLinked="0"/>
            <c:spPr>
              <a:noFill/>
            </c:spPr>
            <c:txPr>
              <a:bodyPr rot="-5400000" vert="horz"/>
              <a:lstStyle/>
              <a:p>
                <a:pPr>
                  <a:defRPr>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Cause of Death</c:v>
                </c:pt>
              </c:strCache>
            </c:strRef>
          </c:cat>
          <c:val>
            <c:numRef>
              <c:f>Sheet1!$B$8</c:f>
              <c:numCache>
                <c:formatCode>0.00</c:formatCode>
                <c:ptCount val="1"/>
                <c:pt idx="0">
                  <c:v>2.0000000000000004E-2</c:v>
                </c:pt>
              </c:numCache>
            </c:numRef>
          </c:val>
        </c:ser>
        <c:ser>
          <c:idx val="7"/>
          <c:order val="7"/>
          <c:tx>
            <c:strRef>
              <c:f>Sheet1!$A$9</c:f>
              <c:strCache>
                <c:ptCount val="1"/>
                <c:pt idx="0">
                  <c:v>Multiple Organ Failure</c:v>
                </c:pt>
              </c:strCache>
            </c:strRef>
          </c:tx>
          <c:spPr>
            <a:solidFill>
              <a:srgbClr val="7030A0"/>
            </a:solidFill>
          </c:spPr>
          <c:invertIfNegative val="0"/>
          <c:dLbls>
            <c:dLbl>
              <c:idx val="0"/>
              <c:layout>
                <c:manualLayout>
                  <c:x val="4.9699734034677999E-3"/>
                  <c:y val="5.1630434782608724E-2"/>
                </c:manualLayout>
              </c:layout>
              <c:showLegendKey val="0"/>
              <c:showVal val="1"/>
              <c:showCatName val="0"/>
              <c:showSerName val="0"/>
              <c:showPercent val="0"/>
              <c:showBubbleSize val="0"/>
            </c:dLbl>
            <c:numFmt formatCode="0%" sourceLinked="0"/>
            <c:txPr>
              <a:bodyPr rot="-5400000" vert="horz"/>
              <a:lstStyle/>
              <a:p>
                <a:pPr>
                  <a:defRPr>
                    <a:solidFill>
                      <a:schemeClr val="bg1"/>
                    </a:solidFill>
                  </a:defRPr>
                </a:pPr>
                <a:endParaRPr lang="en-US"/>
              </a:p>
            </c:txPr>
            <c:showLegendKey val="0"/>
            <c:showVal val="1"/>
            <c:showCatName val="0"/>
            <c:showSerName val="0"/>
            <c:showPercent val="0"/>
            <c:showBubbleSize val="0"/>
            <c:showLeaderLines val="0"/>
          </c:dLbls>
          <c:cat>
            <c:strRef>
              <c:f>Sheet1!$B$1</c:f>
              <c:strCache>
                <c:ptCount val="1"/>
                <c:pt idx="0">
                  <c:v>Cause of Death</c:v>
                </c:pt>
              </c:strCache>
            </c:strRef>
          </c:cat>
          <c:val>
            <c:numRef>
              <c:f>Sheet1!$B$9</c:f>
              <c:numCache>
                <c:formatCode>0.00</c:formatCode>
                <c:ptCount val="1"/>
                <c:pt idx="0">
                  <c:v>0.05</c:v>
                </c:pt>
              </c:numCache>
            </c:numRef>
          </c:val>
        </c:ser>
        <c:dLbls>
          <c:showLegendKey val="0"/>
          <c:showVal val="1"/>
          <c:showCatName val="0"/>
          <c:showSerName val="0"/>
          <c:showPercent val="0"/>
          <c:showBubbleSize val="0"/>
        </c:dLbls>
        <c:gapWidth val="150"/>
        <c:gapDepth val="0"/>
        <c:shape val="cylinder"/>
        <c:axId val="150551936"/>
        <c:axId val="150566016"/>
        <c:axId val="0"/>
      </c:bar3DChart>
      <c:catAx>
        <c:axId val="150551936"/>
        <c:scaling>
          <c:orientation val="minMax"/>
        </c:scaling>
        <c:delete val="0"/>
        <c:axPos val="b"/>
        <c:numFmt formatCode="General" sourceLinked="1"/>
        <c:majorTickMark val="out"/>
        <c:minorTickMark val="none"/>
        <c:tickLblPos val="low"/>
        <c:spPr>
          <a:ln w="3173">
            <a:solidFill>
              <a:schemeClr val="tx1"/>
            </a:solidFill>
            <a:prstDash val="solid"/>
          </a:ln>
        </c:spPr>
        <c:txPr>
          <a:bodyPr rot="0" vert="horz"/>
          <a:lstStyle/>
          <a:p>
            <a:pPr>
              <a:defRPr sz="1799" b="1" i="0" u="none" strike="noStrike" baseline="0">
                <a:solidFill>
                  <a:schemeClr val="tx1"/>
                </a:solidFill>
                <a:latin typeface="Corbel" pitchFamily="34" charset="0"/>
                <a:ea typeface="Times New Roman"/>
                <a:cs typeface="Times New Roman"/>
              </a:defRPr>
            </a:pPr>
            <a:endParaRPr lang="en-US"/>
          </a:p>
        </c:txPr>
        <c:crossAx val="150566016"/>
        <c:crosses val="autoZero"/>
        <c:auto val="1"/>
        <c:lblAlgn val="ctr"/>
        <c:lblOffset val="100"/>
        <c:tickLblSkip val="1"/>
        <c:tickMarkSkip val="1"/>
        <c:noMultiLvlLbl val="0"/>
      </c:catAx>
      <c:valAx>
        <c:axId val="150566016"/>
        <c:scaling>
          <c:orientation val="minMax"/>
          <c:max val="0.55000000000000004"/>
          <c:min val="0"/>
        </c:scaling>
        <c:delete val="0"/>
        <c:axPos val="l"/>
        <c:majorGridlines>
          <c:spPr>
            <a:ln w="3173">
              <a:solidFill>
                <a:schemeClr val="tx1"/>
              </a:solidFill>
              <a:prstDash val="solid"/>
            </a:ln>
          </c:spPr>
        </c:majorGridlines>
        <c:numFmt formatCode="0%" sourceLinked="0"/>
        <c:majorTickMark val="out"/>
        <c:minorTickMark val="none"/>
        <c:tickLblPos val="nextTo"/>
        <c:spPr>
          <a:ln w="3173">
            <a:solidFill>
              <a:schemeClr val="tx1"/>
            </a:solidFill>
            <a:prstDash val="solid"/>
          </a:ln>
        </c:spPr>
        <c:txPr>
          <a:bodyPr rot="0" vert="horz"/>
          <a:lstStyle/>
          <a:p>
            <a:pPr>
              <a:defRPr sz="1799" b="1" i="0" u="none" strike="noStrike" baseline="0">
                <a:solidFill>
                  <a:schemeClr val="tx1"/>
                </a:solidFill>
                <a:latin typeface="Times New Roman"/>
                <a:ea typeface="Times New Roman"/>
                <a:cs typeface="Times New Roman"/>
              </a:defRPr>
            </a:pPr>
            <a:endParaRPr lang="en-US"/>
          </a:p>
        </c:txPr>
        <c:crossAx val="150551936"/>
        <c:crosses val="autoZero"/>
        <c:crossBetween val="between"/>
      </c:valAx>
    </c:plotArea>
    <c:legend>
      <c:legendPos val="r"/>
      <c:layout>
        <c:manualLayout>
          <c:xMode val="edge"/>
          <c:yMode val="edge"/>
          <c:x val="0.67618588326667606"/>
          <c:y val="3.7905229588237062E-2"/>
          <c:w val="0.3027309938629314"/>
          <c:h val="0.94519685039370216"/>
        </c:manualLayout>
      </c:layout>
      <c:overlay val="0"/>
      <c:spPr>
        <a:noFill/>
        <a:ln w="3173">
          <a:solidFill>
            <a:schemeClr val="tx1"/>
          </a:solidFill>
          <a:prstDash val="solid"/>
        </a:ln>
      </c:spPr>
      <c:txPr>
        <a:bodyPr/>
        <a:lstStyle/>
        <a:p>
          <a:pPr>
            <a:defRPr sz="1654" b="1" i="0" u="none" strike="noStrike" baseline="0">
              <a:solidFill>
                <a:schemeClr val="tx1"/>
              </a:solidFill>
              <a:latin typeface="Corbel" pitchFamily="34" charset="0"/>
              <a:ea typeface="Times New Roman"/>
              <a:cs typeface="Times New Roman"/>
            </a:defRPr>
          </a:pPr>
          <a:endParaRPr lang="en-US"/>
        </a:p>
      </c:txPr>
    </c:legend>
    <c:plotVisOnly val="1"/>
    <c:dispBlanksAs val="gap"/>
    <c:showDLblsOverMax val="0"/>
  </c:chart>
  <c:spPr>
    <a:noFill/>
    <a:ln>
      <a:noFill/>
    </a:ln>
  </c:spPr>
  <c:txPr>
    <a:bodyPr/>
    <a:lstStyle/>
    <a:p>
      <a:pPr>
        <a:defRPr sz="179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perspective val="3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5.2160953800298358E-2"/>
          <c:y val="0.39165009940357881"/>
          <c:w val="0.91952309985096481"/>
          <c:h val="0.48707753479125282"/>
        </c:manualLayout>
      </c:layout>
      <c:pie3DChart>
        <c:varyColors val="1"/>
        <c:ser>
          <c:idx val="0"/>
          <c:order val="0"/>
          <c:tx>
            <c:strRef>
              <c:f>Sheet1!$A$2</c:f>
              <c:strCache>
                <c:ptCount val="1"/>
                <c:pt idx="0">
                  <c:v>Birthweight</c:v>
                </c:pt>
              </c:strCache>
            </c:strRef>
          </c:tx>
          <c:spPr>
            <a:solidFill>
              <a:schemeClr val="accent1"/>
            </a:solidFill>
            <a:ln w="12674">
              <a:solidFill>
                <a:schemeClr val="tx1"/>
              </a:solidFill>
              <a:prstDash val="solid"/>
            </a:ln>
          </c:spPr>
          <c:explosion val="25"/>
          <c:dPt>
            <c:idx val="0"/>
            <c:bubble3D val="0"/>
            <c:spPr>
              <a:solidFill>
                <a:srgbClr val="808000"/>
              </a:solidFill>
              <a:ln w="12674">
                <a:solidFill>
                  <a:schemeClr val="tx1"/>
                </a:solidFill>
                <a:prstDash val="solid"/>
              </a:ln>
            </c:spPr>
          </c:dPt>
          <c:dPt>
            <c:idx val="1"/>
            <c:bubble3D val="0"/>
            <c:spPr>
              <a:solidFill>
                <a:srgbClr val="FFC000"/>
              </a:solidFill>
              <a:ln w="12674">
                <a:solidFill>
                  <a:schemeClr val="tx1"/>
                </a:solidFill>
                <a:prstDash val="solid"/>
              </a:ln>
            </c:spPr>
          </c:dPt>
          <c:dPt>
            <c:idx val="2"/>
            <c:bubble3D val="0"/>
            <c:spPr>
              <a:solidFill>
                <a:srgbClr val="000080"/>
              </a:solidFill>
              <a:ln w="12674">
                <a:solidFill>
                  <a:schemeClr val="tx1"/>
                </a:solidFill>
                <a:prstDash val="solid"/>
              </a:ln>
            </c:spPr>
          </c:dPt>
          <c:dPt>
            <c:idx val="3"/>
            <c:bubble3D val="0"/>
            <c:spPr>
              <a:solidFill>
                <a:srgbClr val="F64904"/>
              </a:solidFill>
              <a:ln w="12674">
                <a:solidFill>
                  <a:srgbClr val="F64904"/>
                </a:solidFill>
                <a:prstDash val="solid"/>
              </a:ln>
            </c:spPr>
          </c:dPt>
          <c:dPt>
            <c:idx val="4"/>
            <c:bubble3D val="0"/>
            <c:spPr>
              <a:solidFill>
                <a:schemeClr val="tx1"/>
              </a:solidFill>
              <a:ln w="12674">
                <a:solidFill>
                  <a:schemeClr val="tx1"/>
                </a:solidFill>
                <a:prstDash val="solid"/>
              </a:ln>
            </c:spPr>
          </c:dPt>
          <c:dLbls>
            <c:dLbl>
              <c:idx val="4"/>
              <c:layout>
                <c:manualLayout>
                  <c:x val="1.9515825227728944E-2"/>
                  <c:y val="5.8243843189813918E-2"/>
                </c:manualLayout>
              </c:layout>
              <c:showLegendKey val="0"/>
              <c:showVal val="0"/>
              <c:showCatName val="0"/>
              <c:showSerName val="0"/>
              <c:showPercent val="1"/>
              <c:showBubbleSize val="0"/>
            </c:dLbl>
            <c:numFmt formatCode="0%" sourceLinked="0"/>
            <c:spPr>
              <a:noFill/>
              <a:ln w="25348">
                <a:noFill/>
              </a:ln>
            </c:spPr>
            <c:txPr>
              <a:bodyPr/>
              <a:lstStyle/>
              <a:p>
                <a:pPr>
                  <a:defRPr sz="1800" b="1" i="0" u="none" strike="noStrike" baseline="0">
                    <a:solidFill>
                      <a:schemeClr val="bg1"/>
                    </a:solidFill>
                    <a:latin typeface="Tahoma" pitchFamily="34" charset="0"/>
                    <a:ea typeface="Tahoma" pitchFamily="34" charset="0"/>
                    <a:cs typeface="Tahoma" pitchFamily="34" charset="0"/>
                  </a:defRPr>
                </a:pPr>
                <a:endParaRPr lang="en-US"/>
              </a:p>
            </c:txPr>
            <c:showLegendKey val="0"/>
            <c:showVal val="0"/>
            <c:showCatName val="0"/>
            <c:showSerName val="0"/>
            <c:showPercent val="1"/>
            <c:showBubbleSize val="0"/>
            <c:showLeaderLines val="1"/>
          </c:dLbls>
          <c:cat>
            <c:strRef>
              <c:f>Sheet1!$B$1:$E$1</c:f>
              <c:strCache>
                <c:ptCount val="4"/>
                <c:pt idx="0">
                  <c:v>&lt; 500 grams (&lt; 1.1 pounds)</c:v>
                </c:pt>
                <c:pt idx="1">
                  <c:v>500-1499 grams (1.1-3.29 pounds)</c:v>
                </c:pt>
                <c:pt idx="2">
                  <c:v>1500-2499 grams (3.3 - 5.49 pounds)</c:v>
                </c:pt>
                <c:pt idx="3">
                  <c:v>2500+ grams (&gt; 5.5 pounds)</c:v>
                </c:pt>
              </c:strCache>
            </c:strRef>
          </c:cat>
          <c:val>
            <c:numRef>
              <c:f>Sheet1!$B$2:$E$2</c:f>
              <c:numCache>
                <c:formatCode>General</c:formatCode>
                <c:ptCount val="4"/>
                <c:pt idx="0">
                  <c:v>39</c:v>
                </c:pt>
                <c:pt idx="1">
                  <c:v>47</c:v>
                </c:pt>
                <c:pt idx="2">
                  <c:v>16</c:v>
                </c:pt>
                <c:pt idx="3">
                  <c:v>26</c:v>
                </c:pt>
              </c:numCache>
            </c:numRef>
          </c:val>
        </c:ser>
        <c:dLbls>
          <c:showLegendKey val="0"/>
          <c:showVal val="0"/>
          <c:showCatName val="0"/>
          <c:showSerName val="0"/>
          <c:showPercent val="0"/>
          <c:showBubbleSize val="0"/>
          <c:showLeaderLines val="1"/>
        </c:dLbls>
      </c:pie3DChart>
      <c:spPr>
        <a:noFill/>
        <a:ln w="25397">
          <a:noFill/>
        </a:ln>
      </c:spPr>
    </c:plotArea>
    <c:legend>
      <c:legendPos val="t"/>
      <c:layout>
        <c:manualLayout>
          <c:xMode val="edge"/>
          <c:yMode val="edge"/>
          <c:x val="9.3529654084719263E-2"/>
          <c:y val="7.8904129669961465E-2"/>
          <c:w val="0.90014901868610064"/>
          <c:h val="0.26640168982861318"/>
        </c:manualLayout>
      </c:layout>
      <c:overlay val="0"/>
      <c:spPr>
        <a:noFill/>
        <a:ln w="3169">
          <a:solidFill>
            <a:schemeClr val="tx1"/>
          </a:solidFill>
          <a:prstDash val="solid"/>
        </a:ln>
      </c:spPr>
      <c:txPr>
        <a:bodyPr/>
        <a:lstStyle/>
        <a:p>
          <a:pPr>
            <a:defRPr sz="1652" b="1" i="0" u="none" strike="noStrike" baseline="0">
              <a:solidFill>
                <a:schemeClr val="tx1"/>
              </a:solidFill>
              <a:latin typeface="Tahoma" pitchFamily="34" charset="0"/>
              <a:ea typeface="Tahoma" pitchFamily="34" charset="0"/>
              <a:cs typeface="Tahoma" pitchFamily="34" charset="0"/>
            </a:defRPr>
          </a:pPr>
          <a:endParaRPr lang="en-US"/>
        </a:p>
      </c:txPr>
    </c:legend>
    <c:plotVisOnly val="1"/>
    <c:dispBlanksAs val="zero"/>
    <c:showDLblsOverMax val="0"/>
  </c:chart>
  <c:spPr>
    <a:noFill/>
    <a:ln>
      <a:noFill/>
    </a:ln>
  </c:spPr>
  <c:txPr>
    <a:bodyPr/>
    <a:lstStyle/>
    <a:p>
      <a:pPr>
        <a:defRPr sz="192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Sheet1!$A$2</c:f>
              <c:strCache>
                <c:ptCount val="1"/>
                <c:pt idx="0">
                  <c:v>White</c:v>
                </c:pt>
              </c:strCache>
            </c:strRef>
          </c:tx>
          <c:spPr>
            <a:ln w="38100">
              <a:solidFill>
                <a:schemeClr val="accent1"/>
              </a:solidFill>
              <a:prstDash val="solid"/>
            </a:ln>
          </c:spPr>
          <c:marker>
            <c:symbol val="square"/>
            <c:size val="8"/>
            <c:spPr>
              <a:solidFill>
                <a:srgbClr val="FFFF00"/>
              </a:solidFill>
              <a:ln w="38100">
                <a:solidFill>
                  <a:schemeClr val="accent1"/>
                </a:solidFill>
                <a:prstDash val="solid"/>
              </a:ln>
            </c:spPr>
          </c:marker>
          <c:cat>
            <c:numRef>
              <c:f>Sheet1!$B$1:$F$1</c:f>
              <c:numCache>
                <c:formatCode>General</c:formatCode>
                <c:ptCount val="5"/>
                <c:pt idx="0">
                  <c:v>2009</c:v>
                </c:pt>
                <c:pt idx="1">
                  <c:v>2010</c:v>
                </c:pt>
                <c:pt idx="2">
                  <c:v>2011</c:v>
                </c:pt>
                <c:pt idx="3">
                  <c:v>2012</c:v>
                </c:pt>
                <c:pt idx="4">
                  <c:v>2013</c:v>
                </c:pt>
              </c:numCache>
            </c:numRef>
          </c:cat>
          <c:val>
            <c:numRef>
              <c:f>Sheet1!$B$2:$F$2</c:f>
              <c:numCache>
                <c:formatCode>General</c:formatCode>
                <c:ptCount val="5"/>
                <c:pt idx="0">
                  <c:v>5.5</c:v>
                </c:pt>
                <c:pt idx="1">
                  <c:v>5.8</c:v>
                </c:pt>
                <c:pt idx="2">
                  <c:v>2.8</c:v>
                </c:pt>
                <c:pt idx="3">
                  <c:v>4.9000000000000004</c:v>
                </c:pt>
                <c:pt idx="4">
                  <c:v>6.1</c:v>
                </c:pt>
              </c:numCache>
            </c:numRef>
          </c:val>
          <c:smooth val="0"/>
        </c:ser>
        <c:ser>
          <c:idx val="3"/>
          <c:order val="1"/>
          <c:tx>
            <c:strRef>
              <c:f>Sheet1!$A$3</c:f>
              <c:strCache>
                <c:ptCount val="1"/>
                <c:pt idx="0">
                  <c:v>Target Area</c:v>
                </c:pt>
              </c:strCache>
            </c:strRef>
          </c:tx>
          <c:spPr>
            <a:ln w="37707">
              <a:solidFill>
                <a:srgbClr val="C00000"/>
              </a:solidFill>
              <a:prstDash val="solid"/>
            </a:ln>
          </c:spPr>
          <c:marker>
            <c:symbol val="diamond"/>
            <c:size val="8"/>
            <c:spPr>
              <a:solidFill>
                <a:srgbClr val="C00000"/>
              </a:solidFill>
              <a:ln>
                <a:solidFill>
                  <a:srgbClr val="C00000"/>
                </a:solidFill>
                <a:prstDash val="solid"/>
              </a:ln>
            </c:spPr>
          </c:marker>
          <c:dLbls>
            <c:dLbl>
              <c:idx val="1"/>
              <c:layout>
                <c:manualLayout>
                  <c:x val="-2.6450647425961246E-2"/>
                  <c:y val="-2.9411764705882353E-2"/>
                </c:manualLayout>
              </c:layout>
              <c:showLegendKey val="0"/>
              <c:showVal val="1"/>
              <c:showCatName val="0"/>
              <c:showSerName val="0"/>
              <c:showPercent val="0"/>
              <c:showBubbleSize val="0"/>
            </c:dLbl>
            <c:dLbl>
              <c:idx val="2"/>
              <c:layout>
                <c:manualLayout>
                  <c:x val="-1.1335991753983391E-2"/>
                  <c:y val="2.9411764705882353E-2"/>
                </c:manualLayout>
              </c:layout>
              <c:showLegendKey val="0"/>
              <c:showVal val="1"/>
              <c:showCatName val="0"/>
              <c:showSerName val="0"/>
              <c:showPercent val="0"/>
              <c:showBubbleSize val="0"/>
            </c:dLbl>
            <c:dLbl>
              <c:idx val="4"/>
              <c:layout>
                <c:manualLayout>
                  <c:x val="-1.2595546393314879E-3"/>
                  <c:y val="2.139037433155080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Sheet1!$B$1:$F$1</c:f>
              <c:numCache>
                <c:formatCode>General</c:formatCode>
                <c:ptCount val="5"/>
                <c:pt idx="0">
                  <c:v>2009</c:v>
                </c:pt>
                <c:pt idx="1">
                  <c:v>2010</c:v>
                </c:pt>
                <c:pt idx="2">
                  <c:v>2011</c:v>
                </c:pt>
                <c:pt idx="3">
                  <c:v>2012</c:v>
                </c:pt>
                <c:pt idx="4">
                  <c:v>2013</c:v>
                </c:pt>
              </c:numCache>
            </c:numRef>
          </c:cat>
          <c:val>
            <c:numRef>
              <c:f>Sheet1!$B$3:$F$3</c:f>
              <c:numCache>
                <c:formatCode>General</c:formatCode>
                <c:ptCount val="5"/>
                <c:pt idx="0">
                  <c:v>15.9</c:v>
                </c:pt>
                <c:pt idx="1">
                  <c:v>8.8000000000000007</c:v>
                </c:pt>
                <c:pt idx="2">
                  <c:v>12.6</c:v>
                </c:pt>
                <c:pt idx="3">
                  <c:v>14.1</c:v>
                </c:pt>
                <c:pt idx="4">
                  <c:v>13.8</c:v>
                </c:pt>
              </c:numCache>
            </c:numRef>
          </c:val>
          <c:smooth val="0"/>
        </c:ser>
        <c:ser>
          <c:idx val="2"/>
          <c:order val="2"/>
          <c:tx>
            <c:strRef>
              <c:f>Sheet1!$A$4</c:f>
              <c:strCache>
                <c:ptCount val="1"/>
                <c:pt idx="0">
                  <c:v>Black</c:v>
                </c:pt>
              </c:strCache>
            </c:strRef>
          </c:tx>
          <c:spPr>
            <a:ln w="41275"/>
          </c:spPr>
          <c:dLbls>
            <c:dLbl>
              <c:idx val="2"/>
              <c:layout>
                <c:manualLayout>
                  <c:x val="-2.6450647425961201E-2"/>
                  <c:y val="-2.6737967914438453E-2"/>
                </c:manualLayout>
              </c:layout>
              <c:showLegendKey val="0"/>
              <c:showVal val="1"/>
              <c:showCatName val="0"/>
              <c:showSerName val="0"/>
              <c:showPercent val="0"/>
              <c:showBubbleSize val="0"/>
            </c:dLbl>
            <c:dLbl>
              <c:idx val="4"/>
              <c:layout>
                <c:manualLayout>
                  <c:x val="-1.763376495064083E-2"/>
                  <c:y val="-2.941176470588230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Sheet1!$B$1:$F$1</c:f>
              <c:numCache>
                <c:formatCode>General</c:formatCode>
                <c:ptCount val="5"/>
                <c:pt idx="0">
                  <c:v>2009</c:v>
                </c:pt>
                <c:pt idx="1">
                  <c:v>2010</c:v>
                </c:pt>
                <c:pt idx="2">
                  <c:v>2011</c:v>
                </c:pt>
                <c:pt idx="3">
                  <c:v>2012</c:v>
                </c:pt>
                <c:pt idx="4">
                  <c:v>2013</c:v>
                </c:pt>
              </c:numCache>
            </c:numRef>
          </c:cat>
          <c:val>
            <c:numRef>
              <c:f>Sheet1!$B$4:$F$4</c:f>
              <c:numCache>
                <c:formatCode>General</c:formatCode>
                <c:ptCount val="5"/>
                <c:pt idx="0">
                  <c:v>13.6</c:v>
                </c:pt>
                <c:pt idx="1">
                  <c:v>11.7</c:v>
                </c:pt>
                <c:pt idx="2">
                  <c:v>12.8</c:v>
                </c:pt>
                <c:pt idx="3">
                  <c:v>14.1</c:v>
                </c:pt>
                <c:pt idx="4">
                  <c:v>14.1</c:v>
                </c:pt>
              </c:numCache>
            </c:numRef>
          </c:val>
          <c:smooth val="0"/>
        </c:ser>
        <c:ser>
          <c:idx val="0"/>
          <c:order val="3"/>
          <c:tx>
            <c:strRef>
              <c:f>Sheet1!$A$5</c:f>
              <c:strCache>
                <c:ptCount val="1"/>
                <c:pt idx="0">
                  <c:v>Total</c:v>
                </c:pt>
              </c:strCache>
            </c:strRef>
          </c:tx>
          <c:spPr>
            <a:ln w="41275">
              <a:solidFill>
                <a:srgbClr val="808000"/>
              </a:solidFill>
              <a:prstDash val="solid"/>
            </a:ln>
          </c:spPr>
          <c:marker>
            <c:symbol val="diamond"/>
            <c:size val="8"/>
            <c:spPr>
              <a:solidFill>
                <a:srgbClr val="808000"/>
              </a:solidFill>
              <a:ln>
                <a:solidFill>
                  <a:srgbClr val="808000"/>
                </a:solidFill>
                <a:prstDash val="solid"/>
              </a:ln>
            </c:spPr>
          </c:marker>
          <c:cat>
            <c:numRef>
              <c:f>Sheet1!$B$1:$F$1</c:f>
              <c:numCache>
                <c:formatCode>General</c:formatCode>
                <c:ptCount val="5"/>
                <c:pt idx="0">
                  <c:v>2009</c:v>
                </c:pt>
                <c:pt idx="1">
                  <c:v>2010</c:v>
                </c:pt>
                <c:pt idx="2">
                  <c:v>2011</c:v>
                </c:pt>
                <c:pt idx="3">
                  <c:v>2012</c:v>
                </c:pt>
                <c:pt idx="4">
                  <c:v>2013</c:v>
                </c:pt>
              </c:numCache>
            </c:numRef>
          </c:cat>
          <c:val>
            <c:numRef>
              <c:f>Sheet1!$B$5:$F$5</c:f>
              <c:numCache>
                <c:formatCode>General</c:formatCode>
                <c:ptCount val="5"/>
                <c:pt idx="0">
                  <c:v>8.4</c:v>
                </c:pt>
                <c:pt idx="1">
                  <c:v>8.1</c:v>
                </c:pt>
                <c:pt idx="2">
                  <c:v>7.3</c:v>
                </c:pt>
                <c:pt idx="3">
                  <c:v>8.3000000000000007</c:v>
                </c:pt>
                <c:pt idx="4">
                  <c:v>8.8000000000000007</c:v>
                </c:pt>
              </c:numCache>
            </c:numRef>
          </c:val>
          <c:smooth val="0"/>
        </c:ser>
        <c:dLbls>
          <c:showLegendKey val="0"/>
          <c:showVal val="1"/>
          <c:showCatName val="0"/>
          <c:showSerName val="0"/>
          <c:showPercent val="0"/>
          <c:showBubbleSize val="0"/>
        </c:dLbls>
        <c:marker val="1"/>
        <c:smooth val="0"/>
        <c:axId val="33869824"/>
        <c:axId val="33871744"/>
      </c:lineChart>
      <c:catAx>
        <c:axId val="33869824"/>
        <c:scaling>
          <c:orientation val="minMax"/>
        </c:scaling>
        <c:delete val="0"/>
        <c:axPos val="b"/>
        <c:numFmt formatCode="General" sourceLinked="1"/>
        <c:majorTickMark val="none"/>
        <c:minorTickMark val="none"/>
        <c:tickLblPos val="nextTo"/>
        <c:txPr>
          <a:bodyPr rot="0" vert="horz"/>
          <a:lstStyle/>
          <a:p>
            <a:pPr>
              <a:defRPr sz="1583" b="1" i="0" u="none" strike="noStrike" baseline="0">
                <a:solidFill>
                  <a:schemeClr val="tx1"/>
                </a:solidFill>
                <a:latin typeface="Tahoma"/>
                <a:ea typeface="Tahoma"/>
                <a:cs typeface="Tahoma"/>
              </a:defRPr>
            </a:pPr>
            <a:endParaRPr lang="en-US"/>
          </a:p>
        </c:txPr>
        <c:crossAx val="33871744"/>
        <c:crosses val="autoZero"/>
        <c:auto val="1"/>
        <c:lblAlgn val="ctr"/>
        <c:lblOffset val="100"/>
        <c:tickLblSkip val="1"/>
        <c:tickMarkSkip val="1"/>
        <c:noMultiLvlLbl val="0"/>
      </c:catAx>
      <c:valAx>
        <c:axId val="33871744"/>
        <c:scaling>
          <c:orientation val="minMax"/>
          <c:max val="26"/>
          <c:min val="0"/>
        </c:scaling>
        <c:delete val="0"/>
        <c:axPos val="l"/>
        <c:majorGridlines>
          <c:spPr>
            <a:ln w="3142">
              <a:solidFill>
                <a:schemeClr val="tx1"/>
              </a:solidFill>
              <a:prstDash val="solid"/>
            </a:ln>
          </c:spPr>
        </c:majorGridlines>
        <c:numFmt formatCode="General" sourceLinked="0"/>
        <c:majorTickMark val="none"/>
        <c:minorTickMark val="none"/>
        <c:tickLblPos val="nextTo"/>
        <c:txPr>
          <a:bodyPr rot="0" vert="horz"/>
          <a:lstStyle/>
          <a:p>
            <a:pPr>
              <a:defRPr sz="1583" b="1" i="0" u="none" strike="noStrike" baseline="0">
                <a:solidFill>
                  <a:schemeClr val="tx1"/>
                </a:solidFill>
                <a:latin typeface="Tahoma"/>
                <a:ea typeface="Tahoma"/>
                <a:cs typeface="Tahoma"/>
              </a:defRPr>
            </a:pPr>
            <a:endParaRPr lang="en-US"/>
          </a:p>
        </c:txPr>
        <c:crossAx val="33869824"/>
        <c:crosses val="autoZero"/>
        <c:crossBetween val="between"/>
      </c:valAx>
      <c:spPr>
        <a:noFill/>
        <a:ln w="12569">
          <a:solidFill>
            <a:schemeClr val="tx1"/>
          </a:solidFill>
          <a:prstDash val="solid"/>
        </a:ln>
      </c:spPr>
    </c:plotArea>
    <c:legend>
      <c:legendPos val="r"/>
      <c:layout>
        <c:manualLayout>
          <c:xMode val="edge"/>
          <c:yMode val="edge"/>
          <c:x val="0.15893051698269287"/>
          <c:y val="8.6262158406669717E-2"/>
          <c:w val="0.67035693328364176"/>
          <c:h val="0.11089814307970862"/>
        </c:manualLayout>
      </c:layout>
      <c:overlay val="0"/>
    </c:legend>
    <c:plotVisOnly val="1"/>
    <c:dispBlanksAs val="gap"/>
    <c:showDLblsOverMax val="0"/>
  </c:chart>
  <c:spPr>
    <a:noFill/>
    <a:ln>
      <a:noFill/>
    </a:ln>
  </c:spPr>
  <c:txPr>
    <a:bodyPr/>
    <a:lstStyle/>
    <a:p>
      <a:pPr>
        <a:defRPr sz="1830" b="1" i="0" u="none" strike="noStrike" baseline="0">
          <a:solidFill>
            <a:schemeClr val="tx1"/>
          </a:solidFill>
          <a:latin typeface="Tahoma"/>
          <a:ea typeface="Tahoma"/>
          <a:cs typeface="Tahoma"/>
        </a:defRPr>
      </a:pPr>
      <a:endParaRPr lang="en-US"/>
    </a:p>
  </c:txPr>
  <c:externalData r:id="rId1">
    <c:autoUpdate val="0"/>
  </c:externalData>
</c:chartSpace>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drawing1.xml><?xml version="1.0" encoding="utf-8"?>
<c:userShapes xmlns:c="http://schemas.openxmlformats.org/drawingml/2006/chart">
  <cdr:relSizeAnchor xmlns:cdr="http://schemas.openxmlformats.org/drawingml/2006/chartDrawing">
    <cdr:from>
      <cdr:x>0.88034</cdr:x>
      <cdr:y>0.8439</cdr:y>
    </cdr:from>
    <cdr:to>
      <cdr:x>0.98422</cdr:x>
      <cdr:y>1</cdr:y>
    </cdr:to>
    <cdr:sp macro="" textlink="">
      <cdr:nvSpPr>
        <cdr:cNvPr id="2" name="TextBox 1"/>
        <cdr:cNvSpPr txBox="1"/>
      </cdr:nvSpPr>
      <cdr:spPr>
        <a:xfrm xmlns:a="http://schemas.openxmlformats.org/drawingml/2006/main">
          <a:off x="7848600" y="4943475"/>
          <a:ext cx="926132"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Source:</a:t>
          </a:r>
          <a:r>
            <a:rPr lang="en-US" sz="1100" baseline="0" dirty="0">
              <a:solidFill>
                <a:schemeClr val="tx1"/>
              </a:solidFill>
            </a:rPr>
            <a:t> Florida Vital Statistics</a:t>
          </a:r>
          <a:endParaRPr lang="en-US" sz="1100"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0.1629</cdr:y>
    </cdr:from>
    <cdr:to>
      <cdr:x>0.7741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0" y="1770062"/>
          <a:ext cx="3047619" cy="325714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ABF42-C5FD-475D-88A7-4BEC684D5732}" type="datetimeFigureOut">
              <a:rPr lang="en-US" smtClean="0"/>
              <a:pPr/>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E03C9-AF09-412D-B5AD-5A4DE96B6F78}" type="slidenum">
              <a:rPr lang="en-US" smtClean="0"/>
              <a:pPr/>
              <a:t>‹#›</a:t>
            </a:fld>
            <a:endParaRPr lang="en-US"/>
          </a:p>
        </p:txBody>
      </p:sp>
    </p:spTree>
    <p:extLst>
      <p:ext uri="{BB962C8B-B14F-4D97-AF65-F5344CB8AC3E}">
        <p14:creationId xmlns:p14="http://schemas.microsoft.com/office/powerpoint/2010/main" val="414529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E03C9-AF09-412D-B5AD-5A4DE96B6F78}" type="slidenum">
              <a:rPr lang="en-US" smtClean="0"/>
              <a:pPr/>
              <a:t>1</a:t>
            </a:fld>
            <a:endParaRPr lang="en-US"/>
          </a:p>
        </p:txBody>
      </p:sp>
    </p:spTree>
    <p:extLst>
      <p:ext uri="{BB962C8B-B14F-4D97-AF65-F5344CB8AC3E}">
        <p14:creationId xmlns:p14="http://schemas.microsoft.com/office/powerpoint/2010/main" val="211082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C1A3B726-8AAD-4B2C-8F63-064CBB71FE7B}" type="slidenum">
              <a:rPr lang="en-US" smtClean="0"/>
              <a:pPr/>
              <a:t>10</a:t>
            </a:fld>
            <a:endParaRPr 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67% weighed less than 3.3 pounds at birth; 47% gestational age &lt; 29 weeks; 15% </a:t>
            </a:r>
            <a:r>
              <a:rPr lang="en-US" dirty="0" err="1" smtClean="0"/>
              <a:t>previable</a:t>
            </a:r>
            <a:r>
              <a:rPr lang="en-US" dirty="0" smtClean="0"/>
              <a:t> (&lt; 500 grams AND &lt; 24 weeks); </a:t>
            </a:r>
          </a:p>
          <a:p>
            <a:r>
              <a:rPr lang="en-US" dirty="0" smtClean="0"/>
              <a:t>14% </a:t>
            </a:r>
            <a:r>
              <a:rPr lang="en-US" dirty="0" smtClean="0"/>
              <a:t>twins or </a:t>
            </a:r>
            <a:r>
              <a:rPr lang="en-US" dirty="0" smtClean="0"/>
              <a:t>triplets. </a:t>
            </a:r>
            <a:endParaRPr lang="en-US" dirty="0"/>
          </a:p>
        </p:txBody>
      </p:sp>
      <p:sp>
        <p:nvSpPr>
          <p:cNvPr id="4" name="Slide Number Placeholder 3"/>
          <p:cNvSpPr>
            <a:spLocks noGrp="1"/>
          </p:cNvSpPr>
          <p:nvPr>
            <p:ph type="sldNum" sz="quarter" idx="10"/>
          </p:nvPr>
        </p:nvSpPr>
        <p:spPr/>
        <p:txBody>
          <a:bodyPr/>
          <a:lstStyle/>
          <a:p>
            <a:pPr>
              <a:defRPr/>
            </a:pPr>
            <a:fld id="{9B79DA52-A1DC-47E6-93D4-869F5C1E9A9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these are all examples of “unsafe” sleep.</a:t>
            </a:r>
            <a:endParaRPr lang="en-US" dirty="0"/>
          </a:p>
        </p:txBody>
      </p:sp>
      <p:sp>
        <p:nvSpPr>
          <p:cNvPr id="4" name="Slide Number Placeholder 3"/>
          <p:cNvSpPr>
            <a:spLocks noGrp="1"/>
          </p:cNvSpPr>
          <p:nvPr>
            <p:ph type="sldNum" sz="quarter" idx="10"/>
          </p:nvPr>
        </p:nvSpPr>
        <p:spPr/>
        <p:txBody>
          <a:bodyPr/>
          <a:lstStyle/>
          <a:p>
            <a:fld id="{DE8E03C9-AF09-412D-B5AD-5A4DE96B6F78}" type="slidenum">
              <a:rPr lang="en-US" smtClean="0"/>
              <a:pPr/>
              <a:t>12</a:t>
            </a:fld>
            <a:endParaRPr lang="en-US"/>
          </a:p>
        </p:txBody>
      </p:sp>
    </p:spTree>
    <p:extLst>
      <p:ext uri="{BB962C8B-B14F-4D97-AF65-F5344CB8AC3E}">
        <p14:creationId xmlns:p14="http://schemas.microsoft.com/office/powerpoint/2010/main" val="58603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4"/>
            <a:ext cx="2971800" cy="457199"/>
          </a:xfrm>
          <a:prstGeom prst="rect">
            <a:avLst/>
          </a:prstGeom>
          <a:noFill/>
          <a:ln w="9525">
            <a:noFill/>
            <a:miter lim="800000"/>
            <a:headEnd/>
            <a:tailEnd/>
          </a:ln>
        </p:spPr>
        <p:txBody>
          <a:bodyPr lIns="91433" tIns="45716" rIns="91433" bIns="45716" anchor="b"/>
          <a:lstStyle/>
          <a:p>
            <a:pPr algn="r"/>
            <a:fld id="{95AE7EFC-F9C2-4B78-91EB-9D30228BE511}" type="slidenum">
              <a:rPr lang="en-US" sz="1200"/>
              <a:pPr algn="r"/>
              <a:t>13</a:t>
            </a:fld>
            <a:endParaRPr lang="en-US" sz="1200" dirty="0"/>
          </a:p>
        </p:txBody>
      </p:sp>
      <p:sp>
        <p:nvSpPr>
          <p:cNvPr id="16387" name="Rectangle 2"/>
          <p:cNvSpPr>
            <a:spLocks noGrp="1" noRot="1" noChangeAspect="1" noChangeArrowheads="1" noTextEdit="1"/>
          </p:cNvSpPr>
          <p:nvPr>
            <p:ph type="sldImg"/>
          </p:nvPr>
        </p:nvSpPr>
        <p:spPr>
          <a:xfrm>
            <a:off x="1144588" y="685800"/>
            <a:ext cx="4570412" cy="3429000"/>
          </a:xfrm>
          <a:ln/>
        </p:spPr>
      </p:sp>
      <p:sp>
        <p:nvSpPr>
          <p:cNvPr id="16388" name="Rectangle 3"/>
          <p:cNvSpPr>
            <a:spLocks noGrp="1" noChangeArrowheads="1"/>
          </p:cNvSpPr>
          <p:nvPr>
            <p:ph type="body" idx="1"/>
          </p:nvPr>
        </p:nvSpPr>
        <p:spPr>
          <a:xfrm>
            <a:off x="914400" y="4419601"/>
            <a:ext cx="5029200" cy="4114800"/>
          </a:xfrm>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a:t>
            </a:r>
            <a:r>
              <a:rPr lang="en-US" dirty="0" err="1" smtClean="0"/>
              <a:t>zipcodes</a:t>
            </a:r>
            <a:r>
              <a:rPr lang="en-US" dirty="0" smtClean="0"/>
              <a:t> in the Target</a:t>
            </a:r>
            <a:r>
              <a:rPr lang="en-US" baseline="0" dirty="0" smtClean="0"/>
              <a:t> area had 1/3 of the sleep related deaths; otherwise, deaths are not concentrated in any area. The target area consists of </a:t>
            </a:r>
            <a:r>
              <a:rPr lang="en-US" baseline="0" dirty="0" err="1" smtClean="0"/>
              <a:t>zipcodes</a:t>
            </a:r>
            <a:r>
              <a:rPr lang="en-US" baseline="0" dirty="0" smtClean="0"/>
              <a:t> 32202, 32204, 32206, 32208 and 32209.</a:t>
            </a:r>
            <a:endParaRPr lang="en-US" dirty="0"/>
          </a:p>
        </p:txBody>
      </p:sp>
      <p:sp>
        <p:nvSpPr>
          <p:cNvPr id="4" name="Slide Number Placeholder 3"/>
          <p:cNvSpPr>
            <a:spLocks noGrp="1"/>
          </p:cNvSpPr>
          <p:nvPr>
            <p:ph type="sldNum" sz="quarter" idx="10"/>
          </p:nvPr>
        </p:nvSpPr>
        <p:spPr/>
        <p:txBody>
          <a:bodyPr/>
          <a:lstStyle/>
          <a:p>
            <a:fld id="{DE8E03C9-AF09-412D-B5AD-5A4DE96B6F78}" type="slidenum">
              <a:rPr lang="en-US" smtClean="0"/>
              <a:pPr/>
              <a:t>14</a:t>
            </a:fld>
            <a:endParaRPr lang="en-US"/>
          </a:p>
        </p:txBody>
      </p:sp>
    </p:spTree>
    <p:extLst>
      <p:ext uri="{BB962C8B-B14F-4D97-AF65-F5344CB8AC3E}">
        <p14:creationId xmlns:p14="http://schemas.microsoft.com/office/powerpoint/2010/main" val="1338242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above is from the All </a:t>
            </a:r>
            <a:r>
              <a:rPr lang="en-US" dirty="0" smtClean="0"/>
              <a:t>factors fairly consistent</a:t>
            </a:r>
            <a:r>
              <a:rPr lang="en-US" baseline="0" dirty="0" smtClean="0"/>
              <a:t> over last several </a:t>
            </a:r>
            <a:r>
              <a:rPr lang="en-US" baseline="0" dirty="0" smtClean="0"/>
              <a:t>years.  In 2011, death scene investigation sheets were no longer available for review so we don’t have detailed information regarding risk factors.  In </a:t>
            </a:r>
            <a:r>
              <a:rPr lang="en-US" baseline="0" dirty="0" smtClean="0"/>
              <a:t>2012, 38% </a:t>
            </a:r>
            <a:r>
              <a:rPr lang="en-US" baseline="0" dirty="0" smtClean="0"/>
              <a:t>cases listed co-sleeping on death certificate as a cause of death, but we know actual number of cases where co-sleeping was present is likely higher.  In 2013, co-sleeping was listed on death certificate in 44% of cases.  Three additional cases specifically mentioned unsafe items in bed and or wedging so we know 56% of the 2013 cases involved unsafe sleep.  In eight cases (32%), the mothers self-reported smoking which we know is under reported.  This is a much higher rate of self reported smoking than what we find in the entire death cohort.</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79DA52-A1DC-47E6-93D4-869F5C1E9A9C}"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80986" indent="-280986" fontAlgn="auto">
              <a:spcAft>
                <a:spcPts val="0"/>
              </a:spcAft>
              <a:buClr>
                <a:schemeClr val="accent3"/>
              </a:buClr>
              <a:defRPr/>
            </a:pPr>
            <a:r>
              <a:rPr lang="en-US" dirty="0" smtClean="0"/>
              <a:t>There</a:t>
            </a:r>
            <a:r>
              <a:rPr lang="en-US" baseline="0" dirty="0" smtClean="0"/>
              <a:t> are some interesting differences from the maternal findings in the 2012 cases.  </a:t>
            </a:r>
            <a:r>
              <a:rPr lang="en-US" dirty="0" smtClean="0"/>
              <a:t>In 2012, 38% had no HS diploma;</a:t>
            </a:r>
            <a:r>
              <a:rPr lang="en-US" baseline="0" dirty="0" smtClean="0"/>
              <a:t> now in 2013, 88% </a:t>
            </a:r>
            <a:r>
              <a:rPr lang="en-US" u="sng" baseline="0" dirty="0" smtClean="0"/>
              <a:t>have</a:t>
            </a:r>
            <a:r>
              <a:rPr lang="en-US" baseline="0" dirty="0" smtClean="0"/>
              <a:t> HS diploma or higher.  Seventy six percent were in their 20’s and single. Black and white were evenly split.</a:t>
            </a: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163CFD-98CF-4A09-96BC-7F62CCF9C118}"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280986" indent="-280986" fontAlgn="auto">
              <a:spcAft>
                <a:spcPts val="0"/>
              </a:spcAft>
              <a:buClr>
                <a:schemeClr val="accent3"/>
              </a:buClr>
              <a:defRPr/>
            </a:pPr>
            <a:r>
              <a:rPr lang="en-US" dirty="0" smtClean="0"/>
              <a:t>Very</a:t>
            </a:r>
            <a:r>
              <a:rPr lang="en-US" baseline="0" dirty="0" smtClean="0"/>
              <a:t> consistent w/ 2012 findings.</a:t>
            </a: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163CFD-98CF-4A09-96BC-7F62CCF9C118}"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p:spPr>
        <p:txBody>
          <a:bodyPr/>
          <a:lstStyle/>
          <a:p>
            <a:fld id="{7E095791-C763-46EF-BEF8-BE773946996C}" type="slidenum">
              <a:rPr lang="en-US" smtClean="0"/>
              <a:pPr/>
              <a:t>18</a:t>
            </a:fld>
            <a:endParaRPr lang="en-US" dirty="0" smtClean="0"/>
          </a:p>
        </p:txBody>
      </p:sp>
      <p:sp>
        <p:nvSpPr>
          <p:cNvPr id="182274" name="Rectangle 2"/>
          <p:cNvSpPr>
            <a:spLocks noGrp="1" noRot="1" noChangeAspect="1" noChangeArrowheads="1" noTextEdit="1"/>
          </p:cNvSpPr>
          <p:nvPr>
            <p:ph type="sldImg"/>
          </p:nvPr>
        </p:nvSpPr>
        <p:spPr>
          <a:xfrm>
            <a:off x="1144588" y="685800"/>
            <a:ext cx="4570412" cy="3429000"/>
          </a:xfrm>
          <a:ln/>
        </p:spPr>
      </p:sp>
      <p:sp>
        <p:nvSpPr>
          <p:cNvPr id="182275" name="Rectangle 3"/>
          <p:cNvSpPr>
            <a:spLocks noGrp="1" noChangeArrowheads="1"/>
          </p:cNvSpPr>
          <p:nvPr>
            <p:ph type="body" idx="1"/>
          </p:nvPr>
        </p:nvSpPr>
        <p:spPr>
          <a:xfrm>
            <a:off x="914400" y="4343399"/>
            <a:ext cx="5029200" cy="4114800"/>
          </a:xfrm>
          <a:noFill/>
          <a:ln/>
        </p:spPr>
        <p:txBody>
          <a:bodyPr/>
          <a:lstStyle/>
          <a:p>
            <a:pPr eaLnBrk="1" hangingPunct="1"/>
            <a:r>
              <a:rPr lang="en-US" dirty="0" smtClean="0"/>
              <a:t>Target area in 2005  was 20.1, black rate was 16.9.</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Downward trend</a:t>
            </a:r>
            <a:r>
              <a:rPr lang="en-US" baseline="0" dirty="0" smtClean="0"/>
              <a:t> started in 2007</a:t>
            </a:r>
            <a:endParaRPr lang="en-US" dirty="0"/>
          </a:p>
        </p:txBody>
      </p:sp>
      <p:sp>
        <p:nvSpPr>
          <p:cNvPr id="4" name="Slide Number Placeholder 3"/>
          <p:cNvSpPr>
            <a:spLocks noGrp="1"/>
          </p:cNvSpPr>
          <p:nvPr>
            <p:ph type="sldNum" sz="quarter" idx="10"/>
          </p:nvPr>
        </p:nvSpPr>
        <p:spPr/>
        <p:txBody>
          <a:bodyPr/>
          <a:lstStyle/>
          <a:p>
            <a:fld id="{DE8E03C9-AF09-412D-B5AD-5A4DE96B6F78}" type="slidenum">
              <a:rPr lang="en-US" smtClean="0"/>
              <a:pPr/>
              <a:t>19</a:t>
            </a:fld>
            <a:endParaRPr lang="en-US"/>
          </a:p>
        </p:txBody>
      </p:sp>
    </p:spTree>
    <p:extLst>
      <p:ext uri="{BB962C8B-B14F-4D97-AF65-F5344CB8AC3E}">
        <p14:creationId xmlns:p14="http://schemas.microsoft.com/office/powerpoint/2010/main" val="85955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E03C9-AF09-412D-B5AD-5A4DE96B6F78}" type="slidenum">
              <a:rPr lang="en-US" smtClean="0"/>
              <a:pPr/>
              <a:t>2</a:t>
            </a:fld>
            <a:endParaRPr lang="en-US"/>
          </a:p>
        </p:txBody>
      </p:sp>
    </p:spTree>
    <p:extLst>
      <p:ext uri="{BB962C8B-B14F-4D97-AF65-F5344CB8AC3E}">
        <p14:creationId xmlns:p14="http://schemas.microsoft.com/office/powerpoint/2010/main" val="283751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Downward trend</a:t>
            </a:r>
            <a:r>
              <a:rPr lang="en-US" baseline="0" dirty="0" smtClean="0"/>
              <a:t> began in 2007</a:t>
            </a:r>
            <a:endParaRPr lang="en-US" dirty="0"/>
          </a:p>
        </p:txBody>
      </p:sp>
      <p:sp>
        <p:nvSpPr>
          <p:cNvPr id="4" name="Slide Number Placeholder 3"/>
          <p:cNvSpPr>
            <a:spLocks noGrp="1"/>
          </p:cNvSpPr>
          <p:nvPr>
            <p:ph type="sldNum" sz="quarter" idx="10"/>
          </p:nvPr>
        </p:nvSpPr>
        <p:spPr/>
        <p:txBody>
          <a:bodyPr/>
          <a:lstStyle/>
          <a:p>
            <a:fld id="{DE8E03C9-AF09-412D-B5AD-5A4DE96B6F78}" type="slidenum">
              <a:rPr lang="en-US" smtClean="0"/>
              <a:pPr/>
              <a:t>20</a:t>
            </a:fld>
            <a:endParaRPr lang="en-US"/>
          </a:p>
        </p:txBody>
      </p:sp>
    </p:spTree>
    <p:extLst>
      <p:ext uri="{BB962C8B-B14F-4D97-AF65-F5344CB8AC3E}">
        <p14:creationId xmlns:p14="http://schemas.microsoft.com/office/powerpoint/2010/main" val="858198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Death Cohort</a:t>
            </a:r>
            <a:r>
              <a:rPr lang="en-US" baseline="0" dirty="0" smtClean="0"/>
              <a:t> is made of up all the mom’ with fetal or infant losses.  We compare this to all the moms that had births to understand what the differences are between the groups.</a:t>
            </a:r>
            <a:endParaRPr lang="en-US" dirty="0"/>
          </a:p>
        </p:txBody>
      </p:sp>
      <p:sp>
        <p:nvSpPr>
          <p:cNvPr id="4" name="Slide Number Placeholder 3"/>
          <p:cNvSpPr>
            <a:spLocks noGrp="1"/>
          </p:cNvSpPr>
          <p:nvPr>
            <p:ph type="sldNum" sz="quarter" idx="10"/>
          </p:nvPr>
        </p:nvSpPr>
        <p:spPr/>
        <p:txBody>
          <a:bodyPr/>
          <a:lstStyle/>
          <a:p>
            <a:fld id="{DE8E03C9-AF09-412D-B5AD-5A4DE96B6F78}" type="slidenum">
              <a:rPr lang="en-US" smtClean="0"/>
              <a:pPr/>
              <a:t>21</a:t>
            </a:fld>
            <a:endParaRPr lang="en-US"/>
          </a:p>
        </p:txBody>
      </p:sp>
    </p:spTree>
    <p:extLst>
      <p:ext uri="{BB962C8B-B14F-4D97-AF65-F5344CB8AC3E}">
        <p14:creationId xmlns:p14="http://schemas.microsoft.com/office/powerpoint/2010/main" val="2253304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E03C9-AF09-412D-B5AD-5A4DE96B6F78}" type="slidenum">
              <a:rPr lang="en-US" smtClean="0"/>
              <a:pPr/>
              <a:t>22</a:t>
            </a:fld>
            <a:endParaRPr lang="en-US"/>
          </a:p>
        </p:txBody>
      </p:sp>
    </p:spTree>
    <p:extLst>
      <p:ext uri="{BB962C8B-B14F-4D97-AF65-F5344CB8AC3E}">
        <p14:creationId xmlns:p14="http://schemas.microsoft.com/office/powerpoint/2010/main" val="992526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171A16-716E-4AFF-8682-083C0621C473}" type="slidenum">
              <a:rPr lang="en-US" smtClean="0"/>
              <a:pPr eaLnBrk="1" hangingPunct="1"/>
              <a:t>23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6150" y="4343297"/>
            <a:ext cx="5485700" cy="41145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When we deliberate FIMR cases, we determine strengths, information source</a:t>
            </a:r>
            <a:r>
              <a:rPr lang="en-US" baseline="0" dirty="0" smtClean="0"/>
              <a:t> issues, contributing factors and strengths.  The contributing factors really help us understand where the opportunities to impact outcomes are.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E03C9-AF09-412D-B5AD-5A4DE96B6F78}" type="slidenum">
              <a:rPr lang="en-US" smtClean="0"/>
              <a:pPr/>
              <a:t>24</a:t>
            </a:fld>
            <a:endParaRPr lang="en-US"/>
          </a:p>
        </p:txBody>
      </p:sp>
    </p:spTree>
    <p:extLst>
      <p:ext uri="{BB962C8B-B14F-4D97-AF65-F5344CB8AC3E}">
        <p14:creationId xmlns:p14="http://schemas.microsoft.com/office/powerpoint/2010/main" val="2289376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life course approach to conceptualizing health care needs and services evolved from research documenting the important role early life events play in shaping an individual’s health trajectory.  The interplay of risk and protective factors, such as socioeconomic status, toxic environmental exposures, health behaviors, stress, and nutrition, influence health throughout one’s lifetime.  Based on maternal child research</a:t>
            </a:r>
            <a:r>
              <a:rPr lang="en-US" baseline="0" dirty="0" smtClean="0"/>
              <a:t> findings, we began including life course perspective issues in our data gathering for FIMR several years ago.  Examples include growing up in an single parent household, abuse of any type, lack of healthcare, growing up in poverty, etc.</a:t>
            </a:r>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93418-6D04-45A9-B9F4-0F51C9F18288}"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PROM, Anemia, STD’s and Placental Abruptions</a:t>
            </a:r>
            <a:r>
              <a:rPr lang="en-US" baseline="0" dirty="0" smtClean="0"/>
              <a:t> occurred in about ¼ of the FIMR cases.  STD’s had been on rise in FIMR cases, but now trending downward 2 years in a row.</a:t>
            </a:r>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93418-6D04-45A9-B9F4-0F51C9F18288}"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F361BC-8CDC-4CEC-9FB9-0809F4B09B5B}" type="slidenum">
              <a:rPr lang="en-US" smtClean="0"/>
              <a:pPr eaLnBrk="1" hangingPunct="1"/>
              <a:t>27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For prenatal</a:t>
            </a:r>
            <a:r>
              <a:rPr lang="en-US" baseline="0" dirty="0" smtClean="0"/>
              <a:t> care, we follow the ACOG recommendations.  We are looking for the client to start  care in the first trimester, and have the recommended number of visits based on the number of weeks the pregnancy lasts.  Clients should have 1 visit a month through 28 weeks, then visits every 2 weeks through 36 weeks, then weekly visits.  Obviously high risk pregnancies require more, but we are looking for this baseline to be met.  </a:t>
            </a:r>
            <a:r>
              <a:rPr lang="en-US" dirty="0" smtClean="0"/>
              <a:t>Family</a:t>
            </a:r>
            <a:r>
              <a:rPr lang="en-US" baseline="0" dirty="0" smtClean="0"/>
              <a:t> planning includes birth spacing and whether or not pregnancy was planned, unplanned or undesired.</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F18797-7228-4EF0-9C05-224902C4A7A6}"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mindful that COD of prematurity does not apply to fetal deaths; nearly</a:t>
            </a:r>
            <a:r>
              <a:rPr lang="en-US" baseline="0" dirty="0" smtClean="0"/>
              <a:t> all infant deaths reviewed had prematurity identified as contributing factor.</a:t>
            </a:r>
            <a:endParaRPr lang="en-US" dirty="0"/>
          </a:p>
        </p:txBody>
      </p:sp>
      <p:sp>
        <p:nvSpPr>
          <p:cNvPr id="4" name="Slide Number Placeholder 3"/>
          <p:cNvSpPr>
            <a:spLocks noGrp="1"/>
          </p:cNvSpPr>
          <p:nvPr>
            <p:ph type="sldNum" sz="quarter" idx="10"/>
          </p:nvPr>
        </p:nvSpPr>
        <p:spPr/>
        <p:txBody>
          <a:bodyPr/>
          <a:lstStyle/>
          <a:p>
            <a:fld id="{DE8E03C9-AF09-412D-B5AD-5A4DE96B6F7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261A5E-F45D-4FE6-9027-8F2B44F4D187}" type="slidenum">
              <a:rPr lang="en-US" smtClean="0"/>
              <a:pPr eaLnBrk="1" hangingPunct="1"/>
              <a:t>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500" dirty="0" smtClean="0"/>
              <a:t>Basically, we are looking for cases where we might have an impact on the outcome. </a:t>
            </a:r>
            <a:r>
              <a:rPr lang="en-US" sz="2500" dirty="0" smtClean="0"/>
              <a:t>Fetal</a:t>
            </a:r>
            <a:r>
              <a:rPr lang="en-US" sz="2500" baseline="0" dirty="0" smtClean="0"/>
              <a:t> deaths are “still births” that occur after 20 weeks gestation.  If a baby even takes one breath or has any sign of life at delivery it is considered a “live birth”, even when death occurs within a minute.</a:t>
            </a:r>
            <a:endParaRPr lang="en-US" sz="2500" dirty="0" smtClean="0"/>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2B5E38-1453-4435-A81E-05E15EE91E04}" type="slidenum">
              <a:rPr lang="en-US" smtClean="0"/>
              <a:pPr/>
              <a:t>30</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82B5E38-1453-4435-A81E-05E15EE91E04}" type="slidenum">
              <a:rPr lang="en-US" smtClean="0"/>
              <a:pPr/>
              <a:t>31</a:t>
            </a:fld>
            <a:endParaRPr 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79DA52-A1DC-47E6-93D4-869F5C1E9A9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8E03C9-AF09-412D-B5AD-5A4DE96B6F78}" type="slidenum">
              <a:rPr lang="en-US" smtClean="0"/>
              <a:pPr/>
              <a:t>33</a:t>
            </a:fld>
            <a:endParaRPr lang="en-US"/>
          </a:p>
        </p:txBody>
      </p:sp>
    </p:spTree>
    <p:extLst>
      <p:ext uri="{BB962C8B-B14F-4D97-AF65-F5344CB8AC3E}">
        <p14:creationId xmlns:p14="http://schemas.microsoft.com/office/powerpoint/2010/main" val="161200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1318 infant</a:t>
            </a:r>
            <a:r>
              <a:rPr lang="en-US" baseline="0" dirty="0" smtClean="0"/>
              <a:t> deaths in Florida in 2013; </a:t>
            </a:r>
            <a:r>
              <a:rPr lang="en-US" baseline="0" dirty="0" err="1" smtClean="0"/>
              <a:t>hispanic</a:t>
            </a:r>
            <a:r>
              <a:rPr lang="en-US" baseline="0" dirty="0" smtClean="0"/>
              <a:t> rate was 4.4</a:t>
            </a:r>
            <a:endParaRPr lang="en-US" dirty="0"/>
          </a:p>
        </p:txBody>
      </p:sp>
      <p:sp>
        <p:nvSpPr>
          <p:cNvPr id="4" name="Slide Number Placeholder 3"/>
          <p:cNvSpPr>
            <a:spLocks noGrp="1"/>
          </p:cNvSpPr>
          <p:nvPr>
            <p:ph type="sldNum" sz="quarter" idx="10"/>
          </p:nvPr>
        </p:nvSpPr>
        <p:spPr/>
        <p:txBody>
          <a:bodyPr/>
          <a:lstStyle/>
          <a:p>
            <a:fld id="{DE8E03C9-AF09-412D-B5AD-5A4DE96B6F78}" type="slidenum">
              <a:rPr lang="en-US" smtClean="0"/>
              <a:pPr/>
              <a:t>4</a:t>
            </a:fld>
            <a:endParaRPr lang="en-US"/>
          </a:p>
        </p:txBody>
      </p:sp>
    </p:spTree>
    <p:extLst>
      <p:ext uri="{BB962C8B-B14F-4D97-AF65-F5344CB8AC3E}">
        <p14:creationId xmlns:p14="http://schemas.microsoft.com/office/powerpoint/2010/main" val="411184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E0A9B5BC-B9A4-4166-9F36-A5A6C1FF07CA}" type="slidenum">
              <a:rPr lang="en-US" smtClean="0"/>
              <a:pPr/>
              <a:t>5</a:t>
            </a:fld>
            <a:endParaRPr lang="en-US" dirty="0" smtClean="0"/>
          </a:p>
        </p:txBody>
      </p:sp>
      <p:sp>
        <p:nvSpPr>
          <p:cNvPr id="25602" name="Rectangle 2"/>
          <p:cNvSpPr>
            <a:spLocks noGrp="1" noRot="1" noChangeAspect="1" noChangeArrowheads="1" noTextEdit="1"/>
          </p:cNvSpPr>
          <p:nvPr>
            <p:ph type="sldImg"/>
          </p:nvPr>
        </p:nvSpPr>
        <p:spPr>
          <a:xfrm>
            <a:off x="1144588" y="685800"/>
            <a:ext cx="4570412" cy="3429000"/>
          </a:xfrm>
          <a:ln/>
        </p:spPr>
      </p:sp>
      <p:sp>
        <p:nvSpPr>
          <p:cNvPr id="25603" name="Rectangle 3"/>
          <p:cNvSpPr>
            <a:spLocks noGrp="1" noChangeArrowheads="1"/>
          </p:cNvSpPr>
          <p:nvPr>
            <p:ph type="body" idx="1"/>
          </p:nvPr>
        </p:nvSpPr>
        <p:spPr>
          <a:xfrm>
            <a:off x="914400" y="4343399"/>
            <a:ext cx="5029200" cy="4114800"/>
          </a:xfrm>
          <a:noFill/>
          <a:ln/>
        </p:spPr>
        <p:txBody>
          <a:bodyPr/>
          <a:lstStyle/>
          <a:p>
            <a:pPr eaLnBrk="1" hangingPunct="1"/>
            <a:r>
              <a:rPr lang="en-US" dirty="0" smtClean="0"/>
              <a:t>Infant deaths: Baker-5, Clay, 10, Duval-111, Nassau-1 and St. John’s w/ 14.  There were a total of 256 fetal and infant deaths</a:t>
            </a:r>
            <a:r>
              <a:rPr lang="en-US" baseline="0" dirty="0" smtClean="0"/>
              <a:t> in NE Florida for 2013.</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D3DDEA5F-9E92-4819-8282-B0EACB62CFD3}" type="slidenum">
              <a:rPr lang="en-US" smtClean="0"/>
              <a:pPr/>
              <a:t>6</a:t>
            </a:fld>
            <a:endParaRPr lang="en-US" dirty="0" smtClean="0"/>
          </a:p>
        </p:txBody>
      </p:sp>
      <p:sp>
        <p:nvSpPr>
          <p:cNvPr id="27650" name="Rectangle 2"/>
          <p:cNvSpPr>
            <a:spLocks noGrp="1" noRot="1" noChangeAspect="1" noChangeArrowheads="1" noTextEdit="1"/>
          </p:cNvSpPr>
          <p:nvPr>
            <p:ph type="sldImg"/>
          </p:nvPr>
        </p:nvSpPr>
        <p:spPr>
          <a:xfrm>
            <a:off x="1144588" y="685800"/>
            <a:ext cx="4570412" cy="3429000"/>
          </a:xfrm>
          <a:ln/>
        </p:spPr>
      </p:sp>
      <p:sp>
        <p:nvSpPr>
          <p:cNvPr id="27651" name="Rectangle 3"/>
          <p:cNvSpPr>
            <a:spLocks noGrp="1" noChangeArrowheads="1"/>
          </p:cNvSpPr>
          <p:nvPr>
            <p:ph type="body" idx="1"/>
          </p:nvPr>
        </p:nvSpPr>
        <p:spPr>
          <a:xfrm>
            <a:off x="914400" y="4343399"/>
            <a:ext cx="5029200" cy="4114800"/>
          </a:xfrm>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60103E29-E7CC-4AD0-AF0C-F608B35CA342}" type="slidenum">
              <a:rPr lang="en-US" smtClean="0"/>
              <a:pPr/>
              <a:t>7</a:t>
            </a:fld>
            <a:endParaRPr lang="en-US" dirty="0" smtClean="0"/>
          </a:p>
        </p:txBody>
      </p:sp>
      <p:sp>
        <p:nvSpPr>
          <p:cNvPr id="29698" name="Rectangle 2"/>
          <p:cNvSpPr>
            <a:spLocks noGrp="1" noRot="1" noChangeAspect="1" noChangeArrowheads="1" noTextEdit="1"/>
          </p:cNvSpPr>
          <p:nvPr>
            <p:ph type="sldImg"/>
          </p:nvPr>
        </p:nvSpPr>
        <p:spPr>
          <a:xfrm>
            <a:off x="1144588" y="685800"/>
            <a:ext cx="4570412" cy="3429000"/>
          </a:xfrm>
          <a:ln/>
        </p:spPr>
      </p:sp>
      <p:sp>
        <p:nvSpPr>
          <p:cNvPr id="29699" name="Rectangle 3"/>
          <p:cNvSpPr>
            <a:spLocks noGrp="1" noChangeArrowheads="1"/>
          </p:cNvSpPr>
          <p:nvPr>
            <p:ph type="body" idx="1"/>
          </p:nvPr>
        </p:nvSpPr>
        <p:spPr>
          <a:xfrm>
            <a:off x="914400" y="4343399"/>
            <a:ext cx="5029200" cy="4114800"/>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884613" y="8685214"/>
            <a:ext cx="2971800" cy="457199"/>
          </a:xfrm>
          <a:prstGeom prst="rect">
            <a:avLst/>
          </a:prstGeom>
          <a:noFill/>
          <a:ln w="9525">
            <a:noFill/>
            <a:miter lim="800000"/>
            <a:headEnd/>
            <a:tailEnd/>
          </a:ln>
        </p:spPr>
        <p:txBody>
          <a:bodyPr lIns="91433" tIns="45716" rIns="91433" bIns="45716" anchor="b"/>
          <a:lstStyle/>
          <a:p>
            <a:pPr algn="r"/>
            <a:fld id="{95AE7EFC-F9C2-4B78-91EB-9D30228BE511}" type="slidenum">
              <a:rPr lang="en-US" sz="1200"/>
              <a:pPr algn="r"/>
              <a:t>8</a:t>
            </a:fld>
            <a:endParaRPr lang="en-US" sz="1200" dirty="0"/>
          </a:p>
        </p:txBody>
      </p:sp>
      <p:sp>
        <p:nvSpPr>
          <p:cNvPr id="16387" name="Rectangle 2"/>
          <p:cNvSpPr>
            <a:spLocks noGrp="1" noRot="1" noChangeAspect="1" noChangeArrowheads="1" noTextEdit="1"/>
          </p:cNvSpPr>
          <p:nvPr>
            <p:ph type="sldImg"/>
          </p:nvPr>
        </p:nvSpPr>
        <p:spPr>
          <a:xfrm>
            <a:off x="1144588" y="685800"/>
            <a:ext cx="4570412" cy="3429000"/>
          </a:xfrm>
          <a:ln/>
        </p:spPr>
      </p:sp>
      <p:sp>
        <p:nvSpPr>
          <p:cNvPr id="16388" name="Rectangle 3"/>
          <p:cNvSpPr>
            <a:spLocks noGrp="1" noChangeArrowheads="1"/>
          </p:cNvSpPr>
          <p:nvPr>
            <p:ph type="body" idx="1"/>
          </p:nvPr>
        </p:nvSpPr>
        <p:spPr>
          <a:xfrm>
            <a:off x="914400" y="4419601"/>
            <a:ext cx="5029200" cy="4114800"/>
          </a:xfrm>
          <a:noFill/>
          <a:ln/>
        </p:spPr>
        <p:txBody>
          <a:bodyPr/>
          <a:lstStyle/>
          <a:p>
            <a:pPr eaLnBrk="1" hangingPunct="1"/>
            <a:r>
              <a:rPr lang="en-US" dirty="0" smtClean="0"/>
              <a:t>For our smaller, outlying counties, we calculate rates with at</a:t>
            </a:r>
            <a:r>
              <a:rPr lang="en-US" baseline="0" dirty="0" smtClean="0"/>
              <a:t> least 3 years combined because their numbers are so low.  One or two deaths can really sway their rates.  All four outlying counties are below state rate.  </a:t>
            </a:r>
            <a:r>
              <a:rPr lang="en-US" dirty="0" smtClean="0"/>
              <a:t>For</a:t>
            </a:r>
            <a:r>
              <a:rPr lang="en-US" baseline="0" dirty="0" smtClean="0"/>
              <a:t> </a:t>
            </a:r>
            <a:r>
              <a:rPr lang="en-US" baseline="0" dirty="0" smtClean="0"/>
              <a:t>the entire death </a:t>
            </a:r>
            <a:r>
              <a:rPr lang="en-US" baseline="0" dirty="0" smtClean="0"/>
              <a:t>cohort (</a:t>
            </a:r>
            <a:r>
              <a:rPr lang="en-US" baseline="0" dirty="0" err="1" smtClean="0"/>
              <a:t>fetals</a:t>
            </a:r>
            <a:r>
              <a:rPr lang="en-US" baseline="0" dirty="0" smtClean="0"/>
              <a:t> and infants combined), </a:t>
            </a:r>
            <a:r>
              <a:rPr lang="en-US" baseline="0" dirty="0" smtClean="0"/>
              <a:t>the following trends are noted by county:</a:t>
            </a:r>
          </a:p>
          <a:p>
            <a:pPr eaLnBrk="1" hangingPunct="1"/>
            <a:r>
              <a:rPr lang="en-US" baseline="0" dirty="0" smtClean="0"/>
              <a:t>Baker-Highest in poor birth spacing; tied w/ </a:t>
            </a:r>
            <a:r>
              <a:rPr lang="en-US" baseline="0" dirty="0" err="1" smtClean="0"/>
              <a:t>nassau</a:t>
            </a:r>
            <a:r>
              <a:rPr lang="en-US" baseline="0" dirty="0" smtClean="0"/>
              <a:t> for highest substance abuse (primarily tobacco).  Highest mom’s with no HS diploma.  Second highest teen pregnancies. Clay-highest in single mom’s and percentage of mom’s with inadequate prenatal care. Highest </a:t>
            </a:r>
            <a:r>
              <a:rPr lang="en-US" baseline="0" dirty="0" err="1" smtClean="0"/>
              <a:t>hispanic</a:t>
            </a:r>
            <a:r>
              <a:rPr lang="en-US" baseline="0" dirty="0" smtClean="0"/>
              <a:t> rates and </a:t>
            </a:r>
            <a:r>
              <a:rPr lang="en-US" baseline="0" dirty="0" smtClean="0"/>
              <a:t>highest </a:t>
            </a:r>
            <a:r>
              <a:rPr lang="en-US" baseline="0" dirty="0" smtClean="0"/>
              <a:t>for teenage moms. </a:t>
            </a:r>
            <a:r>
              <a:rPr lang="en-US" baseline="0" dirty="0" smtClean="0"/>
              <a:t>Second highest mom’s with HS diploma or higher. Lowest in congenital anomalies at 33% (other 3 counties all in low 40’s).  Nassau- Highest with no </a:t>
            </a:r>
            <a:r>
              <a:rPr lang="en-US" baseline="0" dirty="0" smtClean="0"/>
              <a:t>HS </a:t>
            </a:r>
            <a:r>
              <a:rPr lang="en-US" baseline="0" dirty="0" smtClean="0"/>
              <a:t>diploma (25%), Tied w/ Baker for highest substance </a:t>
            </a:r>
            <a:r>
              <a:rPr lang="en-US" baseline="0" dirty="0" smtClean="0"/>
              <a:t>abuse (tobacco), and </a:t>
            </a:r>
            <a:r>
              <a:rPr lang="en-US" baseline="0" dirty="0" smtClean="0"/>
              <a:t>highest married.  More </a:t>
            </a:r>
            <a:r>
              <a:rPr lang="en-US" baseline="0" dirty="0" err="1" smtClean="0"/>
              <a:t>fetals</a:t>
            </a:r>
            <a:r>
              <a:rPr lang="en-US" baseline="0" dirty="0" smtClean="0"/>
              <a:t> than infants. St</a:t>
            </a:r>
            <a:r>
              <a:rPr lang="en-US" baseline="0" dirty="0" smtClean="0"/>
              <a:t>. </a:t>
            </a:r>
            <a:r>
              <a:rPr lang="en-US" baseline="0" dirty="0" smtClean="0"/>
              <a:t>Johns-highest </a:t>
            </a:r>
            <a:r>
              <a:rPr lang="en-US" baseline="0" dirty="0" smtClean="0"/>
              <a:t>white, </a:t>
            </a:r>
            <a:r>
              <a:rPr lang="en-US" baseline="0" dirty="0" smtClean="0"/>
              <a:t>second highest </a:t>
            </a:r>
            <a:r>
              <a:rPr lang="en-US" baseline="0" dirty="0" smtClean="0"/>
              <a:t>married, highest w/ some college, best in </a:t>
            </a:r>
            <a:r>
              <a:rPr lang="en-US" baseline="0" dirty="0" err="1" smtClean="0"/>
              <a:t>pnc</a:t>
            </a:r>
            <a:r>
              <a:rPr lang="en-US" baseline="0" dirty="0" smtClean="0"/>
              <a:t>, birth spacing and </a:t>
            </a:r>
            <a:r>
              <a:rPr lang="en-US" baseline="0" smtClean="0"/>
              <a:t>healthy BMI’s. </a:t>
            </a:r>
            <a:r>
              <a:rPr lang="en-US" baseline="0" dirty="0" smtClean="0"/>
              <a:t>Highest cocaine and </a:t>
            </a:r>
            <a:r>
              <a:rPr lang="en-US" baseline="0" dirty="0" err="1" smtClean="0"/>
              <a:t>marjuana</a:t>
            </a:r>
            <a:r>
              <a:rPr lang="en-US" baseline="0" dirty="0" smtClean="0"/>
              <a:t> use  More </a:t>
            </a:r>
            <a:r>
              <a:rPr lang="en-US" baseline="0" dirty="0" err="1" smtClean="0"/>
              <a:t>fetals</a:t>
            </a:r>
            <a:r>
              <a:rPr lang="en-US" baseline="0" dirty="0" smtClean="0"/>
              <a:t> than infants</a:t>
            </a:r>
            <a:r>
              <a:rPr lang="en-US" baseline="0" dirty="0" smtClean="0"/>
              <a:t>.  There is a 3-way tie for highest number of mom’s with unhealthy BMI’s.  Baker, Clay and Nassau all have 60% while St John’s only has 47%.</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the increased percentage of </a:t>
            </a:r>
            <a:r>
              <a:rPr lang="en-US" dirty="0" err="1" smtClean="0"/>
              <a:t>postneonatal</a:t>
            </a:r>
            <a:r>
              <a:rPr lang="en-US" baseline="0" dirty="0" smtClean="0"/>
              <a:t> deaths in yellow.  </a:t>
            </a:r>
            <a:r>
              <a:rPr lang="en-US" dirty="0" smtClean="0"/>
              <a:t>Sleep </a:t>
            </a:r>
            <a:r>
              <a:rPr lang="en-US" dirty="0" smtClean="0"/>
              <a:t>related</a:t>
            </a:r>
            <a:r>
              <a:rPr lang="en-US" baseline="0" dirty="0" smtClean="0"/>
              <a:t> deaths represent </a:t>
            </a:r>
            <a:r>
              <a:rPr lang="en-US" baseline="0" dirty="0" smtClean="0"/>
              <a:t>42% </a:t>
            </a:r>
            <a:r>
              <a:rPr lang="en-US" baseline="0" dirty="0" smtClean="0"/>
              <a:t>of the </a:t>
            </a:r>
            <a:r>
              <a:rPr lang="en-US" baseline="0" dirty="0" err="1" smtClean="0"/>
              <a:t>postneonatal</a:t>
            </a:r>
            <a:r>
              <a:rPr lang="en-US" baseline="0" dirty="0" smtClean="0"/>
              <a:t> deaths.</a:t>
            </a:r>
            <a:endParaRPr lang="en-US" dirty="0"/>
          </a:p>
        </p:txBody>
      </p:sp>
      <p:sp>
        <p:nvSpPr>
          <p:cNvPr id="4" name="Slide Number Placeholder 3"/>
          <p:cNvSpPr>
            <a:spLocks noGrp="1"/>
          </p:cNvSpPr>
          <p:nvPr>
            <p:ph type="sldNum" sz="quarter" idx="10"/>
          </p:nvPr>
        </p:nvSpPr>
        <p:spPr/>
        <p:txBody>
          <a:bodyPr/>
          <a:lstStyle/>
          <a:p>
            <a:pPr>
              <a:defRPr/>
            </a:pPr>
            <a:fld id="{9B79DA52-A1DC-47E6-93D4-869F5C1E9A9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lgn="l" eaLnBrk="1" latinLnBrk="0" hangingPunct="1"/>
            <a:fld id="{48D92626-37D2-4832-BF7A-BC283494A20D}" type="datetimeFigureOut">
              <a:rPr lang="en-US" smtClean="0"/>
              <a:pPr algn="l" eaLnBrk="1" latinLnBrk="0" hangingPunct="1"/>
              <a:t>10/15/2014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600200"/>
            <a:ext cx="7772400" cy="4530725"/>
          </a:xfrm>
        </p:spPr>
        <p:txBody>
          <a:bodyPr>
            <a:normAutofit/>
          </a:bodyPr>
          <a:lstStyle/>
          <a:p>
            <a:pPr lvl="0"/>
            <a:endParaRPr lang="en-US" noProof="0" dirty="0"/>
          </a:p>
        </p:txBody>
      </p:sp>
      <p:sp>
        <p:nvSpPr>
          <p:cNvPr id="4" name="Date Placeholder 3"/>
          <p:cNvSpPr>
            <a:spLocks noGrp="1"/>
          </p:cNvSpPr>
          <p:nvPr>
            <p:ph type="dt" sz="half" idx="10"/>
          </p:nvPr>
        </p:nvSpPr>
        <p:spPr>
          <a:xfrm>
            <a:off x="914400" y="6251575"/>
            <a:ext cx="1981200" cy="45720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352800" y="6248400"/>
            <a:ext cx="29718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pPr>
              <a:defRPr/>
            </a:pPr>
            <a:fld id="{AFE9863F-266D-4EEE-96D9-7DBB84A4F776}" type="slidenum">
              <a:rPr lang="en-US"/>
              <a:pPr>
                <a:defRPr/>
              </a:pPr>
              <a:t>‹#›</a:t>
            </a:fld>
            <a:endParaRPr lang="en-US" dirty="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10/15/2014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lgn="l" eaLnBrk="1" latinLnBrk="0" hangingPunct="1"/>
            <a:fld id="{48D92626-37D2-4832-BF7A-BC283494A20D}" type="datetimeFigureOut">
              <a:rPr lang="en-US" smtClean="0"/>
              <a:pPr algn="l" eaLnBrk="1" latinLnBrk="0" hangingPunct="1"/>
              <a:t>10/15/2014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pPr/>
              <a:t>10/15/2014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pPr/>
              <a:t>10/15/2014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8C592886-E571-45D5-8B56-343DC94F8FA6}"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8D92626-37D2-4832-BF7A-BC283494A20D}" type="datetimeFigureOut">
              <a:rPr lang="en-US" smtClean="0"/>
              <a:pPr/>
              <a:t>10/15/2014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pPr/>
              <a:t>10/15/2014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C592886-E571-45D5-8B56-343DC94F8FA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lgn="l" eaLnBrk="1" latinLnBrk="0" hangingPunct="1"/>
            <a:fld id="{48D92626-37D2-4832-BF7A-BC283494A20D}" type="datetimeFigureOut">
              <a:rPr lang="en-US" smtClean="0"/>
              <a:pPr algn="l" eaLnBrk="1" latinLnBrk="0" hangingPunct="1"/>
              <a:t>10/15/2014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lgn="l" eaLnBrk="1" latinLnBrk="0" hangingPunct="1"/>
            <a:fld id="{48D92626-37D2-4832-BF7A-BC283494A20D}" type="datetimeFigureOut">
              <a:rPr lang="en-US" smtClean="0"/>
              <a:pPr algn="l" eaLnBrk="1" latinLnBrk="0" hangingPunct="1"/>
              <a:t>10/15/2014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r" eaLnBrk="1" latinLnBrk="0" hangingPunct="1"/>
            <a:fld id="{8C592886-E571-45D5-8B56-343DC94F8FA6}" type="slidenum">
              <a:rPr kumimoji="0" lang="en-US" smtClean="0"/>
              <a:pPr algn="r" eaLnBrk="1" latinLnBrk="0" hangingPunct="1"/>
              <a:t>‹#›</a:t>
            </a:fld>
            <a:endParaRPr kumimoji="0" lang="en-US">
              <a:solidFill>
                <a:schemeClr val="tx2">
                  <a:shade val="90000"/>
                </a:schemeClr>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lgn="l" eaLnBrk="1" latinLnBrk="0" hangingPunct="1"/>
            <a:fld id="{48D92626-37D2-4832-BF7A-BC283494A20D}" type="datetimeFigureOut">
              <a:rPr lang="en-US" smtClean="0"/>
              <a:pPr algn="l" eaLnBrk="1" latinLnBrk="0" hangingPunct="1"/>
              <a:t>10/15/2014</a:t>
            </a:fld>
            <a:endParaRPr lang="en-US" sz="1300" dirty="0">
              <a:solidFill>
                <a:schemeClr val="bg2">
                  <a:tint val="60000"/>
                  <a:satMod val="155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300" dirty="0">
              <a:solidFill>
                <a:schemeClr val="bg2">
                  <a:tint val="60000"/>
                  <a:satMod val="155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r" eaLnBrk="1" latinLnBrk="0" hangingPunct="1"/>
            <a:fld id="{8C592886-E571-45D5-8B56-343DC94F8FA6}" type="slidenum">
              <a:rPr kumimoji="0" lang="en-US" smtClean="0"/>
              <a:pPr algn="r" eaLnBrk="1" latinLnBrk="0" hangingPunct="1"/>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images.google.com/imgres?imgurl=http://static.desktopnexus.com/wallpapers/55035-bigthumbnail.jpg&amp;imgrefurl=http://people.desktopnexus.com/wallpaper/55035/&amp;usg=__cv8cWJWAYPvIjCUTp16nO-t866g=&amp;h=338&amp;w=450&amp;sz=14&amp;hl=en&amp;start=14&amp;tbnid=_kvCG3j5P4F6KM:&amp;tbnh=95&amp;tbnw=127&amp;prev=/images?q=sleeping+babies&amp;gbv=2&amp;ndsp=20&amp;hl=en"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http://spokanepublishing.files.wordpress.com/2009/02/pregnant-woman1.jpg" TargetMode="External"/><Relationship Id="rId5" Type="http://schemas.openxmlformats.org/officeDocument/2006/relationships/image" Target="../media/image26.emf"/><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4.xml"/><Relationship Id="rId7" Type="http://schemas.openxmlformats.org/officeDocument/2006/relationships/image" Target="../media/image29.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image" Target="../media/image28.png"/><Relationship Id="rId4" Type="http://schemas.openxmlformats.org/officeDocument/2006/relationships/oleObject" Target="../embeddings/Microsoft_Excel_97-2003_Worksheet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32.jpeg"/><Relationship Id="rId5" Type="http://schemas.openxmlformats.org/officeDocument/2006/relationships/image" Target="../media/image31.emf"/><Relationship Id="rId4" Type="http://schemas.openxmlformats.org/officeDocument/2006/relationships/oleObject" Target="../embeddings/Microsoft_Excel_97-2003_Worksheet4.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oleObject" Target="../embeddings/Microsoft_Excel_97-2003_Worksheet5.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6.jpeg"/><Relationship Id="rId5" Type="http://schemas.openxmlformats.org/officeDocument/2006/relationships/image" Target="../media/image35.emf"/><Relationship Id="rId4" Type="http://schemas.openxmlformats.org/officeDocument/2006/relationships/oleObject" Target="../embeddings/Microsoft_Excel_97-2003_Worksheet6.xls"/></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oleObject" Target="../embeddings/Microsoft_Excel_97-2003_Worksheet7.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0.jpeg"/><Relationship Id="rId5" Type="http://schemas.openxmlformats.org/officeDocument/2006/relationships/image" Target="../media/image39.emf"/><Relationship Id="rId4" Type="http://schemas.openxmlformats.org/officeDocument/2006/relationships/oleObject" Target="../embeddings/Microsoft_Excel_97-2003_Worksheet8.xls"/></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Northeast Florida FIMR Findings</a:t>
            </a:r>
            <a:endParaRPr lang="en-US" dirty="0"/>
          </a:p>
        </p:txBody>
      </p:sp>
      <p:sp>
        <p:nvSpPr>
          <p:cNvPr id="3" name="Subtitle 2"/>
          <p:cNvSpPr>
            <a:spLocks noGrp="1"/>
          </p:cNvSpPr>
          <p:nvPr>
            <p:ph type="subTitle" idx="1"/>
          </p:nvPr>
        </p:nvSpPr>
        <p:spPr/>
        <p:txBody>
          <a:bodyPr/>
          <a:lstStyle/>
          <a:p>
            <a:pPr algn="ctr"/>
            <a:r>
              <a:rPr lang="en-US" dirty="0" smtClean="0"/>
              <a:t>January - December 2013</a:t>
            </a:r>
          </a:p>
          <a:p>
            <a:endParaRPr lang="en-US" dirty="0"/>
          </a:p>
        </p:txBody>
      </p:sp>
      <p:sp>
        <p:nvSpPr>
          <p:cNvPr id="4" name="TextBox 3"/>
          <p:cNvSpPr txBox="1"/>
          <p:nvPr/>
        </p:nvSpPr>
        <p:spPr>
          <a:xfrm>
            <a:off x="2438400" y="6172200"/>
            <a:ext cx="4267200" cy="646331"/>
          </a:xfrm>
          <a:prstGeom prst="rect">
            <a:avLst/>
          </a:prstGeom>
          <a:noFill/>
        </p:spPr>
        <p:txBody>
          <a:bodyPr wrap="square" rtlCol="0">
            <a:spAutoFit/>
          </a:bodyPr>
          <a:lstStyle/>
          <a:p>
            <a:pPr algn="ctr"/>
            <a:r>
              <a:rPr lang="en-US" dirty="0" smtClean="0"/>
              <a:t>Laurie Lee, RN, BSN, CCM</a:t>
            </a:r>
          </a:p>
          <a:p>
            <a:pPr algn="ctr"/>
            <a:r>
              <a:rPr lang="en-US" dirty="0" smtClean="0"/>
              <a:t>FIMR Coordinator</a:t>
            </a:r>
            <a:endParaRPr lang="en-US" dirty="0"/>
          </a:p>
        </p:txBody>
      </p:sp>
      <p:pic>
        <p:nvPicPr>
          <p:cNvPr id="36866" name="Picture 2" descr="https://encrypted-tbn1.gstatic.com/images?q=tbn:ANd9GcTvjPPnikbQNrhOfPh-VQ5BqqrZpGwD4Kc5GpKw_8Qk4LcprnkTZdpc_v06"/>
          <p:cNvPicPr>
            <a:picLocks noChangeAspect="1" noChangeArrowheads="1"/>
          </p:cNvPicPr>
          <p:nvPr/>
        </p:nvPicPr>
        <p:blipFill>
          <a:blip r:embed="rId3" cstate="print"/>
          <a:srcRect/>
          <a:stretch>
            <a:fillRect/>
          </a:stretch>
        </p:blipFill>
        <p:spPr bwMode="auto">
          <a:xfrm>
            <a:off x="0" y="0"/>
            <a:ext cx="2977211" cy="1981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914400" y="277813"/>
            <a:ext cx="7772400" cy="1143000"/>
          </a:xfrm>
          <a:prstGeom prst="rect">
            <a:avLst/>
          </a:prstGeom>
          <a:noFill/>
          <a:ln w="9525">
            <a:noFill/>
            <a:miter lim="800000"/>
            <a:headEnd/>
            <a:tailEnd/>
          </a:ln>
        </p:spPr>
        <p:txBody>
          <a:bodyPr anchor="ctr"/>
          <a:lstStyle/>
          <a:p>
            <a:endParaRPr lang="en-US" sz="3800" dirty="0">
              <a:solidFill>
                <a:srgbClr val="FF0000"/>
              </a:solidFill>
              <a:latin typeface="Times New Roman" pitchFamily="18"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244537855"/>
              </p:ext>
            </p:extLst>
          </p:nvPr>
        </p:nvGraphicFramePr>
        <p:xfrm>
          <a:off x="966788" y="1651000"/>
          <a:ext cx="7666037" cy="4673600"/>
        </p:xfrm>
        <a:graphic>
          <a:graphicData uri="http://schemas.openxmlformats.org/drawingml/2006/chart">
            <c:chart xmlns:c="http://schemas.openxmlformats.org/drawingml/2006/chart" xmlns:r="http://schemas.openxmlformats.org/officeDocument/2006/relationships" r:id="rId3"/>
          </a:graphicData>
        </a:graphic>
      </p:graphicFrame>
      <p:sp>
        <p:nvSpPr>
          <p:cNvPr id="175108" name="Text Box 4"/>
          <p:cNvSpPr txBox="1">
            <a:spLocks noChangeArrowheads="1"/>
          </p:cNvSpPr>
          <p:nvPr/>
        </p:nvSpPr>
        <p:spPr bwMode="auto">
          <a:xfrm>
            <a:off x="685800" y="6491287"/>
            <a:ext cx="7696200" cy="366713"/>
          </a:xfrm>
          <a:prstGeom prst="rect">
            <a:avLst/>
          </a:prstGeom>
          <a:noFill/>
          <a:ln w="9525">
            <a:noFill/>
            <a:miter lim="800000"/>
            <a:headEnd/>
            <a:tailEnd/>
          </a:ln>
          <a:effectLst/>
        </p:spPr>
        <p:txBody>
          <a:bodyPr wrap="square">
            <a:spAutoFit/>
          </a:bodyPr>
          <a:lstStyle/>
          <a:p>
            <a:pPr>
              <a:spcBef>
                <a:spcPct val="50000"/>
              </a:spcBef>
              <a:defRPr/>
            </a:pPr>
            <a:r>
              <a:rPr lang="en-US" dirty="0"/>
              <a:t>*</a:t>
            </a:r>
            <a:r>
              <a:rPr lang="en-US" dirty="0">
                <a:latin typeface="+mn-lt"/>
              </a:rPr>
              <a:t>records may have more than one cause of death listed       </a:t>
            </a:r>
            <a:r>
              <a:rPr lang="en-US" dirty="0" smtClean="0">
                <a:latin typeface="+mn-lt"/>
              </a:rPr>
              <a:t>n=141</a:t>
            </a:r>
            <a:endParaRPr lang="en-US" dirty="0">
              <a:latin typeface="+mn-lt"/>
            </a:endParaRPr>
          </a:p>
        </p:txBody>
      </p:sp>
      <p:pic>
        <p:nvPicPr>
          <p:cNvPr id="30724" name="Picture 5" descr="358423753_925aa4f0f1"/>
          <p:cNvPicPr>
            <a:picLocks noChangeAspect="1" noChangeArrowheads="1"/>
          </p:cNvPicPr>
          <p:nvPr/>
        </p:nvPicPr>
        <p:blipFill>
          <a:blip r:embed="rId4" cstate="print"/>
          <a:srcRect/>
          <a:stretch>
            <a:fillRect/>
          </a:stretch>
        </p:blipFill>
        <p:spPr bwMode="auto">
          <a:xfrm>
            <a:off x="6858000" y="0"/>
            <a:ext cx="2286000" cy="1714500"/>
          </a:xfrm>
          <a:prstGeom prst="rect">
            <a:avLst/>
          </a:prstGeom>
          <a:noFill/>
          <a:ln w="9525">
            <a:noFill/>
            <a:miter lim="800000"/>
            <a:headEnd/>
            <a:tailEnd/>
          </a:ln>
        </p:spPr>
      </p:pic>
      <p:sp>
        <p:nvSpPr>
          <p:cNvPr id="7" name="Title 6"/>
          <p:cNvSpPr>
            <a:spLocks noGrp="1"/>
          </p:cNvSpPr>
          <p:nvPr>
            <p:ph type="title"/>
          </p:nvPr>
        </p:nvSpPr>
        <p:spPr>
          <a:xfrm>
            <a:off x="228600" y="381000"/>
            <a:ext cx="7772400" cy="1143000"/>
          </a:xfrm>
        </p:spPr>
        <p:txBody>
          <a:bodyPr>
            <a:noAutofit/>
          </a:bodyPr>
          <a:lstStyle/>
          <a:p>
            <a:r>
              <a:rPr lang="en-US" sz="2400" dirty="0" smtClean="0">
                <a:solidFill>
                  <a:schemeClr val="accent1"/>
                </a:solidFill>
              </a:rPr>
              <a:t>Causes of Infant Death</a:t>
            </a:r>
            <a:br>
              <a:rPr lang="en-US" sz="2400" dirty="0" smtClean="0">
                <a:solidFill>
                  <a:schemeClr val="accent1"/>
                </a:solidFill>
              </a:rPr>
            </a:br>
            <a:r>
              <a:rPr lang="en-US" sz="2400" dirty="0" smtClean="0">
                <a:solidFill>
                  <a:schemeClr val="accent1"/>
                </a:solidFill>
              </a:rPr>
              <a:t>Northeast Florida</a:t>
            </a:r>
            <a:br>
              <a:rPr lang="en-US" sz="2400" dirty="0" smtClean="0">
                <a:solidFill>
                  <a:schemeClr val="accent1"/>
                </a:solidFill>
              </a:rPr>
            </a:br>
            <a:r>
              <a:rPr lang="en-US" sz="2400" dirty="0" smtClean="0">
                <a:solidFill>
                  <a:schemeClr val="accent1"/>
                </a:solidFill>
              </a:rPr>
              <a:t>2013</a:t>
            </a:r>
            <a:r>
              <a:rPr lang="en-US" sz="2800" dirty="0" smtClean="0">
                <a:solidFill>
                  <a:srgbClr val="FF0000"/>
                </a:solidFill>
              </a:rPr>
              <a:t/>
            </a:r>
            <a:br>
              <a:rPr lang="en-US" sz="2800" dirty="0" smtClean="0">
                <a:solidFill>
                  <a:srgbClr val="FF0000"/>
                </a:solidFill>
              </a:rPr>
            </a:br>
            <a:endParaRPr lang="en-US" sz="28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4"/>
          <p:cNvGraphicFramePr>
            <a:graphicFrameLocks noGrp="1" noChangeAspect="1"/>
          </p:cNvGraphicFramePr>
          <p:nvPr>
            <p:ph sz="half" idx="1"/>
          </p:nvPr>
        </p:nvGraphicFramePr>
        <p:xfrm>
          <a:off x="0" y="4799556"/>
          <a:ext cx="2082800" cy="2058444"/>
        </p:xfrm>
        <a:graphic>
          <a:graphicData uri="http://schemas.openxmlformats.org/drawingml/2006/chart">
            <c:chart xmlns:c="http://schemas.openxmlformats.org/drawingml/2006/chart" xmlns:r="http://schemas.openxmlformats.org/officeDocument/2006/relationships" r:id="rId3"/>
          </a:graphicData>
        </a:graphic>
      </p:graphicFrame>
      <p:sp>
        <p:nvSpPr>
          <p:cNvPr id="78850" name="Rectangle 2"/>
          <p:cNvSpPr>
            <a:spLocks noGrp="1" noChangeArrowheads="1"/>
          </p:cNvSpPr>
          <p:nvPr>
            <p:ph type="title"/>
          </p:nvPr>
        </p:nvSpPr>
        <p:spPr>
          <a:xfrm>
            <a:off x="381000" y="228600"/>
            <a:ext cx="8229600" cy="1143000"/>
          </a:xfrm>
        </p:spPr>
        <p:txBody>
          <a:bodyPr>
            <a:normAutofit fontScale="90000"/>
          </a:bodyPr>
          <a:lstStyle/>
          <a:p>
            <a:pPr fontAlgn="auto">
              <a:spcAft>
                <a:spcPts val="0"/>
              </a:spcAft>
              <a:defRPr/>
            </a:pPr>
            <a:r>
              <a:rPr lang="en-US" sz="2400" dirty="0"/>
              <a:t/>
            </a:r>
            <a:br>
              <a:rPr lang="en-US" sz="2400" dirty="0"/>
            </a:br>
            <a:r>
              <a:rPr lang="en-US" sz="2700" dirty="0" smtClean="0"/>
              <a:t>Birth Weight  in Infants That Died</a:t>
            </a:r>
            <a:br>
              <a:rPr lang="en-US" sz="2700" dirty="0" smtClean="0"/>
            </a:br>
            <a:r>
              <a:rPr lang="en-US" sz="2700" dirty="0" smtClean="0"/>
              <a:t>Northeast Florida </a:t>
            </a:r>
            <a:br>
              <a:rPr lang="en-US" sz="2700" dirty="0" smtClean="0"/>
            </a:br>
            <a:r>
              <a:rPr lang="en-US" sz="2700" dirty="0" smtClean="0"/>
              <a:t>2013-n=141</a:t>
            </a:r>
            <a:r>
              <a:rPr lang="en-US" sz="2400" dirty="0"/>
              <a:t/>
            </a:r>
            <a:br>
              <a:rPr lang="en-US" sz="2400" dirty="0"/>
            </a:br>
            <a:endParaRPr lang="en-US" sz="2400" dirty="0"/>
          </a:p>
        </p:txBody>
      </p:sp>
      <p:pic>
        <p:nvPicPr>
          <p:cNvPr id="196614" name="Picture 10"/>
          <p:cNvPicPr>
            <a:picLocks noChangeAspect="1" noChangeArrowheads="1"/>
          </p:cNvPicPr>
          <p:nvPr/>
        </p:nvPicPr>
        <p:blipFill>
          <a:blip r:embed="rId4" cstate="print"/>
          <a:srcRect/>
          <a:stretch>
            <a:fillRect/>
          </a:stretch>
        </p:blipFill>
        <p:spPr bwMode="auto">
          <a:xfrm>
            <a:off x="7010400" y="0"/>
            <a:ext cx="2133600" cy="1627188"/>
          </a:xfrm>
          <a:prstGeom prst="rect">
            <a:avLst/>
          </a:prstGeom>
          <a:noFill/>
          <a:ln w="9525">
            <a:noFill/>
            <a:miter lim="800000"/>
            <a:headEnd/>
            <a:tailEnd/>
          </a:ln>
        </p:spPr>
      </p:pic>
      <p:graphicFrame>
        <p:nvGraphicFramePr>
          <p:cNvPr id="9" name="Object 2"/>
          <p:cNvGraphicFramePr>
            <a:graphicFrameLocks noChangeAspect="1"/>
          </p:cNvGraphicFramePr>
          <p:nvPr/>
        </p:nvGraphicFramePr>
        <p:xfrm>
          <a:off x="1524000" y="1676400"/>
          <a:ext cx="6477000" cy="47752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baby-4.jpg sleeping baby image by snuggleslatebloomer"/>
          <p:cNvPicPr>
            <a:picLocks noChangeAspect="1" noChangeArrowheads="1"/>
          </p:cNvPicPr>
          <p:nvPr/>
        </p:nvPicPr>
        <p:blipFill>
          <a:blip r:embed="rId3" cstate="print"/>
          <a:srcRect/>
          <a:stretch>
            <a:fillRect/>
          </a:stretch>
        </p:blipFill>
        <p:spPr bwMode="auto">
          <a:xfrm>
            <a:off x="1143000" y="3962400"/>
            <a:ext cx="1420813" cy="1562100"/>
          </a:xfrm>
          <a:prstGeom prst="rect">
            <a:avLst/>
          </a:prstGeom>
          <a:noFill/>
          <a:ln w="9525">
            <a:noFill/>
            <a:miter lim="800000"/>
            <a:headEnd/>
            <a:tailEnd/>
          </a:ln>
        </p:spPr>
      </p:pic>
      <p:pic>
        <p:nvPicPr>
          <p:cNvPr id="5123" name="Picture 4" descr="DSCN0229.jpg Sleeping Babies image by ericchubbs"/>
          <p:cNvPicPr>
            <a:picLocks noChangeAspect="1" noChangeArrowheads="1"/>
          </p:cNvPicPr>
          <p:nvPr/>
        </p:nvPicPr>
        <p:blipFill>
          <a:blip r:embed="rId4" cstate="print"/>
          <a:srcRect/>
          <a:stretch>
            <a:fillRect/>
          </a:stretch>
        </p:blipFill>
        <p:spPr bwMode="auto">
          <a:xfrm>
            <a:off x="2514600" y="3962400"/>
            <a:ext cx="2057400" cy="1543050"/>
          </a:xfrm>
          <a:prstGeom prst="rect">
            <a:avLst/>
          </a:prstGeom>
          <a:noFill/>
          <a:ln w="9525">
            <a:noFill/>
            <a:miter lim="800000"/>
            <a:headEnd/>
            <a:tailEnd/>
          </a:ln>
        </p:spPr>
      </p:pic>
      <p:pic>
        <p:nvPicPr>
          <p:cNvPr id="5124" name="Picture 5" descr="Baby024.jpg my babies sleeping image by rachel_talavera"/>
          <p:cNvPicPr>
            <a:picLocks noChangeAspect="1" noChangeArrowheads="1"/>
          </p:cNvPicPr>
          <p:nvPr/>
        </p:nvPicPr>
        <p:blipFill>
          <a:blip r:embed="rId5" cstate="print"/>
          <a:srcRect/>
          <a:stretch>
            <a:fillRect/>
          </a:stretch>
        </p:blipFill>
        <p:spPr bwMode="auto">
          <a:xfrm>
            <a:off x="4572000" y="3962400"/>
            <a:ext cx="2057400" cy="1543050"/>
          </a:xfrm>
          <a:prstGeom prst="rect">
            <a:avLst/>
          </a:prstGeom>
          <a:noFill/>
          <a:ln w="9525">
            <a:noFill/>
            <a:miter lim="800000"/>
            <a:headEnd/>
            <a:tailEnd/>
          </a:ln>
        </p:spPr>
      </p:pic>
      <p:pic>
        <p:nvPicPr>
          <p:cNvPr id="5125" name="Picture 6" descr="55035-bigthumbnail">
            <a:hlinkClick r:id="rId6"/>
          </p:cNvPr>
          <p:cNvPicPr>
            <a:picLocks noChangeAspect="1" noChangeArrowheads="1"/>
          </p:cNvPicPr>
          <p:nvPr/>
        </p:nvPicPr>
        <p:blipFill>
          <a:blip r:embed="rId7" cstate="print"/>
          <a:srcRect/>
          <a:stretch>
            <a:fillRect/>
          </a:stretch>
        </p:blipFill>
        <p:spPr bwMode="auto">
          <a:xfrm>
            <a:off x="6629400" y="3962400"/>
            <a:ext cx="2057400" cy="1539875"/>
          </a:xfrm>
          <a:prstGeom prst="rect">
            <a:avLst/>
          </a:prstGeom>
          <a:noFill/>
          <a:ln w="9525">
            <a:noFill/>
            <a:miter lim="800000"/>
            <a:headEnd/>
            <a:tailEnd/>
          </a:ln>
        </p:spPr>
      </p:pic>
      <p:sp>
        <p:nvSpPr>
          <p:cNvPr id="5126" name="Text Box 7"/>
          <p:cNvSpPr txBox="1">
            <a:spLocks noChangeArrowheads="1"/>
          </p:cNvSpPr>
          <p:nvPr/>
        </p:nvSpPr>
        <p:spPr bwMode="auto">
          <a:xfrm>
            <a:off x="2895600" y="1524000"/>
            <a:ext cx="3429000" cy="1169551"/>
          </a:xfrm>
          <a:prstGeom prst="rect">
            <a:avLst/>
          </a:prstGeom>
          <a:noFill/>
          <a:ln w="9525">
            <a:noFill/>
            <a:miter lim="800000"/>
            <a:headEnd/>
            <a:tailEnd/>
          </a:ln>
        </p:spPr>
        <p:txBody>
          <a:bodyPr>
            <a:spAutoFit/>
          </a:bodyPr>
          <a:lstStyle/>
          <a:p>
            <a:pPr algn="ctr">
              <a:spcBef>
                <a:spcPct val="50000"/>
              </a:spcBef>
            </a:pPr>
            <a:r>
              <a:rPr lang="en-US" sz="2800" b="1" dirty="0">
                <a:solidFill>
                  <a:schemeClr val="tx2"/>
                </a:solidFill>
                <a:latin typeface="Monotype Corsiva" pitchFamily="66" charset="0"/>
              </a:rPr>
              <a:t>Northeast Florida</a:t>
            </a:r>
          </a:p>
          <a:p>
            <a:pPr algn="ctr">
              <a:spcBef>
                <a:spcPct val="50000"/>
              </a:spcBef>
            </a:pPr>
            <a:r>
              <a:rPr lang="en-US" sz="2800" b="1" dirty="0">
                <a:solidFill>
                  <a:schemeClr val="tx2"/>
                </a:solidFill>
                <a:latin typeface="Monotype Corsiva" pitchFamily="66" charset="0"/>
              </a:rPr>
              <a:t>Sleep related </a:t>
            </a:r>
            <a:r>
              <a:rPr lang="en-US" sz="2800" b="1" dirty="0" smtClean="0">
                <a:solidFill>
                  <a:schemeClr val="tx2"/>
                </a:solidFill>
                <a:latin typeface="Monotype Corsiva" pitchFamily="66" charset="0"/>
              </a:rPr>
              <a:t>deaths</a:t>
            </a:r>
            <a:endParaRPr lang="en-US" sz="2800" b="1" dirty="0">
              <a:solidFill>
                <a:schemeClr val="tx2"/>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8001000" cy="1143000"/>
          </a:xfrm>
        </p:spPr>
        <p:txBody>
          <a:bodyPr lIns="91440" rIns="91440" bIns="45720" anchor="ctr">
            <a:normAutofit fontScale="90000"/>
          </a:bodyPr>
          <a:lstStyle/>
          <a:p>
            <a:pPr eaLnBrk="1" hangingPunct="1"/>
            <a:r>
              <a:rPr lang="en-US" sz="3300" dirty="0" smtClean="0"/>
              <a:t>Sleep </a:t>
            </a:r>
            <a:r>
              <a:rPr lang="en-US" sz="3300" dirty="0" smtClean="0"/>
              <a:t>Related </a:t>
            </a:r>
            <a:r>
              <a:rPr lang="en-US" sz="3300" dirty="0" smtClean="0"/>
              <a:t>Infant Deaths</a:t>
            </a:r>
            <a:r>
              <a:rPr lang="en-US" sz="3300" dirty="0" smtClean="0"/>
              <a:t/>
            </a:r>
            <a:br>
              <a:rPr lang="en-US" sz="3300" dirty="0" smtClean="0"/>
            </a:br>
            <a:r>
              <a:rPr lang="en-US" sz="3300" dirty="0" smtClean="0"/>
              <a:t>Northeast Florida</a:t>
            </a:r>
            <a:br>
              <a:rPr lang="en-US" sz="3300" dirty="0" smtClean="0"/>
            </a:br>
            <a:r>
              <a:rPr lang="en-US" sz="2100" dirty="0" smtClean="0"/>
              <a:t>2009 – 2013</a:t>
            </a:r>
            <a:br>
              <a:rPr lang="en-US" sz="2100" dirty="0" smtClean="0"/>
            </a:br>
            <a:endParaRPr lang="en-US" sz="2100" dirty="0" smtClean="0"/>
          </a:p>
        </p:txBody>
      </p:sp>
      <p:graphicFrame>
        <p:nvGraphicFramePr>
          <p:cNvPr id="236579" name="Group 35"/>
          <p:cNvGraphicFramePr>
            <a:graphicFrameLocks noGrp="1"/>
          </p:cNvGraphicFramePr>
          <p:nvPr>
            <p:extLst>
              <p:ext uri="{D42A27DB-BD31-4B8C-83A1-F6EECF244321}">
                <p14:modId xmlns:p14="http://schemas.microsoft.com/office/powerpoint/2010/main" val="1036720009"/>
              </p:ext>
            </p:extLst>
          </p:nvPr>
        </p:nvGraphicFramePr>
        <p:xfrm>
          <a:off x="304800" y="2667000"/>
          <a:ext cx="7810500" cy="3717926"/>
        </p:xfrm>
        <a:graphic>
          <a:graphicData uri="http://schemas.openxmlformats.org/drawingml/2006/table">
            <a:tbl>
              <a:tblPr/>
              <a:tblGrid>
                <a:gridCol w="1339760"/>
                <a:gridCol w="1294148"/>
                <a:gridCol w="1294148"/>
                <a:gridCol w="1294148"/>
                <a:gridCol w="1294148"/>
                <a:gridCol w="1294148"/>
              </a:tblGrid>
              <a:tr h="1054100">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400" b="1" i="0" u="sng"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1913">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25</a:t>
                      </a:r>
                      <a:endParaRPr kumimoji="0" lang="en-US"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1331913">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 of deaths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none" strike="noStrike" cap="none" normalizeH="0" baseline="0" dirty="0" smtClean="0">
                          <a:ln>
                            <a:noFill/>
                          </a:ln>
                          <a:solidFill>
                            <a:srgbClr val="C00000"/>
                          </a:solidFill>
                          <a:effectLst/>
                          <a:latin typeface="Constantia" pitchFamily="18" charset="0"/>
                        </a:rPr>
                        <a:t>17.7%</a:t>
                      </a:r>
                      <a:endParaRPr kumimoji="0" lang="en-US" sz="2400" b="1" i="0" u="none" strike="noStrike" cap="none" normalizeH="0" baseline="0" dirty="0" smtClean="0">
                        <a:ln>
                          <a:noFill/>
                        </a:ln>
                        <a:solidFill>
                          <a:srgbClr val="C00000"/>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3" name="Rectangle 42"/>
          <p:cNvSpPr>
            <a:spLocks noChangeArrowheads="1"/>
          </p:cNvSpPr>
          <p:nvPr/>
        </p:nvSpPr>
        <p:spPr bwMode="auto">
          <a:xfrm>
            <a:off x="7772400" y="6156325"/>
            <a:ext cx="1371600" cy="701675"/>
          </a:xfrm>
          <a:prstGeom prst="rect">
            <a:avLst/>
          </a:prstGeom>
          <a:noFill/>
          <a:ln w="9525">
            <a:noFill/>
            <a:miter lim="800000"/>
            <a:headEnd/>
            <a:tailEnd/>
          </a:ln>
        </p:spPr>
        <p:txBody>
          <a:bodyPr>
            <a:spAutoFit/>
          </a:bodyPr>
          <a:lstStyle/>
          <a:p>
            <a:pPr>
              <a:spcBef>
                <a:spcPct val="50000"/>
              </a:spcBef>
            </a:pPr>
            <a:r>
              <a:rPr lang="en-US" sz="1000" dirty="0">
                <a:latin typeface="Times New Roman" pitchFamily="18" charset="0"/>
              </a:rPr>
              <a:t>Prepared by Llee</a:t>
            </a:r>
          </a:p>
          <a:p>
            <a:pPr>
              <a:spcBef>
                <a:spcPct val="50000"/>
              </a:spcBef>
            </a:pPr>
            <a:r>
              <a:rPr lang="en-US" sz="1000" dirty="0">
                <a:latin typeface="Times New Roman" pitchFamily="18" charset="0"/>
              </a:rPr>
              <a:t>NEFL FIMR</a:t>
            </a:r>
          </a:p>
          <a:p>
            <a:pPr>
              <a:spcBef>
                <a:spcPct val="50000"/>
              </a:spcBef>
            </a:pPr>
            <a:r>
              <a:rPr lang="en-US" sz="1000" dirty="0">
                <a:latin typeface="Times New Roman" pitchFamily="18" charset="0"/>
              </a:rPr>
              <a:t>Healthy Start Coalition</a:t>
            </a:r>
          </a:p>
        </p:txBody>
      </p:sp>
      <p:pic>
        <p:nvPicPr>
          <p:cNvPr id="6174" name="Picture 2" descr="http://blogs.lifeway.com/blog/deeperstill/2008/06/13/sleeping%20baby.jpg"/>
          <p:cNvPicPr>
            <a:picLocks noChangeAspect="1" noChangeArrowheads="1"/>
          </p:cNvPicPr>
          <p:nvPr/>
        </p:nvPicPr>
        <p:blipFill>
          <a:blip r:embed="rId3" cstate="print"/>
          <a:srcRect/>
          <a:stretch>
            <a:fillRect/>
          </a:stretch>
        </p:blipFill>
        <p:spPr bwMode="auto">
          <a:xfrm>
            <a:off x="7086600" y="0"/>
            <a:ext cx="2057400" cy="15430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93310132"/>
              </p:ext>
            </p:extLst>
          </p:nvPr>
        </p:nvGraphicFramePr>
        <p:xfrm>
          <a:off x="457200" y="1774825"/>
          <a:ext cx="8229600" cy="2743200"/>
        </p:xfrm>
        <a:graphic>
          <a:graphicData uri="http://schemas.openxmlformats.org/drawingml/2006/table">
            <a:tbl>
              <a:tblPr firstRow="1" bandRow="1">
                <a:tableStyleId>{5C22544A-7EE6-4342-B048-85BDC9FD1C3A}</a:tableStyleId>
              </a:tblPr>
              <a:tblGrid>
                <a:gridCol w="1371600"/>
                <a:gridCol w="1371600"/>
                <a:gridCol w="1600200"/>
                <a:gridCol w="1143000"/>
                <a:gridCol w="1371600"/>
                <a:gridCol w="1371600"/>
              </a:tblGrid>
              <a:tr h="370840">
                <a:tc>
                  <a:txBody>
                    <a:bodyPr/>
                    <a:lstStyle/>
                    <a:p>
                      <a:endParaRPr lang="en-US" sz="2600" baseline="0" dirty="0"/>
                    </a:p>
                  </a:txBody>
                  <a:tcPr/>
                </a:tc>
                <a:tc>
                  <a:txBody>
                    <a:bodyPr/>
                    <a:lstStyle/>
                    <a:p>
                      <a:r>
                        <a:rPr lang="en-US" sz="2600" baseline="0" dirty="0" smtClean="0"/>
                        <a:t>Baker</a:t>
                      </a:r>
                      <a:endParaRPr lang="en-US" sz="2600" baseline="0" dirty="0"/>
                    </a:p>
                  </a:txBody>
                  <a:tcPr/>
                </a:tc>
                <a:tc>
                  <a:txBody>
                    <a:bodyPr/>
                    <a:lstStyle/>
                    <a:p>
                      <a:r>
                        <a:rPr lang="en-US" sz="2600" baseline="0" dirty="0" smtClean="0"/>
                        <a:t>Clay</a:t>
                      </a:r>
                      <a:endParaRPr lang="en-US" sz="2600" baseline="0" dirty="0"/>
                    </a:p>
                  </a:txBody>
                  <a:tcPr/>
                </a:tc>
                <a:tc>
                  <a:txBody>
                    <a:bodyPr/>
                    <a:lstStyle/>
                    <a:p>
                      <a:r>
                        <a:rPr lang="en-US" sz="2600" baseline="0" dirty="0" smtClean="0"/>
                        <a:t>Duval</a:t>
                      </a:r>
                      <a:endParaRPr lang="en-US" sz="2600" baseline="0" dirty="0"/>
                    </a:p>
                  </a:txBody>
                  <a:tcPr/>
                </a:tc>
                <a:tc>
                  <a:txBody>
                    <a:bodyPr/>
                    <a:lstStyle/>
                    <a:p>
                      <a:r>
                        <a:rPr lang="en-US" sz="2600" baseline="0" dirty="0" smtClean="0"/>
                        <a:t>Nassau</a:t>
                      </a:r>
                      <a:endParaRPr lang="en-US" sz="2600" baseline="0" dirty="0"/>
                    </a:p>
                  </a:txBody>
                  <a:tcPr/>
                </a:tc>
                <a:tc>
                  <a:txBody>
                    <a:bodyPr/>
                    <a:lstStyle/>
                    <a:p>
                      <a:r>
                        <a:rPr lang="en-US" sz="2600" baseline="0" dirty="0" smtClean="0"/>
                        <a:t>St Johns</a:t>
                      </a:r>
                      <a:endParaRPr lang="en-US" sz="2600" baseline="0" dirty="0"/>
                    </a:p>
                  </a:txBody>
                  <a:tcPr/>
                </a:tc>
              </a:tr>
              <a:tr h="370840">
                <a:tc>
                  <a:txBody>
                    <a:bodyPr/>
                    <a:lstStyle/>
                    <a:p>
                      <a:pPr algn="ctr"/>
                      <a:r>
                        <a:rPr lang="en-US" sz="2600" baseline="0" dirty="0" smtClean="0"/>
                        <a:t># deaths</a:t>
                      </a:r>
                      <a:endParaRPr lang="en-US" sz="2600" baseline="0" dirty="0"/>
                    </a:p>
                  </a:txBody>
                  <a:tcPr/>
                </a:tc>
                <a:tc>
                  <a:txBody>
                    <a:bodyPr/>
                    <a:lstStyle/>
                    <a:p>
                      <a:pPr algn="ctr"/>
                      <a:r>
                        <a:rPr lang="en-US" sz="2600" baseline="0" dirty="0" smtClean="0"/>
                        <a:t>1</a:t>
                      </a:r>
                    </a:p>
                    <a:p>
                      <a:pPr algn="ctr"/>
                      <a:r>
                        <a:rPr lang="en-US" sz="1600" baseline="0" dirty="0" smtClean="0"/>
                        <a:t>(</a:t>
                      </a:r>
                      <a:r>
                        <a:rPr lang="en-US" sz="1600" baseline="0" dirty="0" err="1" smtClean="0"/>
                        <a:t>Macclenny</a:t>
                      </a:r>
                      <a:r>
                        <a:rPr lang="en-US" sz="1600" baseline="0" dirty="0" smtClean="0"/>
                        <a:t>)</a:t>
                      </a:r>
                      <a:endParaRPr lang="en-US" sz="1600" baseline="0" dirty="0"/>
                    </a:p>
                  </a:txBody>
                  <a:tcPr/>
                </a:tc>
                <a:tc>
                  <a:txBody>
                    <a:bodyPr/>
                    <a:lstStyle/>
                    <a:p>
                      <a:pPr algn="ctr"/>
                      <a:r>
                        <a:rPr lang="en-US" sz="2600" baseline="0" dirty="0" smtClean="0"/>
                        <a:t>2</a:t>
                      </a:r>
                    </a:p>
                    <a:p>
                      <a:pPr algn="ctr"/>
                      <a:r>
                        <a:rPr lang="en-US" sz="1800" baseline="0" dirty="0" smtClean="0"/>
                        <a:t>(Fleming Island and Middleburg)</a:t>
                      </a:r>
                      <a:endParaRPr lang="en-US" sz="1800" baseline="0" dirty="0"/>
                    </a:p>
                  </a:txBody>
                  <a:tcPr/>
                </a:tc>
                <a:tc>
                  <a:txBody>
                    <a:bodyPr/>
                    <a:lstStyle/>
                    <a:p>
                      <a:pPr algn="ctr"/>
                      <a:r>
                        <a:rPr lang="en-US" sz="2600" baseline="0" dirty="0" smtClean="0"/>
                        <a:t>18</a:t>
                      </a:r>
                      <a:endParaRPr lang="en-US" sz="2600" baseline="0" dirty="0"/>
                    </a:p>
                  </a:txBody>
                  <a:tcPr/>
                </a:tc>
                <a:tc>
                  <a:txBody>
                    <a:bodyPr/>
                    <a:lstStyle/>
                    <a:p>
                      <a:pPr algn="ctr"/>
                      <a:r>
                        <a:rPr lang="en-US" sz="2600" baseline="0" dirty="0" smtClean="0"/>
                        <a:t>0</a:t>
                      </a:r>
                      <a:endParaRPr lang="en-US" sz="2600" baseline="0" dirty="0"/>
                    </a:p>
                  </a:txBody>
                  <a:tcPr/>
                </a:tc>
                <a:tc>
                  <a:txBody>
                    <a:bodyPr/>
                    <a:lstStyle/>
                    <a:p>
                      <a:pPr algn="ctr"/>
                      <a:r>
                        <a:rPr lang="en-US" sz="2600" baseline="0" dirty="0" smtClean="0"/>
                        <a:t>4</a:t>
                      </a:r>
                    </a:p>
                    <a:p>
                      <a:pPr algn="ctr"/>
                      <a:r>
                        <a:rPr lang="en-US" sz="1800" baseline="0" dirty="0" smtClean="0"/>
                        <a:t>(3 different zips in St. Aug; 1-Hastings</a:t>
                      </a:r>
                      <a:endParaRPr lang="en-US" sz="1800" baseline="0" dirty="0"/>
                    </a:p>
                  </a:txBody>
                  <a:tcPr/>
                </a:tc>
              </a:tr>
            </a:tbl>
          </a:graphicData>
        </a:graphic>
      </p:graphicFrame>
      <p:sp>
        <p:nvSpPr>
          <p:cNvPr id="2" name="Title 1"/>
          <p:cNvSpPr>
            <a:spLocks noGrp="1"/>
          </p:cNvSpPr>
          <p:nvPr>
            <p:ph type="title"/>
          </p:nvPr>
        </p:nvSpPr>
        <p:spPr/>
        <p:txBody>
          <a:bodyPr>
            <a:normAutofit/>
          </a:bodyPr>
          <a:lstStyle/>
          <a:p>
            <a:r>
              <a:rPr lang="en-US" sz="2800" dirty="0" smtClean="0"/>
              <a:t>Distribution of Sleep Related Deaths in 2013</a:t>
            </a:r>
            <a:endParaRPr lang="en-US" sz="2800" dirty="0"/>
          </a:p>
        </p:txBody>
      </p:sp>
      <p:sp>
        <p:nvSpPr>
          <p:cNvPr id="6" name="TextBox 5"/>
          <p:cNvSpPr txBox="1"/>
          <p:nvPr/>
        </p:nvSpPr>
        <p:spPr>
          <a:xfrm>
            <a:off x="533400" y="4939281"/>
            <a:ext cx="8077200" cy="1477328"/>
          </a:xfrm>
          <a:prstGeom prst="rect">
            <a:avLst/>
          </a:prstGeom>
          <a:noFill/>
        </p:spPr>
        <p:txBody>
          <a:bodyPr wrap="square" rtlCol="0">
            <a:spAutoFit/>
          </a:bodyPr>
          <a:lstStyle/>
          <a:p>
            <a:r>
              <a:rPr lang="en-US" b="1" u="sng" dirty="0" smtClean="0"/>
              <a:t>Duval county detail:</a:t>
            </a:r>
          </a:p>
          <a:p>
            <a:endParaRPr lang="en-US" dirty="0" smtClean="0"/>
          </a:p>
          <a:p>
            <a:pPr>
              <a:buFont typeface="Arial" pitchFamily="34" charset="0"/>
              <a:buChar char="•"/>
            </a:pPr>
            <a:r>
              <a:rPr lang="en-US" dirty="0" smtClean="0"/>
              <a:t>In </a:t>
            </a:r>
            <a:r>
              <a:rPr lang="en-US" dirty="0" smtClean="0"/>
              <a:t>2013, there were </a:t>
            </a:r>
            <a:r>
              <a:rPr lang="en-US" dirty="0" smtClean="0"/>
              <a:t>18 </a:t>
            </a:r>
            <a:r>
              <a:rPr lang="en-US" dirty="0" smtClean="0"/>
              <a:t>deaths in 14 zips.  No zip with &gt; 2.  Target area had </a:t>
            </a:r>
            <a:r>
              <a:rPr lang="en-US" dirty="0" smtClean="0"/>
              <a:t>6.</a:t>
            </a:r>
            <a:endParaRPr lang="en-US" dirty="0" smtClean="0"/>
          </a:p>
          <a:p>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p:cNvSpPr>
          <p:nvPr>
            <p:ph type="title" idx="4294967295"/>
          </p:nvPr>
        </p:nvSpPr>
        <p:spPr/>
        <p:txBody>
          <a:bodyPr>
            <a:normAutofit/>
          </a:bodyPr>
          <a:lstStyle/>
          <a:p>
            <a:pPr eaLnBrk="1" hangingPunct="1"/>
            <a:r>
              <a:rPr lang="en-US" dirty="0" smtClean="0"/>
              <a:t>Risk Factor </a:t>
            </a:r>
            <a:r>
              <a:rPr lang="en-US" dirty="0" smtClean="0"/>
              <a:t>Comparison</a:t>
            </a:r>
            <a:br>
              <a:rPr lang="en-US" dirty="0" smtClean="0"/>
            </a:br>
            <a:r>
              <a:rPr lang="en-US" sz="2400" dirty="0" smtClean="0"/>
              <a:t>2008-2010 + 5 cases from 2011</a:t>
            </a:r>
            <a:endParaRPr lang="en-US" sz="2400" dirty="0" smtClean="0"/>
          </a:p>
        </p:txBody>
      </p:sp>
      <p:graphicFrame>
        <p:nvGraphicFramePr>
          <p:cNvPr id="239695" name="Group 79"/>
          <p:cNvGraphicFramePr>
            <a:graphicFrameLocks noGrp="1"/>
          </p:cNvGraphicFramePr>
          <p:nvPr>
            <p:ph idx="4294967295"/>
            <p:extLst>
              <p:ext uri="{D42A27DB-BD31-4B8C-83A1-F6EECF244321}">
                <p14:modId xmlns:p14="http://schemas.microsoft.com/office/powerpoint/2010/main" val="2103681551"/>
              </p:ext>
            </p:extLst>
          </p:nvPr>
        </p:nvGraphicFramePr>
        <p:xfrm>
          <a:off x="1371600" y="1676400"/>
          <a:ext cx="6553200" cy="4453128"/>
        </p:xfrm>
        <a:graphic>
          <a:graphicData uri="http://schemas.openxmlformats.org/drawingml/2006/table">
            <a:tbl>
              <a:tblPr/>
              <a:tblGrid>
                <a:gridCol w="3276600"/>
                <a:gridCol w="3276600"/>
              </a:tblGrid>
              <a:tr h="6096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Risk Factor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N=70</a:t>
                      </a:r>
                      <a:endParaRPr kumimoji="0" lang="en-US"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565">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Unsafe sleep surface</a:t>
                      </a:r>
                      <a:endParaRPr kumimoji="0" lang="en-US" sz="1400" b="0" i="0" u="none" strike="noStrike" cap="none" normalizeH="0" baseline="0" dirty="0" smtClean="0">
                        <a:ln>
                          <a:noFill/>
                        </a:ln>
                        <a:solidFill>
                          <a:schemeClr val="tx1"/>
                        </a:solidFill>
                        <a:effectLst/>
                        <a:latin typeface="Constant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Not on back to sleep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63%</a:t>
                      </a:r>
                      <a:endParaRPr kumimoji="0" lang="en-US" sz="22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Not in an infant bed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70%</a:t>
                      </a:r>
                      <a:endParaRPr kumimoji="0" lang="en-US" sz="22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Never breast fed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63%</a:t>
                      </a:r>
                      <a:endParaRPr kumimoji="0" lang="en-US" sz="22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Unsafe items in bed</a:t>
                      </a:r>
                      <a:endParaRPr kumimoji="0" lang="en-US" sz="1400" b="0" i="0" u="none" strike="noStrike" cap="none" normalizeH="0" baseline="0" dirty="0" smtClean="0">
                        <a:ln>
                          <a:noFill/>
                        </a:ln>
                        <a:solidFill>
                          <a:schemeClr val="tx1"/>
                        </a:solidFill>
                        <a:effectLst/>
                        <a:latin typeface="Constant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63%</a:t>
                      </a:r>
                      <a:endParaRPr kumimoji="0" lang="en-US" sz="22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Second/third hand smoke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47%</a:t>
                      </a:r>
                      <a:endParaRPr kumimoji="0" lang="en-US" sz="22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Sharing sleep surface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200" b="0" i="0" u="none" strike="noStrike" cap="none" normalizeH="0" baseline="0" dirty="0" smtClean="0">
                          <a:ln>
                            <a:noFill/>
                          </a:ln>
                          <a:solidFill>
                            <a:schemeClr val="tx1"/>
                          </a:solidFill>
                          <a:effectLst/>
                          <a:latin typeface="Constantia" pitchFamily="18" charset="0"/>
                        </a:rPr>
                        <a:t>63%</a:t>
                      </a:r>
                      <a:endParaRPr kumimoji="0" lang="en-US" sz="22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5" descr="416175336_55ee502f6a"/>
          <p:cNvPicPr>
            <a:picLocks noChangeAspect="1" noChangeArrowheads="1"/>
          </p:cNvPicPr>
          <p:nvPr/>
        </p:nvPicPr>
        <p:blipFill>
          <a:blip r:embed="rId3" cstate="print"/>
          <a:srcRect/>
          <a:stretch>
            <a:fillRect/>
          </a:stretch>
        </p:blipFill>
        <p:spPr bwMode="auto">
          <a:xfrm>
            <a:off x="7071360" y="0"/>
            <a:ext cx="2072640" cy="1447800"/>
          </a:xfrm>
          <a:prstGeom prst="rect">
            <a:avLst/>
          </a:prstGeom>
          <a:noFill/>
          <a:ln w="9525">
            <a:noFill/>
            <a:miter lim="800000"/>
            <a:headEnd/>
            <a:tailEnd/>
          </a:ln>
        </p:spPr>
      </p:pic>
      <p:sp>
        <p:nvSpPr>
          <p:cNvPr id="5" name="Rectangle 5"/>
          <p:cNvSpPr>
            <a:spLocks noChangeArrowheads="1"/>
          </p:cNvSpPr>
          <p:nvPr/>
        </p:nvSpPr>
        <p:spPr bwMode="auto">
          <a:xfrm>
            <a:off x="8001000" y="6400800"/>
            <a:ext cx="838200" cy="457200"/>
          </a:xfrm>
          <a:prstGeom prst="rect">
            <a:avLst/>
          </a:prstGeom>
          <a:noFill/>
          <a:ln w="9525">
            <a:noFill/>
            <a:miter lim="800000"/>
            <a:headEnd/>
            <a:tailEnd/>
          </a:ln>
          <a:effectLst/>
        </p:spPr>
        <p:txBody>
          <a:bodyPr wrap="none" anchor="ctr"/>
          <a:lstStyle/>
          <a:p>
            <a:pPr algn="ctr">
              <a:defRPr/>
            </a:pPr>
            <a:r>
              <a:rPr lang="en-US" sz="1000" dirty="0">
                <a:latin typeface="+mn-lt"/>
                <a:cs typeface="+mn-cs"/>
              </a:rPr>
              <a:t>Prepared by Llee</a:t>
            </a:r>
          </a:p>
          <a:p>
            <a:pPr algn="ctr">
              <a:defRPr/>
            </a:pPr>
            <a:r>
              <a:rPr lang="en-US" sz="1000" dirty="0">
                <a:latin typeface="+mn-lt"/>
                <a:cs typeface="+mn-cs"/>
              </a:rPr>
              <a:t>NEFL FIMR</a:t>
            </a:r>
          </a:p>
          <a:p>
            <a:pPr algn="ctr">
              <a:defRPr/>
            </a:pPr>
            <a:r>
              <a:rPr lang="en-US" sz="1000" dirty="0">
                <a:latin typeface="+mn-lt"/>
                <a:cs typeface="+mn-cs"/>
              </a:rPr>
              <a:t>Healthy Start Coalition</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57200" y="152400"/>
            <a:ext cx="8229600" cy="1251062"/>
          </a:xfrm>
        </p:spPr>
        <p:txBody>
          <a:bodyPr>
            <a:normAutofit fontScale="90000"/>
          </a:bodyPr>
          <a:lstStyle/>
          <a:p>
            <a:pPr fontAlgn="auto">
              <a:spcAft>
                <a:spcPts val="0"/>
              </a:spcAft>
              <a:defRPr/>
            </a:pPr>
            <a:r>
              <a:rPr lang="en-US" sz="2800" dirty="0" smtClean="0">
                <a:solidFill>
                  <a:schemeClr val="tx1"/>
                </a:solidFill>
              </a:rPr>
              <a:t>Maternal Findings</a:t>
            </a:r>
            <a:br>
              <a:rPr lang="en-US" sz="2800" dirty="0" smtClean="0">
                <a:solidFill>
                  <a:schemeClr val="tx1"/>
                </a:solidFill>
              </a:rPr>
            </a:br>
            <a:r>
              <a:rPr lang="en-US" sz="2800" dirty="0" smtClean="0">
                <a:solidFill>
                  <a:schemeClr val="tx1"/>
                </a:solidFill>
              </a:rPr>
              <a:t>Sleep Related </a:t>
            </a:r>
            <a:r>
              <a:rPr lang="en-US" sz="2800" dirty="0" smtClean="0">
                <a:solidFill>
                  <a:schemeClr val="tx1"/>
                </a:solidFill>
              </a:rPr>
              <a:t>Deaths-2013</a:t>
            </a:r>
            <a:r>
              <a:rPr lang="en-US" sz="2400" dirty="0" smtClean="0">
                <a:solidFill>
                  <a:schemeClr val="tx1"/>
                </a:solidFill>
              </a:rPr>
              <a:t/>
            </a:r>
            <a:br>
              <a:rPr lang="en-US" sz="2400" dirty="0" smtClean="0">
                <a:solidFill>
                  <a:schemeClr val="tx1"/>
                </a:solidFill>
              </a:rPr>
            </a:br>
            <a:endParaRPr lang="en-US" sz="2400" dirty="0" smtClean="0">
              <a:solidFill>
                <a:schemeClr val="tx1"/>
              </a:solidFill>
            </a:endParaRPr>
          </a:p>
        </p:txBody>
      </p:sp>
      <p:sp>
        <p:nvSpPr>
          <p:cNvPr id="26628" name="TextBox 4"/>
          <p:cNvSpPr txBox="1">
            <a:spLocks noChangeArrowheads="1"/>
          </p:cNvSpPr>
          <p:nvPr/>
        </p:nvSpPr>
        <p:spPr bwMode="auto">
          <a:xfrm>
            <a:off x="1524000" y="2057400"/>
            <a:ext cx="7543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3200" dirty="0" smtClean="0"/>
              <a:t>84% single</a:t>
            </a:r>
          </a:p>
          <a:p>
            <a:pPr eaLnBrk="1" hangingPunct="1">
              <a:buFont typeface="Arial" charset="0"/>
              <a:buChar char="•"/>
            </a:pPr>
            <a:r>
              <a:rPr lang="en-US" sz="3200" dirty="0" smtClean="0"/>
              <a:t>60</a:t>
            </a:r>
            <a:r>
              <a:rPr lang="en-US" sz="3200" dirty="0" smtClean="0"/>
              <a:t>% </a:t>
            </a:r>
            <a:r>
              <a:rPr lang="en-US" sz="3200" dirty="0"/>
              <a:t>in their </a:t>
            </a:r>
            <a:r>
              <a:rPr lang="en-US" sz="3200" dirty="0" smtClean="0"/>
              <a:t>20’s; 24%-30’s; 16%-teens</a:t>
            </a:r>
            <a:endParaRPr lang="en-US" sz="3200" dirty="0"/>
          </a:p>
          <a:p>
            <a:pPr eaLnBrk="1" hangingPunct="1">
              <a:buFont typeface="Arial" charset="0"/>
              <a:buChar char="•"/>
            </a:pPr>
            <a:r>
              <a:rPr lang="en-US" sz="3200" dirty="0" smtClean="0"/>
              <a:t>60% </a:t>
            </a:r>
            <a:r>
              <a:rPr lang="en-US" sz="3200" dirty="0" smtClean="0"/>
              <a:t>black; all others white </a:t>
            </a:r>
            <a:endParaRPr lang="en-US" sz="3200" dirty="0" smtClean="0"/>
          </a:p>
          <a:p>
            <a:pPr eaLnBrk="1" hangingPunct="1">
              <a:buFont typeface="Arial" charset="0"/>
              <a:buChar char="•"/>
            </a:pPr>
            <a:r>
              <a:rPr lang="en-US" sz="3200" dirty="0" smtClean="0"/>
              <a:t>64% </a:t>
            </a:r>
            <a:r>
              <a:rPr lang="en-US" sz="3200" dirty="0" smtClean="0"/>
              <a:t>inadequate </a:t>
            </a:r>
            <a:r>
              <a:rPr lang="en-US" sz="3200" dirty="0"/>
              <a:t>prenatal care</a:t>
            </a:r>
          </a:p>
          <a:p>
            <a:pPr eaLnBrk="1" hangingPunct="1">
              <a:buFont typeface="Arial" charset="0"/>
              <a:buChar char="•"/>
            </a:pPr>
            <a:r>
              <a:rPr lang="en-US" sz="3200" dirty="0" smtClean="0"/>
              <a:t>12 </a:t>
            </a:r>
            <a:r>
              <a:rPr lang="en-US" sz="3200" dirty="0" smtClean="0"/>
              <a:t>% </a:t>
            </a:r>
            <a:r>
              <a:rPr lang="en-US" sz="3200" dirty="0"/>
              <a:t>with no high school diploma</a:t>
            </a:r>
          </a:p>
          <a:p>
            <a:pPr eaLnBrk="1" hangingPunct="1">
              <a:buFont typeface="Arial" charset="0"/>
              <a:buChar char="•"/>
            </a:pPr>
            <a:r>
              <a:rPr lang="en-US" sz="3200" dirty="0" smtClean="0"/>
              <a:t>48% </a:t>
            </a:r>
            <a:r>
              <a:rPr lang="en-US" sz="3200" dirty="0" smtClean="0"/>
              <a:t>are </a:t>
            </a:r>
            <a:r>
              <a:rPr lang="en-US" sz="3200" dirty="0"/>
              <a:t>overweight or </a:t>
            </a:r>
            <a:r>
              <a:rPr lang="en-US" sz="3200" dirty="0" smtClean="0"/>
              <a:t>obese; only </a:t>
            </a:r>
            <a:r>
              <a:rPr lang="en-US" sz="3200" dirty="0" smtClean="0"/>
              <a:t>4 </a:t>
            </a:r>
            <a:r>
              <a:rPr lang="en-US" sz="3200" dirty="0" smtClean="0"/>
              <a:t>of these involved co-sleeping</a:t>
            </a:r>
            <a:endParaRPr lang="en-US" sz="32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0"/>
            <a:ext cx="26289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idx="4294967295"/>
          </p:nvPr>
        </p:nvSpPr>
        <p:spPr>
          <a:xfrm>
            <a:off x="457200" y="152400"/>
            <a:ext cx="8229600" cy="1251062"/>
          </a:xfrm>
        </p:spPr>
        <p:txBody>
          <a:bodyPr>
            <a:normAutofit fontScale="90000"/>
          </a:bodyPr>
          <a:lstStyle/>
          <a:p>
            <a:pPr fontAlgn="auto">
              <a:spcAft>
                <a:spcPts val="0"/>
              </a:spcAft>
              <a:defRPr/>
            </a:pPr>
            <a:r>
              <a:rPr lang="en-US" sz="2800" dirty="0" smtClean="0">
                <a:solidFill>
                  <a:schemeClr val="tx1"/>
                </a:solidFill>
              </a:rPr>
              <a:t>Infant Findings</a:t>
            </a:r>
            <a:br>
              <a:rPr lang="en-US" sz="2800" dirty="0" smtClean="0">
                <a:solidFill>
                  <a:schemeClr val="tx1"/>
                </a:solidFill>
              </a:rPr>
            </a:br>
            <a:r>
              <a:rPr lang="en-US" sz="2800" dirty="0" smtClean="0">
                <a:solidFill>
                  <a:schemeClr val="tx1"/>
                </a:solidFill>
              </a:rPr>
              <a:t>Sleep Related </a:t>
            </a:r>
            <a:r>
              <a:rPr lang="en-US" sz="2800" dirty="0" smtClean="0">
                <a:solidFill>
                  <a:schemeClr val="tx1"/>
                </a:solidFill>
              </a:rPr>
              <a:t>Deaths-2013</a:t>
            </a:r>
            <a:r>
              <a:rPr lang="en-US" sz="2400" dirty="0" smtClean="0">
                <a:solidFill>
                  <a:schemeClr val="accent1">
                    <a:satMod val="150000"/>
                  </a:schemeClr>
                </a:solidFill>
              </a:rPr>
              <a:t/>
            </a:r>
            <a:br>
              <a:rPr lang="en-US" sz="2400" dirty="0" smtClean="0">
                <a:solidFill>
                  <a:schemeClr val="accent1">
                    <a:satMod val="150000"/>
                  </a:schemeClr>
                </a:solidFill>
              </a:rPr>
            </a:br>
            <a:endParaRPr lang="en-US" sz="2400" dirty="0" smtClean="0">
              <a:solidFill>
                <a:schemeClr val="accent1">
                  <a:satMod val="150000"/>
                </a:schemeClr>
              </a:solidFill>
            </a:endParaRPr>
          </a:p>
        </p:txBody>
      </p:sp>
      <p:pic>
        <p:nvPicPr>
          <p:cNvPr id="26627" name="Picture 2" descr="http://www.estatevaults.com/bol/_baby_sleeping_to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68863"/>
            <a:ext cx="22098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4"/>
          <p:cNvSpPr txBox="1">
            <a:spLocks noChangeArrowheads="1"/>
          </p:cNvSpPr>
          <p:nvPr/>
        </p:nvSpPr>
        <p:spPr bwMode="auto">
          <a:xfrm>
            <a:off x="1524001" y="2057400"/>
            <a:ext cx="6705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3200" dirty="0" smtClean="0"/>
              <a:t>All singletons except one </a:t>
            </a:r>
            <a:r>
              <a:rPr lang="en-US" sz="3200" dirty="0" smtClean="0"/>
              <a:t>twin</a:t>
            </a:r>
            <a:endParaRPr lang="en-US" sz="3200" dirty="0" smtClean="0"/>
          </a:p>
          <a:p>
            <a:pPr eaLnBrk="1" hangingPunct="1">
              <a:buFont typeface="Arial" charset="0"/>
              <a:buChar char="•"/>
            </a:pPr>
            <a:r>
              <a:rPr lang="en-US" sz="3200" dirty="0" smtClean="0"/>
              <a:t>88% </a:t>
            </a:r>
            <a:r>
              <a:rPr lang="en-US" sz="3200" dirty="0" smtClean="0"/>
              <a:t>Medicaid</a:t>
            </a:r>
            <a:endParaRPr lang="en-US" sz="3200" dirty="0"/>
          </a:p>
          <a:p>
            <a:pPr eaLnBrk="1" hangingPunct="1">
              <a:buFont typeface="Arial" charset="0"/>
              <a:buChar char="•"/>
            </a:pPr>
            <a:r>
              <a:rPr lang="en-US" sz="3200" dirty="0" smtClean="0"/>
              <a:t>84% </a:t>
            </a:r>
            <a:r>
              <a:rPr lang="en-US" sz="3200" dirty="0" smtClean="0"/>
              <a:t>term</a:t>
            </a:r>
            <a:endParaRPr lang="en-US" sz="3200" dirty="0"/>
          </a:p>
          <a:p>
            <a:pPr eaLnBrk="1" hangingPunct="1">
              <a:buFont typeface="Arial" charset="0"/>
              <a:buChar char="•"/>
            </a:pPr>
            <a:r>
              <a:rPr lang="en-US" sz="3200" dirty="0" smtClean="0"/>
              <a:t>52% </a:t>
            </a:r>
            <a:r>
              <a:rPr lang="en-US" sz="3200" dirty="0" smtClean="0"/>
              <a:t>male</a:t>
            </a:r>
            <a:endParaRPr lang="en-US" sz="3200" dirty="0"/>
          </a:p>
        </p:txBody>
      </p:sp>
      <p:pic>
        <p:nvPicPr>
          <p:cNvPr id="26629" name="Picture 2" descr="http://4.bp.blogspot.com/-tA8PmY7xf5s/Tebhzivz_lI/AAAAAAAAAGk/ecBZwqoqyxY/s1600/baby-sleep-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0"/>
            <a:ext cx="20574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04800" y="304800"/>
            <a:ext cx="7772400" cy="1143000"/>
          </a:xfrm>
        </p:spPr>
        <p:txBody>
          <a:bodyPr>
            <a:normAutofit fontScale="90000"/>
          </a:bodyPr>
          <a:lstStyle/>
          <a:p>
            <a:pPr fontAlgn="auto">
              <a:spcAft>
                <a:spcPts val="0"/>
              </a:spcAft>
              <a:defRPr/>
            </a:pPr>
            <a:r>
              <a:rPr lang="en-US" sz="2500" dirty="0"/>
              <a:t>Resident Infant Mortality Rates by Race</a:t>
            </a:r>
            <a:br>
              <a:rPr lang="en-US" sz="2500" dirty="0"/>
            </a:br>
            <a:r>
              <a:rPr lang="en-US" sz="2500" dirty="0"/>
              <a:t>Duval </a:t>
            </a:r>
            <a:r>
              <a:rPr lang="en-US" sz="2500" dirty="0" smtClean="0"/>
              <a:t>County</a:t>
            </a:r>
            <a:r>
              <a:rPr lang="en-US" sz="2500" dirty="0"/>
              <a:t/>
            </a:r>
            <a:br>
              <a:rPr lang="en-US" sz="2500" dirty="0"/>
            </a:br>
            <a:r>
              <a:rPr lang="en-US" sz="2500" dirty="0" smtClean="0"/>
              <a:t>2009-2013</a:t>
            </a:r>
            <a:endParaRPr lang="en-US" dirty="0"/>
          </a:p>
        </p:txBody>
      </p:sp>
      <p:graphicFrame>
        <p:nvGraphicFramePr>
          <p:cNvPr id="6" name="Object 3"/>
          <p:cNvGraphicFramePr>
            <a:graphicFrameLocks noGrp="1" noChangeAspect="1"/>
          </p:cNvGraphicFramePr>
          <p:nvPr>
            <p:ph type="chart" idx="1"/>
            <p:extLst>
              <p:ext uri="{D42A27DB-BD31-4B8C-83A1-F6EECF244321}">
                <p14:modId xmlns:p14="http://schemas.microsoft.com/office/powerpoint/2010/main" val="1496887021"/>
              </p:ext>
            </p:extLst>
          </p:nvPr>
        </p:nvGraphicFramePr>
        <p:xfrm>
          <a:off x="304800" y="1524000"/>
          <a:ext cx="10082929" cy="4749800"/>
        </p:xfrm>
        <a:graphic>
          <a:graphicData uri="http://schemas.openxmlformats.org/drawingml/2006/chart">
            <c:chart xmlns:c="http://schemas.openxmlformats.org/drawingml/2006/chart" xmlns:r="http://schemas.openxmlformats.org/officeDocument/2006/relationships" r:id="rId3"/>
          </a:graphicData>
        </a:graphic>
      </p:graphicFrame>
      <p:sp>
        <p:nvSpPr>
          <p:cNvPr id="181251" name="Text Box 4"/>
          <p:cNvSpPr txBox="1">
            <a:spLocks noChangeArrowheads="1"/>
          </p:cNvSpPr>
          <p:nvPr/>
        </p:nvSpPr>
        <p:spPr bwMode="auto">
          <a:xfrm>
            <a:off x="7772400" y="6400800"/>
            <a:ext cx="1371600" cy="461665"/>
          </a:xfrm>
          <a:prstGeom prst="rect">
            <a:avLst/>
          </a:prstGeom>
          <a:noFill/>
          <a:ln w="9525">
            <a:noFill/>
            <a:miter lim="800000"/>
            <a:headEnd/>
            <a:tailEnd/>
          </a:ln>
        </p:spPr>
        <p:txBody>
          <a:bodyPr wrap="square">
            <a:spAutoFit/>
          </a:bodyPr>
          <a:lstStyle/>
          <a:p>
            <a:pPr eaLnBrk="0" hangingPunct="0">
              <a:spcBef>
                <a:spcPct val="50000"/>
              </a:spcBef>
            </a:pPr>
            <a:r>
              <a:rPr lang="en-US" sz="800" dirty="0">
                <a:latin typeface="Tahoma" pitchFamily="34" charset="0"/>
              </a:rPr>
              <a:t>Prepared by L.Lee Source: Birth and Death Certificates/Vital stats</a:t>
            </a:r>
          </a:p>
        </p:txBody>
      </p:sp>
      <p:pic>
        <p:nvPicPr>
          <p:cNvPr id="181252" name="Picture 5" descr="http://static.flickr.com/104/280969932_a7b30805b1_o.jpg"/>
          <p:cNvPicPr>
            <a:picLocks noChangeAspect="1" noChangeArrowheads="1"/>
          </p:cNvPicPr>
          <p:nvPr/>
        </p:nvPicPr>
        <p:blipFill>
          <a:blip r:embed="rId4" cstate="print"/>
          <a:srcRect/>
          <a:stretch>
            <a:fillRect/>
          </a:stretch>
        </p:blipFill>
        <p:spPr bwMode="auto">
          <a:xfrm>
            <a:off x="6248400" y="0"/>
            <a:ext cx="2895600" cy="1909763"/>
          </a:xfrm>
          <a:prstGeom prst="rect">
            <a:avLst/>
          </a:prstGeom>
          <a:noFill/>
          <a:ln w="9525">
            <a:noFill/>
            <a:miter lim="800000"/>
            <a:headEnd/>
            <a:tailEnd/>
          </a:ln>
        </p:spPr>
      </p:pic>
      <p:sp>
        <p:nvSpPr>
          <p:cNvPr id="7" name="TextBox 6"/>
          <p:cNvSpPr txBox="1"/>
          <p:nvPr/>
        </p:nvSpPr>
        <p:spPr>
          <a:xfrm>
            <a:off x="3962400" y="6488668"/>
            <a:ext cx="6172200" cy="369332"/>
          </a:xfrm>
          <a:prstGeom prst="rect">
            <a:avLst/>
          </a:prstGeom>
          <a:noFill/>
        </p:spPr>
        <p:txBody>
          <a:bodyPr wrap="square" rtlCol="0">
            <a:spAutoFit/>
          </a:bodyPr>
          <a:lstStyle/>
          <a:p>
            <a:r>
              <a:rPr lang="en-US" b="1" i="1" dirty="0" smtClean="0">
                <a:solidFill>
                  <a:srgbClr val="002060"/>
                </a:solidFill>
              </a:rPr>
              <a:t>111 deaths:43-W; 62-B; 20-T</a:t>
            </a:r>
            <a:endParaRPr lang="en-US" b="1" i="1" dirty="0">
              <a:solidFill>
                <a:srgbClr val="002060"/>
              </a:solidFill>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noAutofit/>
          </a:bodyPr>
          <a:lstStyle/>
          <a:p>
            <a:r>
              <a:rPr lang="en-US" sz="3200" dirty="0" smtClean="0"/>
              <a:t>Duval County</a:t>
            </a:r>
            <a:br>
              <a:rPr lang="en-US" sz="3200" dirty="0" smtClean="0"/>
            </a:br>
            <a:r>
              <a:rPr lang="en-US" sz="3200" dirty="0" smtClean="0"/>
              <a:t>White Births</a:t>
            </a:r>
            <a:br>
              <a:rPr lang="en-US" sz="3200" dirty="0" smtClean="0"/>
            </a:br>
            <a:r>
              <a:rPr lang="en-US" sz="3200" dirty="0" smtClean="0"/>
              <a:t>2009-2013</a:t>
            </a:r>
            <a:endParaRPr lang="en-US" sz="3200" dirty="0"/>
          </a:p>
        </p:txBody>
      </p:sp>
      <p:graphicFrame>
        <p:nvGraphicFramePr>
          <p:cNvPr id="5" name="Chart 4"/>
          <p:cNvGraphicFramePr/>
          <p:nvPr>
            <p:extLst>
              <p:ext uri="{D42A27DB-BD31-4B8C-83A1-F6EECF244321}">
                <p14:modId xmlns:p14="http://schemas.microsoft.com/office/powerpoint/2010/main" val="1927154236"/>
              </p:ext>
            </p:extLst>
          </p:nvPr>
        </p:nvGraphicFramePr>
        <p:xfrm>
          <a:off x="1524000" y="1905000"/>
          <a:ext cx="6096000" cy="4064000"/>
        </p:xfrm>
        <a:graphic>
          <a:graphicData uri="http://schemas.openxmlformats.org/drawingml/2006/chart">
            <c:chart xmlns:c="http://schemas.openxmlformats.org/drawingml/2006/chart" xmlns:r="http://schemas.openxmlformats.org/officeDocument/2006/relationships" r:id="rId3"/>
          </a:graphicData>
        </a:graphic>
      </p:graphicFrame>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145" y="74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2819400" y="609600"/>
            <a:ext cx="6324600" cy="1143000"/>
          </a:xfrm>
        </p:spPr>
        <p:txBody>
          <a:bodyPr>
            <a:normAutofit fontScale="90000"/>
          </a:bodyPr>
          <a:lstStyle/>
          <a:p>
            <a:pPr fontAlgn="auto">
              <a:spcAft>
                <a:spcPts val="0"/>
              </a:spcAft>
              <a:defRPr/>
            </a:pPr>
            <a:r>
              <a:rPr lang="en-US" sz="2400" dirty="0" smtClean="0">
                <a:solidFill>
                  <a:schemeClr val="accent1">
                    <a:satMod val="150000"/>
                  </a:schemeClr>
                </a:solidFill>
              </a:rPr>
              <a:t>Overview of the Fetal &amp; Infant Mortality Review Process</a:t>
            </a:r>
            <a:r>
              <a:rPr lang="en-US" sz="3800" dirty="0" smtClean="0">
                <a:solidFill>
                  <a:schemeClr val="accent1">
                    <a:satMod val="150000"/>
                  </a:schemeClr>
                </a:solidFill>
              </a:rPr>
              <a:t/>
            </a:r>
            <a:br>
              <a:rPr lang="en-US" sz="3800" dirty="0" smtClean="0">
                <a:solidFill>
                  <a:schemeClr val="accent1">
                    <a:satMod val="150000"/>
                  </a:schemeClr>
                </a:solidFill>
              </a:rPr>
            </a:br>
            <a:endParaRPr lang="en-US" sz="3800" dirty="0" smtClean="0">
              <a:solidFill>
                <a:schemeClr val="accent1">
                  <a:satMod val="150000"/>
                </a:schemeClr>
              </a:solidFill>
            </a:endParaRPr>
          </a:p>
        </p:txBody>
      </p:sp>
      <p:sp>
        <p:nvSpPr>
          <p:cNvPr id="23554" name="Rectangle 3"/>
          <p:cNvSpPr>
            <a:spLocks noGrp="1" noChangeArrowheads="1"/>
          </p:cNvSpPr>
          <p:nvPr>
            <p:ph idx="1"/>
          </p:nvPr>
        </p:nvSpPr>
        <p:spPr>
          <a:xfrm>
            <a:off x="381000" y="2232025"/>
            <a:ext cx="8229600" cy="4625975"/>
          </a:xfrm>
        </p:spPr>
        <p:txBody>
          <a:bodyPr rtlCol="0">
            <a:normAutofit fontScale="92500" lnSpcReduction="10000"/>
          </a:bodyPr>
          <a:lstStyle/>
          <a:p>
            <a:pPr marL="438912" indent="-320040" fontAlgn="auto">
              <a:lnSpc>
                <a:spcPct val="90000"/>
              </a:lnSpc>
              <a:spcBef>
                <a:spcPts val="0"/>
              </a:spcBef>
              <a:spcAft>
                <a:spcPts val="0"/>
              </a:spcAft>
              <a:buFont typeface="Wingdings 2"/>
              <a:buChar char=""/>
              <a:defRPr/>
            </a:pPr>
            <a:r>
              <a:rPr lang="en-US" sz="2800" dirty="0" smtClean="0"/>
              <a:t>The FIMR Case Review Team meets 9x/year.</a:t>
            </a:r>
          </a:p>
          <a:p>
            <a:pPr marL="438912" indent="-320040" fontAlgn="auto">
              <a:lnSpc>
                <a:spcPct val="90000"/>
              </a:lnSpc>
              <a:spcBef>
                <a:spcPts val="0"/>
              </a:spcBef>
              <a:spcAft>
                <a:spcPts val="0"/>
              </a:spcAft>
              <a:buFont typeface="Wingdings 2"/>
              <a:buChar char=""/>
              <a:defRPr/>
            </a:pPr>
            <a:r>
              <a:rPr lang="en-US" sz="2800" dirty="0" smtClean="0"/>
              <a:t>Review process developed by the American College of Obstetrics &amp; Gynecology is used.</a:t>
            </a:r>
          </a:p>
          <a:p>
            <a:pPr marL="438912" indent="-320040" fontAlgn="auto">
              <a:lnSpc>
                <a:spcPct val="90000"/>
              </a:lnSpc>
              <a:spcBef>
                <a:spcPts val="0"/>
              </a:spcBef>
              <a:spcAft>
                <a:spcPts val="0"/>
              </a:spcAft>
              <a:buFont typeface="Wingdings 2"/>
              <a:buChar char=""/>
              <a:defRPr/>
            </a:pPr>
            <a:r>
              <a:rPr lang="en-US" sz="2800" dirty="0" smtClean="0"/>
              <a:t>Information abstracted from birth, death, prenatal care, Healthy Start, WIC, hospital and autopsy records. </a:t>
            </a:r>
          </a:p>
          <a:p>
            <a:pPr marL="438912" indent="-320040" fontAlgn="auto">
              <a:lnSpc>
                <a:spcPct val="90000"/>
              </a:lnSpc>
              <a:spcBef>
                <a:spcPts val="0"/>
              </a:spcBef>
              <a:spcAft>
                <a:spcPts val="0"/>
              </a:spcAft>
              <a:buFont typeface="Wingdings 2"/>
              <a:buChar char=""/>
              <a:defRPr/>
            </a:pPr>
            <a:r>
              <a:rPr lang="en-US" sz="2800" dirty="0" smtClean="0"/>
              <a:t>Efforts are also made to interview the family.</a:t>
            </a:r>
          </a:p>
          <a:p>
            <a:pPr marL="438912" indent="-320040" fontAlgn="auto">
              <a:lnSpc>
                <a:spcPct val="90000"/>
              </a:lnSpc>
              <a:spcBef>
                <a:spcPts val="0"/>
              </a:spcBef>
              <a:spcAft>
                <a:spcPts val="0"/>
              </a:spcAft>
              <a:buFont typeface="Wingdings 2"/>
              <a:buChar char=""/>
              <a:defRPr/>
            </a:pPr>
            <a:r>
              <a:rPr lang="en-US" sz="2800" dirty="0" smtClean="0"/>
              <a:t>All information is de-identified. </a:t>
            </a:r>
          </a:p>
          <a:p>
            <a:pPr marL="438912" indent="-320040" fontAlgn="auto">
              <a:lnSpc>
                <a:spcPct val="90000"/>
              </a:lnSpc>
              <a:spcBef>
                <a:spcPts val="0"/>
              </a:spcBef>
              <a:spcAft>
                <a:spcPts val="0"/>
              </a:spcAft>
              <a:buFont typeface="Wingdings 2"/>
              <a:buChar char=""/>
              <a:defRPr/>
            </a:pPr>
            <a:r>
              <a:rPr lang="en-US" sz="2800" dirty="0" smtClean="0"/>
              <a:t>Purpose is to determine specific medical, social, financial and other issues that may have impacted the poor birth outcome.</a:t>
            </a:r>
          </a:p>
          <a:p>
            <a:pPr marL="438912" indent="-320040" fontAlgn="auto">
              <a:lnSpc>
                <a:spcPct val="90000"/>
              </a:lnSpc>
              <a:spcBef>
                <a:spcPts val="0"/>
              </a:spcBef>
              <a:spcAft>
                <a:spcPts val="0"/>
              </a:spcAft>
              <a:buFont typeface="Wingdings 2"/>
              <a:buChar char=""/>
              <a:defRPr/>
            </a:pPr>
            <a:r>
              <a:rPr lang="en-US" sz="2800" dirty="0" smtClean="0"/>
              <a:t>Recommendations for community action drafted annually based on findings. </a:t>
            </a:r>
          </a:p>
          <a:p>
            <a:pPr marL="438912" indent="-320040" fontAlgn="auto">
              <a:lnSpc>
                <a:spcPct val="90000"/>
              </a:lnSpc>
              <a:spcBef>
                <a:spcPts val="0"/>
              </a:spcBef>
              <a:spcAft>
                <a:spcPts val="0"/>
              </a:spcAft>
              <a:buFont typeface="Wingdings 2"/>
              <a:buChar char=""/>
              <a:defRPr/>
            </a:pPr>
            <a:endParaRPr lang="en-US" sz="2400" dirty="0" smtClean="0"/>
          </a:p>
          <a:p>
            <a:pPr marL="438912" indent="-320040" fontAlgn="auto">
              <a:lnSpc>
                <a:spcPct val="90000"/>
              </a:lnSpc>
              <a:spcBef>
                <a:spcPts val="0"/>
              </a:spcBef>
              <a:spcAft>
                <a:spcPts val="0"/>
              </a:spcAft>
              <a:buFont typeface="Wingdings 2"/>
              <a:buChar char=""/>
              <a:defRPr/>
            </a:pPr>
            <a:endParaRPr lang="en-US" sz="2400" dirty="0" smtClean="0"/>
          </a:p>
        </p:txBody>
      </p:sp>
      <p:pic>
        <p:nvPicPr>
          <p:cNvPr id="13316" name="Picture 4" descr="http://www.bet.com/Assets/BET/Published/image/jpeg/02b4a326-b3a9-c883-2e2b-8814cf3f8e52-Amillia_Sonja_Taylor_Pen_Miami_b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8153400" y="6400800"/>
            <a:ext cx="838200" cy="457200"/>
          </a:xfrm>
          <a:prstGeom prst="rect">
            <a:avLst/>
          </a:prstGeom>
          <a:noFill/>
          <a:ln w="9525">
            <a:noFill/>
            <a:miter lim="800000"/>
            <a:headEnd/>
            <a:tailEnd/>
          </a:ln>
          <a:effectLst/>
        </p:spPr>
        <p:txBody>
          <a:bodyPr wrap="none" anchor="ctr"/>
          <a:lstStyle/>
          <a:p>
            <a:pPr algn="ctr">
              <a:defRPr/>
            </a:pPr>
            <a:r>
              <a:rPr lang="en-US" sz="1000" dirty="0">
                <a:latin typeface="+mn-lt"/>
                <a:cs typeface="+mn-cs"/>
              </a:rPr>
              <a:t>Prepared by Llee</a:t>
            </a:r>
          </a:p>
          <a:p>
            <a:pPr algn="ctr">
              <a:defRPr/>
            </a:pPr>
            <a:r>
              <a:rPr lang="en-US" sz="1000" dirty="0">
                <a:latin typeface="+mn-lt"/>
                <a:cs typeface="+mn-cs"/>
              </a:rPr>
              <a:t>NEFL FIMR</a:t>
            </a:r>
          </a:p>
          <a:p>
            <a:pPr algn="ctr">
              <a:defRPr/>
            </a:pPr>
            <a:r>
              <a:rPr lang="en-US" sz="1000" dirty="0">
                <a:latin typeface="+mn-lt"/>
                <a:cs typeface="+mn-cs"/>
              </a:rPr>
              <a:t>Healthy Start Coalition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Duval County</a:t>
            </a:r>
            <a:br>
              <a:rPr lang="en-US" sz="2800" dirty="0" smtClean="0"/>
            </a:br>
            <a:r>
              <a:rPr lang="en-US" sz="2800" dirty="0" smtClean="0"/>
              <a:t>Black </a:t>
            </a:r>
            <a:r>
              <a:rPr lang="en-US" sz="2800" dirty="0" smtClean="0"/>
              <a:t>Births</a:t>
            </a:r>
            <a:br>
              <a:rPr lang="en-US" sz="2800" dirty="0" smtClean="0"/>
            </a:br>
            <a:r>
              <a:rPr lang="en-US" sz="2800" dirty="0" smtClean="0"/>
              <a:t>2009-2013</a:t>
            </a:r>
            <a:endParaRPr lang="en-US" sz="2800" dirty="0"/>
          </a:p>
        </p:txBody>
      </p:sp>
      <p:graphicFrame>
        <p:nvGraphicFramePr>
          <p:cNvPr id="5" name="Chart 4"/>
          <p:cNvGraphicFramePr/>
          <p:nvPr>
            <p:extLst>
              <p:ext uri="{D42A27DB-BD31-4B8C-83A1-F6EECF244321}">
                <p14:modId xmlns:p14="http://schemas.microsoft.com/office/powerpoint/2010/main" val="488035864"/>
              </p:ext>
            </p:extLst>
          </p:nvPr>
        </p:nvGraphicFramePr>
        <p:xfrm>
          <a:off x="914400" y="1524000"/>
          <a:ext cx="6629400" cy="4775200"/>
        </p:xfrm>
        <a:graphic>
          <a:graphicData uri="http://schemas.openxmlformats.org/drawingml/2006/chart">
            <c:chart xmlns:c="http://schemas.openxmlformats.org/drawingml/2006/chart" xmlns:r="http://schemas.openxmlformats.org/officeDocument/2006/relationships" r:id="rId3"/>
          </a:graphicData>
        </a:graphic>
      </p:graphicFrame>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0"/>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800" dirty="0" smtClean="0">
                <a:solidFill>
                  <a:schemeClr val="accent1">
                    <a:satMod val="150000"/>
                  </a:schemeClr>
                </a:solidFill>
              </a:rPr>
              <a:t>Birth versus Death Cohorts: </a:t>
            </a:r>
            <a:r>
              <a:rPr lang="en-US" sz="2800" dirty="0" smtClean="0">
                <a:solidFill>
                  <a:schemeClr val="accent1">
                    <a:satMod val="150000"/>
                  </a:schemeClr>
                </a:solidFill>
              </a:rPr>
              <a:t>Demographics Duval County </a:t>
            </a:r>
            <a:endParaRPr lang="en-US" sz="2800" dirty="0">
              <a:solidFill>
                <a:schemeClr val="accent1">
                  <a:satMod val="1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69549899"/>
              </p:ext>
            </p:extLst>
          </p:nvPr>
        </p:nvGraphicFramePr>
        <p:xfrm>
          <a:off x="533400" y="1524000"/>
          <a:ext cx="8229600" cy="5145452"/>
        </p:xfrm>
        <a:graphic>
          <a:graphicData uri="http://schemas.openxmlformats.org/drawingml/2006/table">
            <a:tbl>
              <a:tblPr firstRow="1" bandRow="1">
                <a:tableStyleId>{5C22544A-7EE6-4342-B048-85BDC9FD1C3A}</a:tableStyleId>
              </a:tblPr>
              <a:tblGrid>
                <a:gridCol w="1752600"/>
                <a:gridCol w="3733800"/>
                <a:gridCol w="2743200"/>
              </a:tblGrid>
              <a:tr h="358775">
                <a:tc>
                  <a:txBody>
                    <a:bodyPr/>
                    <a:lstStyle/>
                    <a:p>
                      <a:endParaRPr lang="en-US" dirty="0"/>
                    </a:p>
                  </a:txBody>
                  <a:tcPr/>
                </a:tc>
                <a:tc>
                  <a:txBody>
                    <a:bodyPr/>
                    <a:lstStyle/>
                    <a:p>
                      <a:r>
                        <a:rPr lang="en-US" dirty="0" smtClean="0"/>
                        <a:t>Birth Cohort</a:t>
                      </a:r>
                      <a:endParaRPr lang="en-US" dirty="0"/>
                    </a:p>
                  </a:txBody>
                  <a:tcPr/>
                </a:tc>
                <a:tc>
                  <a:txBody>
                    <a:bodyPr/>
                    <a:lstStyle/>
                    <a:p>
                      <a:r>
                        <a:rPr lang="en-US" dirty="0" smtClean="0"/>
                        <a:t>Death </a:t>
                      </a:r>
                      <a:r>
                        <a:rPr lang="en-US" dirty="0" smtClean="0"/>
                        <a:t>Cohort:</a:t>
                      </a:r>
                      <a:r>
                        <a:rPr lang="en-US" baseline="0" dirty="0" smtClean="0"/>
                        <a:t> </a:t>
                      </a:r>
                      <a:r>
                        <a:rPr lang="en-US" dirty="0" smtClean="0"/>
                        <a:t>n=190</a:t>
                      </a:r>
                      <a:endParaRPr lang="en-US" dirty="0"/>
                    </a:p>
                  </a:txBody>
                  <a:tcPr/>
                </a:tc>
              </a:tr>
              <a:tr h="456346">
                <a:tc>
                  <a:txBody>
                    <a:bodyPr/>
                    <a:lstStyle/>
                    <a:p>
                      <a:r>
                        <a:rPr lang="en-US" sz="2000" dirty="0" smtClean="0"/>
                        <a:t>Race</a:t>
                      </a:r>
                      <a:endParaRPr lang="en-US" sz="2000" dirty="0"/>
                    </a:p>
                  </a:txBody>
                  <a:tcPr/>
                </a:tc>
                <a:tc>
                  <a:txBody>
                    <a:bodyPr/>
                    <a:lstStyle/>
                    <a:p>
                      <a:pPr algn="ctr"/>
                      <a:r>
                        <a:rPr lang="en-US" sz="2000" dirty="0" smtClean="0"/>
                        <a:t>W=56%; B=35%</a:t>
                      </a:r>
                      <a:endParaRPr lang="en-US" sz="2000" dirty="0"/>
                    </a:p>
                  </a:txBody>
                  <a:tcPr/>
                </a:tc>
                <a:tc>
                  <a:txBody>
                    <a:bodyPr/>
                    <a:lstStyle/>
                    <a:p>
                      <a:r>
                        <a:rPr lang="en-US" sz="2000" dirty="0" smtClean="0"/>
                        <a:t>W=37%;</a:t>
                      </a:r>
                      <a:r>
                        <a:rPr lang="en-US" sz="2000" baseline="0" dirty="0" smtClean="0"/>
                        <a:t> B=58%</a:t>
                      </a:r>
                      <a:endParaRPr lang="en-US" sz="2000" dirty="0"/>
                    </a:p>
                  </a:txBody>
                  <a:tcPr/>
                </a:tc>
              </a:tr>
              <a:tr h="2137951">
                <a:tc>
                  <a:txBody>
                    <a:bodyPr/>
                    <a:lstStyle/>
                    <a:p>
                      <a:r>
                        <a:rPr lang="en-US" sz="2000" dirty="0" smtClean="0"/>
                        <a:t>Age</a:t>
                      </a:r>
                      <a:endParaRPr lang="en-US" sz="2000" dirty="0"/>
                    </a:p>
                  </a:txBody>
                  <a:tcPr/>
                </a:tc>
                <a:tc>
                  <a:txBody>
                    <a:bodyPr/>
                    <a:lstStyle/>
                    <a:p>
                      <a:pPr algn="ctr"/>
                      <a:r>
                        <a:rPr lang="en-US" sz="2000" dirty="0" smtClean="0"/>
                        <a:t>Teens</a:t>
                      </a:r>
                      <a:r>
                        <a:rPr lang="en-US" sz="2000" baseline="0" dirty="0" smtClean="0"/>
                        <a:t> trended down since 2007, currently about 7%; 20-29 year olds represent 55%; 30’s has steady increase over last 20 </a:t>
                      </a:r>
                      <a:r>
                        <a:rPr lang="en-US" sz="2000" baseline="0" dirty="0" err="1" smtClean="0"/>
                        <a:t>yrs</a:t>
                      </a:r>
                      <a:r>
                        <a:rPr lang="en-US" sz="2000" baseline="0" dirty="0" smtClean="0"/>
                        <a:t>, currently at 35%; 40+ varies, but overall, increase in last 20 years, currently at 3%</a:t>
                      </a:r>
                      <a:endParaRPr lang="en-US" sz="2000" dirty="0"/>
                    </a:p>
                  </a:txBody>
                  <a:tcPr/>
                </a:tc>
                <a:tc>
                  <a:txBody>
                    <a:bodyPr/>
                    <a:lstStyle/>
                    <a:p>
                      <a:r>
                        <a:rPr lang="en-US" sz="2000" dirty="0" smtClean="0"/>
                        <a:t>Slightly higher % of teens (</a:t>
                      </a:r>
                      <a:r>
                        <a:rPr lang="en-US" sz="2000" dirty="0" smtClean="0"/>
                        <a:t>8.6%) </a:t>
                      </a:r>
                      <a:r>
                        <a:rPr lang="en-US" sz="2000" dirty="0" smtClean="0"/>
                        <a:t>and 20’s (58%); slightly lower 30’s and 40’s (32% and &lt;1</a:t>
                      </a:r>
                      <a:r>
                        <a:rPr lang="en-US" sz="2000" baseline="0" dirty="0" smtClean="0"/>
                        <a:t> %, respectively).</a:t>
                      </a:r>
                      <a:endParaRPr lang="en-US" sz="2000" dirty="0"/>
                    </a:p>
                  </a:txBody>
                  <a:tcPr/>
                </a:tc>
              </a:tr>
              <a:tr h="787666">
                <a:tc>
                  <a:txBody>
                    <a:bodyPr/>
                    <a:lstStyle/>
                    <a:p>
                      <a:r>
                        <a:rPr lang="en-US" sz="2000" dirty="0" smtClean="0"/>
                        <a:t>Single</a:t>
                      </a:r>
                      <a:r>
                        <a:rPr lang="en-US" sz="2000" baseline="0" dirty="0" smtClean="0"/>
                        <a:t> Marital Status</a:t>
                      </a:r>
                      <a:endParaRPr lang="en-US" sz="2000" dirty="0"/>
                    </a:p>
                  </a:txBody>
                  <a:tcPr/>
                </a:tc>
                <a:tc>
                  <a:txBody>
                    <a:bodyPr/>
                    <a:lstStyle/>
                    <a:p>
                      <a:pPr algn="ctr"/>
                      <a:r>
                        <a:rPr lang="en-US" sz="2000" dirty="0" smtClean="0"/>
                        <a:t>48% last 5 years</a:t>
                      </a:r>
                      <a:endParaRPr lang="en-US" sz="2000" dirty="0"/>
                    </a:p>
                  </a:txBody>
                  <a:tcPr/>
                </a:tc>
                <a:tc>
                  <a:txBody>
                    <a:bodyPr/>
                    <a:lstStyle/>
                    <a:p>
                      <a:r>
                        <a:rPr lang="en-US" sz="2000" dirty="0" smtClean="0"/>
                        <a:t>Had decreased from 65% to 57% last 5 years; now </a:t>
                      </a:r>
                      <a:r>
                        <a:rPr lang="en-US" sz="2000" dirty="0" smtClean="0"/>
                        <a:t>70%</a:t>
                      </a:r>
                      <a:endParaRPr lang="en-US" sz="2000" dirty="0"/>
                    </a:p>
                  </a:txBody>
                  <a:tcPr/>
                </a:tc>
              </a:tr>
              <a:tr h="787666">
                <a:tc>
                  <a:txBody>
                    <a:bodyPr/>
                    <a:lstStyle/>
                    <a:p>
                      <a:r>
                        <a:rPr lang="en-US" sz="2000" dirty="0" smtClean="0"/>
                        <a:t>No</a:t>
                      </a:r>
                      <a:r>
                        <a:rPr lang="en-US" sz="2000" baseline="0" dirty="0" smtClean="0"/>
                        <a:t> </a:t>
                      </a:r>
                      <a:r>
                        <a:rPr lang="en-US" sz="2000" baseline="0" smtClean="0"/>
                        <a:t>HS Diploma</a:t>
                      </a:r>
                      <a:endParaRPr lang="en-US" sz="2000" dirty="0"/>
                    </a:p>
                  </a:txBody>
                  <a:tcPr/>
                </a:tc>
                <a:tc>
                  <a:txBody>
                    <a:bodyPr/>
                    <a:lstStyle/>
                    <a:p>
                      <a:pPr algn="ctr"/>
                      <a:r>
                        <a:rPr lang="en-US" sz="2000" dirty="0" smtClean="0"/>
                        <a:t>13.8%</a:t>
                      </a:r>
                      <a:endParaRPr lang="en-US" sz="2000" dirty="0"/>
                    </a:p>
                  </a:txBody>
                  <a:tcPr/>
                </a:tc>
                <a:tc>
                  <a:txBody>
                    <a:bodyPr/>
                    <a:lstStyle/>
                    <a:p>
                      <a:pPr algn="ctr"/>
                      <a:r>
                        <a:rPr lang="en-US" sz="2000" dirty="0" smtClean="0"/>
                        <a:t> Was</a:t>
                      </a:r>
                      <a:r>
                        <a:rPr lang="en-US" sz="2000" baseline="0" dirty="0" smtClean="0"/>
                        <a:t> about 30%, now at </a:t>
                      </a:r>
                      <a:r>
                        <a:rPr lang="en-US" sz="2000" baseline="0" dirty="0" smtClean="0"/>
                        <a:t>16.2%</a:t>
                      </a:r>
                      <a:endParaRPr lang="en-US" sz="2000" dirty="0"/>
                    </a:p>
                  </a:txBody>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200" dirty="0" smtClean="0">
                <a:solidFill>
                  <a:schemeClr val="accent1">
                    <a:satMod val="150000"/>
                  </a:schemeClr>
                </a:solidFill>
              </a:rPr>
              <a:t>Birth versus Death Cohorts</a:t>
            </a:r>
            <a:r>
              <a:rPr lang="en-US" sz="3200" dirty="0" smtClean="0">
                <a:solidFill>
                  <a:schemeClr val="accent1">
                    <a:satMod val="150000"/>
                  </a:schemeClr>
                </a:solidFill>
              </a:rPr>
              <a:t>: Behavior</a:t>
            </a:r>
            <a:r>
              <a:rPr lang="en-US" sz="3200" dirty="0" smtClean="0">
                <a:solidFill>
                  <a:schemeClr val="accent1">
                    <a:satMod val="150000"/>
                  </a:schemeClr>
                </a:solidFill>
              </a:rPr>
              <a:t/>
            </a:r>
            <a:br>
              <a:rPr lang="en-US" sz="3200" dirty="0" smtClean="0">
                <a:solidFill>
                  <a:schemeClr val="accent1">
                    <a:satMod val="150000"/>
                  </a:schemeClr>
                </a:solidFill>
              </a:rPr>
            </a:br>
            <a:r>
              <a:rPr lang="en-US" sz="3200" dirty="0" smtClean="0">
                <a:solidFill>
                  <a:schemeClr val="accent1">
                    <a:satMod val="150000"/>
                  </a:schemeClr>
                </a:solidFill>
              </a:rPr>
              <a:t>Duval County</a:t>
            </a:r>
            <a:endParaRPr lang="en-US" sz="3200" dirty="0">
              <a:solidFill>
                <a:schemeClr val="accent1">
                  <a:satMod val="1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8268538"/>
              </p:ext>
            </p:extLst>
          </p:nvPr>
        </p:nvGraphicFramePr>
        <p:xfrm>
          <a:off x="381000" y="1447800"/>
          <a:ext cx="8229600" cy="5069788"/>
        </p:xfrm>
        <a:graphic>
          <a:graphicData uri="http://schemas.openxmlformats.org/drawingml/2006/table">
            <a:tbl>
              <a:tblPr firstRow="1" bandRow="1">
                <a:tableStyleId>{5C22544A-7EE6-4342-B048-85BDC9FD1C3A}</a:tableStyleId>
              </a:tblPr>
              <a:tblGrid>
                <a:gridCol w="3429000"/>
                <a:gridCol w="2057400"/>
                <a:gridCol w="2743200"/>
              </a:tblGrid>
              <a:tr h="680102">
                <a:tc>
                  <a:txBody>
                    <a:bodyPr/>
                    <a:lstStyle/>
                    <a:p>
                      <a:endParaRPr lang="en-US" sz="1800" dirty="0"/>
                    </a:p>
                  </a:txBody>
                  <a:tcPr/>
                </a:tc>
                <a:tc>
                  <a:txBody>
                    <a:bodyPr/>
                    <a:lstStyle/>
                    <a:p>
                      <a:r>
                        <a:rPr lang="en-US" sz="1800" dirty="0" smtClean="0"/>
                        <a:t>Birth Cohort</a:t>
                      </a:r>
                      <a:endParaRPr lang="en-US" sz="1800" dirty="0"/>
                    </a:p>
                  </a:txBody>
                  <a:tcPr/>
                </a:tc>
                <a:tc>
                  <a:txBody>
                    <a:bodyPr/>
                    <a:lstStyle/>
                    <a:p>
                      <a:r>
                        <a:rPr lang="en-US" sz="1800" dirty="0" smtClean="0"/>
                        <a:t>Death Cohort</a:t>
                      </a:r>
                      <a:endParaRPr lang="en-US" sz="1800" dirty="0"/>
                    </a:p>
                  </a:txBody>
                  <a:tcPr/>
                </a:tc>
              </a:tr>
              <a:tr h="680102">
                <a:tc>
                  <a:txBody>
                    <a:bodyPr/>
                    <a:lstStyle/>
                    <a:p>
                      <a:r>
                        <a:rPr lang="en-US" sz="2000" dirty="0" smtClean="0"/>
                        <a:t>Smoking</a:t>
                      </a:r>
                      <a:endParaRPr lang="en-US" sz="2000" dirty="0"/>
                    </a:p>
                  </a:txBody>
                  <a:tcPr/>
                </a:tc>
                <a:tc>
                  <a:txBody>
                    <a:bodyPr/>
                    <a:lstStyle/>
                    <a:p>
                      <a:pPr algn="ctr"/>
                      <a:r>
                        <a:rPr lang="en-US" sz="2000" dirty="0" smtClean="0"/>
                        <a:t>6.9%</a:t>
                      </a:r>
                      <a:endParaRPr lang="en-US" sz="2000" dirty="0"/>
                    </a:p>
                  </a:txBody>
                  <a:tcPr/>
                </a:tc>
                <a:tc>
                  <a:txBody>
                    <a:bodyPr/>
                    <a:lstStyle/>
                    <a:p>
                      <a:pPr algn="ctr"/>
                      <a:r>
                        <a:rPr lang="en-US" sz="2000" dirty="0" smtClean="0"/>
                        <a:t>Was trending down 17 – 12% over last 4 </a:t>
                      </a:r>
                      <a:r>
                        <a:rPr lang="en-US" sz="2000" dirty="0" err="1" smtClean="0"/>
                        <a:t>yrs</a:t>
                      </a:r>
                      <a:r>
                        <a:rPr lang="en-US" sz="2000" dirty="0" smtClean="0"/>
                        <a:t>; now 15%</a:t>
                      </a:r>
                      <a:endParaRPr lang="en-US" sz="2000" dirty="0"/>
                    </a:p>
                  </a:txBody>
                  <a:tcPr/>
                </a:tc>
              </a:tr>
              <a:tr h="680102">
                <a:tc>
                  <a:txBody>
                    <a:bodyPr/>
                    <a:lstStyle/>
                    <a:p>
                      <a:r>
                        <a:rPr lang="en-US" sz="2000" dirty="0" smtClean="0"/>
                        <a:t>Overweight/Obese BMI</a:t>
                      </a:r>
                      <a:endParaRPr lang="en-US" sz="2000" dirty="0"/>
                    </a:p>
                  </a:txBody>
                  <a:tcPr/>
                </a:tc>
                <a:tc>
                  <a:txBody>
                    <a:bodyPr/>
                    <a:lstStyle/>
                    <a:p>
                      <a:pPr algn="ctr"/>
                      <a:r>
                        <a:rPr lang="en-US" sz="2000" dirty="0" smtClean="0"/>
                        <a:t> 50.3%</a:t>
                      </a:r>
                      <a:endParaRPr lang="en-US" sz="2000" dirty="0"/>
                    </a:p>
                  </a:txBody>
                  <a:tcPr/>
                </a:tc>
                <a:tc>
                  <a:txBody>
                    <a:bodyPr/>
                    <a:lstStyle/>
                    <a:p>
                      <a:pPr algn="ctr"/>
                      <a:r>
                        <a:rPr lang="en-US" sz="2000" dirty="0" smtClean="0"/>
                        <a:t>42.8% </a:t>
                      </a:r>
                      <a:r>
                        <a:rPr lang="en-US" sz="2000" dirty="0" smtClean="0"/>
                        <a:t>(plus 8% underweight)</a:t>
                      </a:r>
                      <a:endParaRPr lang="en-US" sz="2000" dirty="0"/>
                    </a:p>
                  </a:txBody>
                  <a:tcPr/>
                </a:tc>
              </a:tr>
              <a:tr h="1676966">
                <a:tc>
                  <a:txBody>
                    <a:bodyPr/>
                    <a:lstStyle/>
                    <a:p>
                      <a:r>
                        <a:rPr lang="en-US" sz="2000" dirty="0" smtClean="0"/>
                        <a:t>Inadequate</a:t>
                      </a:r>
                      <a:r>
                        <a:rPr lang="en-US" sz="2000" baseline="0" dirty="0" smtClean="0"/>
                        <a:t> prenatal care</a:t>
                      </a:r>
                      <a:endParaRPr lang="en-US" sz="2000" dirty="0"/>
                    </a:p>
                  </a:txBody>
                  <a:tcPr/>
                </a:tc>
                <a:tc>
                  <a:txBody>
                    <a:bodyPr/>
                    <a:lstStyle/>
                    <a:p>
                      <a:pPr algn="ctr"/>
                      <a:r>
                        <a:rPr lang="en-US" sz="2000" dirty="0" smtClean="0"/>
                        <a:t>28.2%</a:t>
                      </a:r>
                      <a:endParaRPr lang="en-US" sz="2000" dirty="0"/>
                    </a:p>
                  </a:txBody>
                  <a:tcPr/>
                </a:tc>
                <a:tc>
                  <a:txBody>
                    <a:bodyPr/>
                    <a:lstStyle/>
                    <a:p>
                      <a:pPr algn="ctr"/>
                      <a:r>
                        <a:rPr lang="en-US" sz="2000" dirty="0" smtClean="0"/>
                        <a:t>Was trending down over last 5 yrs-40</a:t>
                      </a:r>
                      <a:r>
                        <a:rPr lang="en-US" sz="2000" baseline="0" dirty="0" smtClean="0"/>
                        <a:t> to 33%; now at 36%</a:t>
                      </a:r>
                      <a:endParaRPr lang="en-US" sz="2000" dirty="0"/>
                    </a:p>
                  </a:txBody>
                  <a:tcPr/>
                </a:tc>
              </a:tr>
              <a:tr h="680102">
                <a:tc>
                  <a:txBody>
                    <a:bodyPr/>
                    <a:lstStyle/>
                    <a:p>
                      <a:r>
                        <a:rPr lang="en-US" sz="2000" dirty="0" smtClean="0"/>
                        <a:t>Pregnancy Interval &lt; 12 mos</a:t>
                      </a:r>
                      <a:endParaRPr lang="en-US" sz="2000" dirty="0"/>
                    </a:p>
                  </a:txBody>
                  <a:tcPr/>
                </a:tc>
                <a:tc>
                  <a:txBody>
                    <a:bodyPr/>
                    <a:lstStyle/>
                    <a:p>
                      <a:pPr algn="ctr"/>
                      <a:r>
                        <a:rPr lang="en-US" sz="2000" dirty="0" smtClean="0"/>
                        <a:t>State</a:t>
                      </a:r>
                      <a:r>
                        <a:rPr lang="en-US" sz="2000" baseline="0" dirty="0" smtClean="0"/>
                        <a:t> tracks &lt; 18 </a:t>
                      </a:r>
                      <a:r>
                        <a:rPr lang="en-US" sz="2000" baseline="0" dirty="0" err="1" smtClean="0"/>
                        <a:t>mos</a:t>
                      </a:r>
                      <a:r>
                        <a:rPr lang="en-US" sz="2000" baseline="0" dirty="0" smtClean="0"/>
                        <a:t>; now 39.5%</a:t>
                      </a:r>
                      <a:endParaRPr lang="en-US" sz="2000" dirty="0"/>
                    </a:p>
                  </a:txBody>
                  <a:tcPr/>
                </a:tc>
                <a:tc>
                  <a:txBody>
                    <a:bodyPr/>
                    <a:lstStyle/>
                    <a:p>
                      <a:pPr algn="ctr"/>
                      <a:r>
                        <a:rPr lang="en-US" sz="2000" dirty="0" smtClean="0"/>
                        <a:t>Was trending down 22-14% last 6  years; now 20%</a:t>
                      </a:r>
                      <a:endParaRPr lang="en-US" sz="2000" dirty="0"/>
                    </a:p>
                  </a:txBody>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ChangeArrowheads="1"/>
          </p:cNvSpPr>
          <p:nvPr>
            <p:ph type="title"/>
          </p:nvPr>
        </p:nvSpPr>
        <p:spPr>
          <a:xfrm>
            <a:off x="1676400" y="228600"/>
            <a:ext cx="7772400" cy="1143000"/>
          </a:xfrm>
        </p:spPr>
        <p:txBody>
          <a:bodyPr>
            <a:noAutofit/>
          </a:bodyPr>
          <a:lstStyle/>
          <a:p>
            <a:pPr fontAlgn="auto">
              <a:spcAft>
                <a:spcPts val="0"/>
              </a:spcAft>
              <a:defRPr/>
            </a:pPr>
            <a:r>
              <a:rPr lang="en-US" sz="2800" dirty="0" smtClean="0">
                <a:solidFill>
                  <a:schemeClr val="accent1">
                    <a:satMod val="150000"/>
                  </a:schemeClr>
                </a:solidFill>
              </a:rPr>
              <a:t>Contributing Factors in FIMR Cases</a:t>
            </a:r>
            <a:br>
              <a:rPr lang="en-US" sz="2800" dirty="0" smtClean="0">
                <a:solidFill>
                  <a:schemeClr val="accent1">
                    <a:satMod val="150000"/>
                  </a:schemeClr>
                </a:solidFill>
              </a:rPr>
            </a:br>
            <a:r>
              <a:rPr lang="en-US" sz="2800" dirty="0" smtClean="0">
                <a:solidFill>
                  <a:schemeClr val="accent1">
                    <a:satMod val="150000"/>
                  </a:schemeClr>
                </a:solidFill>
              </a:rPr>
              <a:t>2011-2013</a:t>
            </a:r>
            <a:br>
              <a:rPr lang="en-US" sz="2800" dirty="0" smtClean="0">
                <a:solidFill>
                  <a:schemeClr val="accent1">
                    <a:satMod val="150000"/>
                  </a:schemeClr>
                </a:solidFill>
              </a:rPr>
            </a:br>
            <a:r>
              <a:rPr lang="en-US" sz="2800" dirty="0" smtClean="0">
                <a:solidFill>
                  <a:schemeClr val="accent1">
                    <a:satMod val="150000"/>
                  </a:schemeClr>
                </a:solidFill>
              </a:rPr>
              <a:t>N=81</a:t>
            </a:r>
          </a:p>
        </p:txBody>
      </p:sp>
      <p:graphicFrame>
        <p:nvGraphicFramePr>
          <p:cNvPr id="36867" name="Object 3"/>
          <p:cNvGraphicFramePr>
            <a:graphicFrameLocks noGrp="1" noChangeAspect="1"/>
          </p:cNvGraphicFramePr>
          <p:nvPr>
            <p:ph type="chart" idx="1"/>
            <p:extLst>
              <p:ext uri="{D42A27DB-BD31-4B8C-83A1-F6EECF244321}">
                <p14:modId xmlns:p14="http://schemas.microsoft.com/office/powerpoint/2010/main" val="988137732"/>
              </p:ext>
            </p:extLst>
          </p:nvPr>
        </p:nvGraphicFramePr>
        <p:xfrm>
          <a:off x="1052513" y="2416175"/>
          <a:ext cx="7186612" cy="3651250"/>
        </p:xfrm>
        <a:graphic>
          <a:graphicData uri="http://schemas.openxmlformats.org/presentationml/2006/ole">
            <mc:AlternateContent xmlns:mc="http://schemas.openxmlformats.org/markup-compatibility/2006">
              <mc:Choice xmlns:v="urn:schemas-microsoft-com:vml" Requires="v">
                <p:oleObj spid="_x0000_s1101" name="Worksheet" r:id="rId4" imgW="8925055" imgH="4533804" progId="Excel.Sheet.8">
                  <p:embed/>
                </p:oleObj>
              </mc:Choice>
              <mc:Fallback>
                <p:oleObj name="Worksheet" r:id="rId4" imgW="8925055" imgH="4533804" progId="Excel.Sheet.8">
                  <p:embed/>
                  <p:pic>
                    <p:nvPicPr>
                      <p:cNvPr id="0" name="Picture 3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2513" y="2416175"/>
                        <a:ext cx="7186612" cy="365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6868" name="Picture 5" descr="See full size imag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4128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352800" y="6477000"/>
            <a:ext cx="5715000" cy="369332"/>
          </a:xfrm>
          <a:prstGeom prst="rect">
            <a:avLst/>
          </a:prstGeom>
          <a:noFill/>
        </p:spPr>
        <p:txBody>
          <a:bodyPr wrap="square" rtlCol="0">
            <a:spAutoFit/>
          </a:bodyPr>
          <a:lstStyle/>
          <a:p>
            <a:r>
              <a:rPr lang="en-US" dirty="0" smtClean="0"/>
              <a:t>79% all FIMR cases had </a:t>
            </a:r>
            <a:r>
              <a:rPr lang="en-US" dirty="0" smtClean="0"/>
              <a:t>medical history </a:t>
            </a:r>
            <a:r>
              <a:rPr lang="en-US" dirty="0" smtClean="0"/>
              <a:t>issues</a:t>
            </a:r>
            <a:endParaRPr lang="en-US"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Object 3"/>
          <p:cNvGraphicFramePr>
            <a:graphicFrameLocks noGrp="1" noChangeAspect="1"/>
          </p:cNvGraphicFramePr>
          <p:nvPr>
            <p:ph sz="half" idx="1"/>
          </p:nvPr>
        </p:nvGraphicFramePr>
        <p:xfrm>
          <a:off x="457200" y="2568575"/>
          <a:ext cx="4038600" cy="2351088"/>
        </p:xfrm>
        <a:graphic>
          <a:graphicData uri="http://schemas.openxmlformats.org/presentationml/2006/ole">
            <mc:AlternateContent xmlns:mc="http://schemas.openxmlformats.org/markup-compatibility/2006">
              <mc:Choice xmlns:v="urn:schemas-microsoft-com:vml" Requires="v">
                <p:oleObj spid="_x0000_s2198" r:id="rId4" imgW="4041998" imgH="2353260" progId="Excel.Sheet.8">
                  <p:embed/>
                </p:oleObj>
              </mc:Choice>
              <mc:Fallback>
                <p:oleObj r:id="rId4" imgW="4041998" imgH="2353260" progId="Excel.Sheet.8">
                  <p:embed/>
                  <p:pic>
                    <p:nvPicPr>
                      <p:cNvPr id="0" name="Picture 6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568575"/>
                        <a:ext cx="4038600" cy="235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6"/>
          <p:cNvGraphicFramePr>
            <a:graphicFrameLocks noGrp="1" noChangeAspect="1"/>
          </p:cNvGraphicFramePr>
          <p:nvPr>
            <p:ph sz="half" idx="2"/>
            <p:extLst>
              <p:ext uri="{D42A27DB-BD31-4B8C-83A1-F6EECF244321}">
                <p14:modId xmlns:p14="http://schemas.microsoft.com/office/powerpoint/2010/main" val="1395057504"/>
              </p:ext>
            </p:extLst>
          </p:nvPr>
        </p:nvGraphicFramePr>
        <p:xfrm>
          <a:off x="855663" y="1674813"/>
          <a:ext cx="7024687" cy="4879975"/>
        </p:xfrm>
        <a:graphic>
          <a:graphicData uri="http://schemas.openxmlformats.org/presentationml/2006/ole">
            <mc:AlternateContent xmlns:mc="http://schemas.openxmlformats.org/markup-compatibility/2006">
              <mc:Choice xmlns:v="urn:schemas-microsoft-com:vml" Requires="v">
                <p:oleObj spid="_x0000_s2199" name="Worksheet" r:id="rId6" imgW="7362809" imgH="5114964" progId="Excel.Sheet.8">
                  <p:embed/>
                </p:oleObj>
              </mc:Choice>
              <mc:Fallback>
                <p:oleObj name="Worksheet" r:id="rId6" imgW="7362809" imgH="5114964" progId="Excel.Sheet.8">
                  <p:embed/>
                  <p:pic>
                    <p:nvPicPr>
                      <p:cNvPr id="0" name="Picture 67"/>
                      <p:cNvPicPr>
                        <a:picLocks noGrp="1" noChangeAspect="1" noChangeArrowheads="1"/>
                      </p:cNvPicPr>
                      <p:nvPr/>
                    </p:nvPicPr>
                    <p:blipFill>
                      <a:blip r:embed="rId7"/>
                      <a:srcRect/>
                      <a:stretch>
                        <a:fillRect/>
                      </a:stretch>
                    </p:blipFill>
                    <p:spPr bwMode="auto">
                      <a:xfrm>
                        <a:off x="855663" y="1674813"/>
                        <a:ext cx="7024687" cy="487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681" name="Rectangle 2"/>
          <p:cNvSpPr>
            <a:spLocks noGrp="1" noChangeArrowheads="1"/>
          </p:cNvSpPr>
          <p:nvPr>
            <p:ph type="title"/>
          </p:nvPr>
        </p:nvSpPr>
        <p:spPr>
          <a:xfrm>
            <a:off x="228600" y="304800"/>
            <a:ext cx="8229600" cy="1143000"/>
          </a:xfrm>
        </p:spPr>
        <p:txBody>
          <a:bodyPr>
            <a:noAutofit/>
          </a:bodyPr>
          <a:lstStyle/>
          <a:p>
            <a:pPr fontAlgn="auto">
              <a:spcAft>
                <a:spcPts val="0"/>
              </a:spcAft>
              <a:defRPr/>
            </a:pPr>
            <a:r>
              <a:rPr lang="en-US" sz="2800" dirty="0" smtClean="0">
                <a:solidFill>
                  <a:schemeClr val="accent1">
                    <a:satMod val="150000"/>
                  </a:schemeClr>
                </a:solidFill>
              </a:rPr>
              <a:t>Contributing Factors in FIMR Cases</a:t>
            </a:r>
            <a:br>
              <a:rPr lang="en-US" sz="2800" dirty="0" smtClean="0">
                <a:solidFill>
                  <a:schemeClr val="accent1">
                    <a:satMod val="150000"/>
                  </a:schemeClr>
                </a:solidFill>
              </a:rPr>
            </a:br>
            <a:r>
              <a:rPr lang="en-US" sz="2800" dirty="0" smtClean="0">
                <a:solidFill>
                  <a:schemeClr val="accent1">
                    <a:satMod val="150000"/>
                  </a:schemeClr>
                </a:solidFill>
              </a:rPr>
              <a:t>2011-2013</a:t>
            </a:r>
            <a:br>
              <a:rPr lang="en-US" sz="2800" dirty="0" smtClean="0">
                <a:solidFill>
                  <a:schemeClr val="accent1">
                    <a:satMod val="150000"/>
                  </a:schemeClr>
                </a:solidFill>
              </a:rPr>
            </a:br>
            <a:r>
              <a:rPr lang="en-US" sz="2800" dirty="0" smtClean="0">
                <a:solidFill>
                  <a:schemeClr val="accent1">
                    <a:satMod val="150000"/>
                  </a:schemeClr>
                </a:solidFill>
              </a:rPr>
              <a:t>N=81</a:t>
            </a:r>
          </a:p>
        </p:txBody>
      </p:sp>
      <p:sp>
        <p:nvSpPr>
          <p:cNvPr id="37893" name="Text Box 4"/>
          <p:cNvSpPr txBox="1">
            <a:spLocks noChangeArrowheads="1"/>
          </p:cNvSpPr>
          <p:nvPr/>
        </p:nvSpPr>
        <p:spPr bwMode="auto">
          <a:xfrm>
            <a:off x="7543800" y="630237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pic>
        <p:nvPicPr>
          <p:cNvPr id="37894" name="Picture 8" descr="http://blstb.msn.com/i/93/2C46D4C0E5B377965F77AF5CAB1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14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28600" y="228600"/>
            <a:ext cx="7772400" cy="1143000"/>
          </a:xfrm>
        </p:spPr>
        <p:txBody>
          <a:bodyPr>
            <a:noAutofit/>
          </a:bodyPr>
          <a:lstStyle/>
          <a:p>
            <a:pPr fontAlgn="auto">
              <a:spcAft>
                <a:spcPts val="0"/>
              </a:spcAft>
              <a:defRPr/>
            </a:pPr>
            <a:r>
              <a:rPr lang="en-US" sz="2800" dirty="0" smtClean="0">
                <a:solidFill>
                  <a:schemeClr val="accent1">
                    <a:satMod val="150000"/>
                  </a:schemeClr>
                </a:solidFill>
              </a:rPr>
              <a:t>Contributing Factors in FIMR Cases</a:t>
            </a:r>
            <a:br>
              <a:rPr lang="en-US" sz="2800" dirty="0" smtClean="0">
                <a:solidFill>
                  <a:schemeClr val="accent1">
                    <a:satMod val="150000"/>
                  </a:schemeClr>
                </a:solidFill>
              </a:rPr>
            </a:br>
            <a:r>
              <a:rPr lang="en-US" sz="2800" dirty="0" smtClean="0">
                <a:solidFill>
                  <a:schemeClr val="accent1">
                    <a:satMod val="150000"/>
                  </a:schemeClr>
                </a:solidFill>
              </a:rPr>
              <a:t>2011-2013</a:t>
            </a:r>
            <a:br>
              <a:rPr lang="en-US" sz="2800" dirty="0" smtClean="0">
                <a:solidFill>
                  <a:schemeClr val="accent1">
                    <a:satMod val="150000"/>
                  </a:schemeClr>
                </a:solidFill>
              </a:rPr>
            </a:br>
            <a:r>
              <a:rPr lang="en-US" sz="2800" dirty="0" smtClean="0">
                <a:solidFill>
                  <a:schemeClr val="accent1">
                    <a:satMod val="150000"/>
                  </a:schemeClr>
                </a:solidFill>
              </a:rPr>
              <a:t>N=81</a:t>
            </a:r>
          </a:p>
        </p:txBody>
      </p:sp>
      <p:graphicFrame>
        <p:nvGraphicFramePr>
          <p:cNvPr id="38915" name="Object 6"/>
          <p:cNvGraphicFramePr>
            <a:graphicFrameLocks noGrp="1" noChangeAspect="1"/>
          </p:cNvGraphicFramePr>
          <p:nvPr>
            <p:ph type="chart" idx="1"/>
            <p:extLst>
              <p:ext uri="{D42A27DB-BD31-4B8C-83A1-F6EECF244321}">
                <p14:modId xmlns:p14="http://schemas.microsoft.com/office/powerpoint/2010/main" val="3037899116"/>
              </p:ext>
            </p:extLst>
          </p:nvPr>
        </p:nvGraphicFramePr>
        <p:xfrm>
          <a:off x="717550" y="2112963"/>
          <a:ext cx="7616825" cy="4230687"/>
        </p:xfrm>
        <a:graphic>
          <a:graphicData uri="http://schemas.openxmlformats.org/presentationml/2006/ole">
            <mc:AlternateContent xmlns:mc="http://schemas.openxmlformats.org/markup-compatibility/2006">
              <mc:Choice xmlns:v="urn:schemas-microsoft-com:vml" Requires="v">
                <p:oleObj spid="_x0000_s3148" name="Worksheet" r:id="rId4" imgW="8934503" imgH="4962459" progId="Excel.Sheet.8">
                  <p:embed/>
                </p:oleObj>
              </mc:Choice>
              <mc:Fallback>
                <p:oleObj name="Worksheet" r:id="rId4" imgW="8934503" imgH="4962459" progId="Excel.Sheet.8">
                  <p:embed/>
                  <p:pic>
                    <p:nvPicPr>
                      <p:cNvPr id="0" name="Picture 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 y="2112963"/>
                        <a:ext cx="7616825" cy="423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38917"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pic>
        <p:nvPicPr>
          <p:cNvPr id="38918" name="Picture 5" descr="Allan%20babi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8925" y="0"/>
            <a:ext cx="2505075"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p:nvPr>
        </p:nvSpPr>
        <p:spPr>
          <a:xfrm>
            <a:off x="228600" y="228600"/>
            <a:ext cx="7772400" cy="1143000"/>
          </a:xfrm>
        </p:spPr>
        <p:txBody>
          <a:bodyPr>
            <a:noAutofit/>
          </a:bodyPr>
          <a:lstStyle/>
          <a:p>
            <a:pPr fontAlgn="auto">
              <a:spcAft>
                <a:spcPts val="0"/>
              </a:spcAft>
              <a:defRPr/>
            </a:pPr>
            <a:r>
              <a:rPr lang="en-US" sz="2800" dirty="0" smtClean="0">
                <a:solidFill>
                  <a:schemeClr val="accent1">
                    <a:satMod val="150000"/>
                  </a:schemeClr>
                </a:solidFill>
              </a:rPr>
              <a:t>Contributing Factors in FIMR Cases</a:t>
            </a:r>
            <a:br>
              <a:rPr lang="en-US" sz="2800" dirty="0" smtClean="0">
                <a:solidFill>
                  <a:schemeClr val="accent1">
                    <a:satMod val="150000"/>
                  </a:schemeClr>
                </a:solidFill>
              </a:rPr>
            </a:br>
            <a:r>
              <a:rPr lang="en-US" sz="2800" dirty="0" smtClean="0">
                <a:solidFill>
                  <a:schemeClr val="accent1">
                    <a:satMod val="150000"/>
                  </a:schemeClr>
                </a:solidFill>
              </a:rPr>
              <a:t>2011-2013</a:t>
            </a:r>
            <a:br>
              <a:rPr lang="en-US" sz="2800" dirty="0" smtClean="0">
                <a:solidFill>
                  <a:schemeClr val="accent1">
                    <a:satMod val="150000"/>
                  </a:schemeClr>
                </a:solidFill>
              </a:rPr>
            </a:br>
            <a:r>
              <a:rPr lang="en-US" sz="2800" dirty="0" smtClean="0">
                <a:solidFill>
                  <a:schemeClr val="accent1">
                    <a:satMod val="150000"/>
                  </a:schemeClr>
                </a:solidFill>
              </a:rPr>
              <a:t>N=81</a:t>
            </a:r>
          </a:p>
        </p:txBody>
      </p:sp>
      <p:graphicFrame>
        <p:nvGraphicFramePr>
          <p:cNvPr id="38915" name="Object 6"/>
          <p:cNvGraphicFramePr>
            <a:graphicFrameLocks noGrp="1" noChangeAspect="1"/>
          </p:cNvGraphicFramePr>
          <p:nvPr>
            <p:ph type="chart" idx="1"/>
            <p:extLst>
              <p:ext uri="{D42A27DB-BD31-4B8C-83A1-F6EECF244321}">
                <p14:modId xmlns:p14="http://schemas.microsoft.com/office/powerpoint/2010/main" val="4069058529"/>
              </p:ext>
            </p:extLst>
          </p:nvPr>
        </p:nvGraphicFramePr>
        <p:xfrm>
          <a:off x="857250" y="2365375"/>
          <a:ext cx="7335838" cy="3725863"/>
        </p:xfrm>
        <a:graphic>
          <a:graphicData uri="http://schemas.openxmlformats.org/presentationml/2006/ole">
            <mc:AlternateContent xmlns:mc="http://schemas.openxmlformats.org/markup-compatibility/2006">
              <mc:Choice xmlns:v="urn:schemas-microsoft-com:vml" Requires="v">
                <p:oleObj spid="_x0000_s4173" name="Worksheet" r:id="rId4" imgW="8925055" imgH="4533804" progId="Excel.Sheet.8">
                  <p:embed/>
                </p:oleObj>
              </mc:Choice>
              <mc:Fallback>
                <p:oleObj name="Worksheet" r:id="rId4" imgW="8925055" imgH="4533804" progId="Excel.Sheet.8">
                  <p:embed/>
                  <p:pic>
                    <p:nvPicPr>
                      <p:cNvPr id="0" name="Picture 3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2365375"/>
                        <a:ext cx="7335838" cy="3725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6"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38917"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pic>
        <p:nvPicPr>
          <p:cNvPr id="4160" name="Picture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2275" y="0"/>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ChangeArrowheads="1"/>
          </p:cNvSpPr>
          <p:nvPr/>
        </p:nvSpPr>
        <p:spPr bwMode="auto">
          <a:xfrm>
            <a:off x="228600" y="228600"/>
            <a:ext cx="7772400" cy="1143000"/>
          </a:xfrm>
          <a:prstGeom prst="rect">
            <a:avLst/>
          </a:prstGeom>
          <a:noFill/>
          <a:ln w="9525">
            <a:noFill/>
            <a:miter lim="800000"/>
            <a:headEnd/>
            <a:tailEnd/>
          </a:ln>
        </p:spPr>
        <p:txBody>
          <a:bodyPr anchor="ctr"/>
          <a:lstStyle/>
          <a:p>
            <a:pPr>
              <a:defRPr/>
            </a:pPr>
            <a:r>
              <a:rPr lang="en-US" sz="2800" b="1" dirty="0" smtClean="0">
                <a:solidFill>
                  <a:schemeClr val="accent1">
                    <a:satMod val="150000"/>
                  </a:schemeClr>
                </a:solidFill>
              </a:rPr>
              <a:t>Contributing Factors in FIMR Cases</a:t>
            </a:r>
            <a:br>
              <a:rPr lang="en-US" sz="2800" b="1" dirty="0" smtClean="0">
                <a:solidFill>
                  <a:schemeClr val="accent1">
                    <a:satMod val="150000"/>
                  </a:schemeClr>
                </a:solidFill>
              </a:rPr>
            </a:br>
            <a:r>
              <a:rPr lang="en-US" sz="2800" b="1" dirty="0" smtClean="0">
                <a:solidFill>
                  <a:schemeClr val="accent1">
                    <a:satMod val="150000"/>
                  </a:schemeClr>
                </a:solidFill>
              </a:rPr>
              <a:t>2011-2013</a:t>
            </a:r>
            <a:br>
              <a:rPr lang="en-US" sz="2800" b="1" dirty="0" smtClean="0">
                <a:solidFill>
                  <a:schemeClr val="accent1">
                    <a:satMod val="150000"/>
                  </a:schemeClr>
                </a:solidFill>
              </a:rPr>
            </a:br>
            <a:r>
              <a:rPr lang="en-US" sz="2800" b="1" dirty="0" smtClean="0">
                <a:solidFill>
                  <a:schemeClr val="accent1">
                    <a:satMod val="150000"/>
                  </a:schemeClr>
                </a:solidFill>
              </a:rPr>
              <a:t>N=81</a:t>
            </a:r>
            <a:endParaRPr lang="en-US" sz="2800" b="1" dirty="0">
              <a:solidFill>
                <a:schemeClr val="tx2"/>
              </a:solidFill>
              <a:latin typeface="+mj-lt"/>
            </a:endParaRPr>
          </a:p>
        </p:txBody>
      </p:sp>
      <p:sp>
        <p:nvSpPr>
          <p:cNvPr id="39939"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39940"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graphicFrame>
        <p:nvGraphicFramePr>
          <p:cNvPr id="39941" name="Object 5"/>
          <p:cNvGraphicFramePr>
            <a:graphicFrameLocks noChangeAspect="1"/>
          </p:cNvGraphicFramePr>
          <p:nvPr>
            <p:extLst>
              <p:ext uri="{D42A27DB-BD31-4B8C-83A1-F6EECF244321}">
                <p14:modId xmlns:p14="http://schemas.microsoft.com/office/powerpoint/2010/main" val="1336547031"/>
              </p:ext>
            </p:extLst>
          </p:nvPr>
        </p:nvGraphicFramePr>
        <p:xfrm>
          <a:off x="177800" y="1600200"/>
          <a:ext cx="8736013" cy="4862513"/>
        </p:xfrm>
        <a:graphic>
          <a:graphicData uri="http://schemas.openxmlformats.org/presentationml/2006/ole">
            <mc:AlternateContent xmlns:mc="http://schemas.openxmlformats.org/markup-compatibility/2006">
              <mc:Choice xmlns:v="urn:schemas-microsoft-com:vml" Requires="v">
                <p:oleObj spid="_x0000_s5196" name="Worksheet" r:id="rId4" imgW="8743925" imgH="4857725" progId="Excel.Sheet.8">
                  <p:embed/>
                </p:oleObj>
              </mc:Choice>
              <mc:Fallback>
                <p:oleObj name="Worksheet" r:id="rId4" imgW="8743925" imgH="4857725" progId="Excel.Sheet.8">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600200"/>
                        <a:ext cx="8736013" cy="4862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42" name="Picture 6" descr="pregnant-women-should-not-drink-alcohol-during-first-three-months-says-nice_2008_03_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0"/>
            <a:ext cx="1828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381000" y="253399"/>
            <a:ext cx="7772400" cy="1143000"/>
          </a:xfrm>
          <a:prstGeom prst="rect">
            <a:avLst/>
          </a:prstGeom>
          <a:noFill/>
          <a:ln w="9525">
            <a:noFill/>
            <a:miter lim="800000"/>
            <a:headEnd/>
            <a:tailEnd/>
          </a:ln>
        </p:spPr>
        <p:txBody>
          <a:bodyPr anchor="ctr"/>
          <a:lstStyle/>
          <a:p>
            <a:pPr>
              <a:defRPr/>
            </a:pPr>
            <a:r>
              <a:rPr lang="en-US" sz="2800" b="1" dirty="0" smtClean="0">
                <a:solidFill>
                  <a:schemeClr val="accent1">
                    <a:satMod val="150000"/>
                  </a:schemeClr>
                </a:solidFill>
              </a:rPr>
              <a:t>Contributing Factors in FIMR Cases</a:t>
            </a:r>
            <a:br>
              <a:rPr lang="en-US" sz="2800" b="1" dirty="0" smtClean="0">
                <a:solidFill>
                  <a:schemeClr val="accent1">
                    <a:satMod val="150000"/>
                  </a:schemeClr>
                </a:solidFill>
              </a:rPr>
            </a:br>
            <a:r>
              <a:rPr lang="en-US" sz="2800" b="1" dirty="0" smtClean="0">
                <a:solidFill>
                  <a:schemeClr val="accent1">
                    <a:satMod val="150000"/>
                  </a:schemeClr>
                </a:solidFill>
              </a:rPr>
              <a:t>2011-2013</a:t>
            </a:r>
            <a:br>
              <a:rPr lang="en-US" sz="2800" b="1" dirty="0" smtClean="0">
                <a:solidFill>
                  <a:schemeClr val="accent1">
                    <a:satMod val="150000"/>
                  </a:schemeClr>
                </a:solidFill>
              </a:rPr>
            </a:br>
            <a:r>
              <a:rPr lang="en-US" sz="2800" b="1" dirty="0" smtClean="0">
                <a:solidFill>
                  <a:schemeClr val="accent1">
                    <a:satMod val="150000"/>
                  </a:schemeClr>
                </a:solidFill>
              </a:rPr>
              <a:t>N=81</a:t>
            </a:r>
            <a:endParaRPr lang="en-US" sz="2800" b="1" dirty="0">
              <a:solidFill>
                <a:schemeClr val="tx2"/>
              </a:solidFill>
              <a:latin typeface="+mj-lt"/>
            </a:endParaRPr>
          </a:p>
        </p:txBody>
      </p:sp>
      <p:sp>
        <p:nvSpPr>
          <p:cNvPr id="40963"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40964"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graphicFrame>
        <p:nvGraphicFramePr>
          <p:cNvPr id="40965" name="Object 5"/>
          <p:cNvGraphicFramePr>
            <a:graphicFrameLocks noChangeAspect="1"/>
          </p:cNvGraphicFramePr>
          <p:nvPr>
            <p:extLst>
              <p:ext uri="{D42A27DB-BD31-4B8C-83A1-F6EECF244321}">
                <p14:modId xmlns:p14="http://schemas.microsoft.com/office/powerpoint/2010/main" val="3633650039"/>
              </p:ext>
            </p:extLst>
          </p:nvPr>
        </p:nvGraphicFramePr>
        <p:xfrm>
          <a:off x="407988" y="1676400"/>
          <a:ext cx="8774112" cy="4525963"/>
        </p:xfrm>
        <a:graphic>
          <a:graphicData uri="http://schemas.openxmlformats.org/presentationml/2006/ole">
            <mc:AlternateContent xmlns:mc="http://schemas.openxmlformats.org/markup-compatibility/2006">
              <mc:Choice xmlns:v="urn:schemas-microsoft-com:vml" Requires="v">
                <p:oleObj spid="_x0000_s6219" name="Worksheet" r:id="rId4" imgW="8781986" imgH="4533804" progId="Excel.Sheet.8">
                  <p:embed/>
                </p:oleObj>
              </mc:Choice>
              <mc:Fallback>
                <p:oleObj name="Worksheet" r:id="rId4" imgW="8781986" imgH="4533804" progId="Excel.Sheet.8">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676400"/>
                        <a:ext cx="8774112"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966" name="Picture 6" descr="surgerywaitingr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4975" y="0"/>
            <a:ext cx="2359025"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ChangeArrowheads="1"/>
          </p:cNvSpPr>
          <p:nvPr/>
        </p:nvSpPr>
        <p:spPr bwMode="auto">
          <a:xfrm>
            <a:off x="76200" y="266700"/>
            <a:ext cx="7772400" cy="1143000"/>
          </a:xfrm>
          <a:prstGeom prst="rect">
            <a:avLst/>
          </a:prstGeom>
          <a:noFill/>
          <a:ln w="9525">
            <a:noFill/>
            <a:miter lim="800000"/>
            <a:headEnd/>
            <a:tailEnd/>
          </a:ln>
        </p:spPr>
        <p:txBody>
          <a:bodyPr anchor="ctr"/>
          <a:lstStyle/>
          <a:p>
            <a:pPr>
              <a:defRPr/>
            </a:pPr>
            <a:r>
              <a:rPr lang="en-US" sz="2800" b="1" dirty="0" smtClean="0">
                <a:solidFill>
                  <a:schemeClr val="accent1">
                    <a:satMod val="150000"/>
                  </a:schemeClr>
                </a:solidFill>
              </a:rPr>
              <a:t>Contributing Factors in FIMR Cases</a:t>
            </a:r>
            <a:br>
              <a:rPr lang="en-US" sz="2800" b="1" dirty="0" smtClean="0">
                <a:solidFill>
                  <a:schemeClr val="accent1">
                    <a:satMod val="150000"/>
                  </a:schemeClr>
                </a:solidFill>
              </a:rPr>
            </a:br>
            <a:r>
              <a:rPr lang="en-US" sz="2800" b="1" dirty="0" smtClean="0">
                <a:solidFill>
                  <a:schemeClr val="accent1">
                    <a:satMod val="150000"/>
                  </a:schemeClr>
                </a:solidFill>
              </a:rPr>
              <a:t>2011-2013</a:t>
            </a:r>
            <a:br>
              <a:rPr lang="en-US" sz="2800" b="1" dirty="0" smtClean="0">
                <a:solidFill>
                  <a:schemeClr val="accent1">
                    <a:satMod val="150000"/>
                  </a:schemeClr>
                </a:solidFill>
              </a:rPr>
            </a:br>
            <a:r>
              <a:rPr lang="en-US" sz="2800" b="1" dirty="0" smtClean="0">
                <a:solidFill>
                  <a:schemeClr val="accent1">
                    <a:satMod val="150000"/>
                  </a:schemeClr>
                </a:solidFill>
              </a:rPr>
              <a:t>N=81</a:t>
            </a:r>
            <a:endParaRPr lang="en-US" sz="2800" b="1" dirty="0">
              <a:solidFill>
                <a:schemeClr val="tx2"/>
              </a:solidFill>
              <a:latin typeface="+mj-lt"/>
            </a:endParaRPr>
          </a:p>
        </p:txBody>
      </p:sp>
      <p:sp>
        <p:nvSpPr>
          <p:cNvPr id="41987" name="Text Box 3"/>
          <p:cNvSpPr txBox="1">
            <a:spLocks noChangeArrowheads="1"/>
          </p:cNvSpPr>
          <p:nvPr/>
        </p:nvSpPr>
        <p:spPr bwMode="auto">
          <a:xfrm>
            <a:off x="7543800" y="630237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sp>
        <p:nvSpPr>
          <p:cNvPr id="41988" name="Text Box 4"/>
          <p:cNvSpPr txBox="1">
            <a:spLocks noChangeArrowheads="1"/>
          </p:cNvSpPr>
          <p:nvPr/>
        </p:nvSpPr>
        <p:spPr bwMode="auto">
          <a:xfrm>
            <a:off x="7543800" y="6308725"/>
            <a:ext cx="1600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a:latin typeface="Tahoma" pitchFamily="34" charset="0"/>
              </a:rPr>
              <a:t>Prepared by L.Lee Source: FIMR/CRT case reviews</a:t>
            </a:r>
          </a:p>
        </p:txBody>
      </p:sp>
      <p:graphicFrame>
        <p:nvGraphicFramePr>
          <p:cNvPr id="41989" name="Object 5"/>
          <p:cNvGraphicFramePr>
            <a:graphicFrameLocks noChangeAspect="1"/>
          </p:cNvGraphicFramePr>
          <p:nvPr>
            <p:extLst>
              <p:ext uri="{D42A27DB-BD31-4B8C-83A1-F6EECF244321}">
                <p14:modId xmlns:p14="http://schemas.microsoft.com/office/powerpoint/2010/main" val="3007910292"/>
              </p:ext>
            </p:extLst>
          </p:nvPr>
        </p:nvGraphicFramePr>
        <p:xfrm>
          <a:off x="914400" y="1600200"/>
          <a:ext cx="7983538" cy="4525963"/>
        </p:xfrm>
        <a:graphic>
          <a:graphicData uri="http://schemas.openxmlformats.org/presentationml/2006/ole">
            <mc:AlternateContent xmlns:mc="http://schemas.openxmlformats.org/markup-compatibility/2006">
              <mc:Choice xmlns:v="urn:schemas-microsoft-com:vml" Requires="v">
                <p:oleObj spid="_x0000_s7243" name="Worksheet" r:id="rId4" imgW="7991599" imgH="4533804" progId="Excel.Sheet.8">
                  <p:embed/>
                </p:oleObj>
              </mc:Choice>
              <mc:Fallback>
                <p:oleObj name="Worksheet" r:id="rId4" imgW="7991599" imgH="4533804" progId="Excel.Sheet.8">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7983538"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990" name="Picture 7" descr="http://www.mychildhealth.net/wp-content/uploads/2009/04/premature-baby-picture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8263" y="0"/>
            <a:ext cx="27257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8600" y="304800"/>
            <a:ext cx="6477000" cy="1066800"/>
          </a:xfrm>
        </p:spPr>
        <p:txBody>
          <a:bodyPr>
            <a:normAutofit fontScale="90000"/>
          </a:bodyPr>
          <a:lstStyle/>
          <a:p>
            <a:pPr fontAlgn="auto">
              <a:spcAft>
                <a:spcPts val="0"/>
              </a:spcAft>
              <a:defRPr/>
            </a:pPr>
            <a:r>
              <a:rPr lang="en-US" sz="3100" dirty="0" smtClean="0">
                <a:solidFill>
                  <a:schemeClr val="accent1">
                    <a:satMod val="150000"/>
                  </a:schemeClr>
                </a:solidFill>
              </a:rPr>
              <a:t>Overview of the Fetal &amp; Infant Mortality Review Process</a:t>
            </a:r>
            <a:r>
              <a:rPr lang="en-US" sz="3800" dirty="0" smtClean="0">
                <a:solidFill>
                  <a:schemeClr val="accent1">
                    <a:satMod val="150000"/>
                  </a:schemeClr>
                </a:solidFill>
              </a:rPr>
              <a:t/>
            </a:r>
            <a:br>
              <a:rPr lang="en-US" sz="3800" dirty="0" smtClean="0">
                <a:solidFill>
                  <a:schemeClr val="accent1">
                    <a:satMod val="150000"/>
                  </a:schemeClr>
                </a:solidFill>
              </a:rPr>
            </a:br>
            <a:endParaRPr lang="en-US" sz="3800" dirty="0" smtClean="0">
              <a:solidFill>
                <a:schemeClr val="accent1">
                  <a:satMod val="150000"/>
                </a:schemeClr>
              </a:solidFill>
            </a:endParaRPr>
          </a:p>
        </p:txBody>
      </p:sp>
      <p:sp>
        <p:nvSpPr>
          <p:cNvPr id="114691" name="Rectangle 3"/>
          <p:cNvSpPr>
            <a:spLocks noGrp="1" noChangeArrowheads="1"/>
          </p:cNvSpPr>
          <p:nvPr>
            <p:ph idx="1"/>
          </p:nvPr>
        </p:nvSpPr>
        <p:spPr>
          <a:xfrm>
            <a:off x="762000" y="2590800"/>
            <a:ext cx="7848600" cy="3763963"/>
          </a:xfrm>
        </p:spPr>
        <p:txBody>
          <a:bodyPr rtlCol="0">
            <a:normAutofit lnSpcReduction="10000"/>
          </a:bodyPr>
          <a:lstStyle/>
          <a:p>
            <a:pPr marL="274320" indent="-274320" fontAlgn="auto">
              <a:lnSpc>
                <a:spcPct val="80000"/>
              </a:lnSpc>
              <a:spcBef>
                <a:spcPts val="0"/>
              </a:spcBef>
              <a:spcAft>
                <a:spcPts val="0"/>
              </a:spcAft>
              <a:buClr>
                <a:schemeClr val="accent3"/>
              </a:buClr>
              <a:buFont typeface="Wingdings 2"/>
              <a:buChar char=""/>
              <a:defRPr/>
            </a:pPr>
            <a:r>
              <a:rPr lang="en-US" sz="2800" dirty="0" smtClean="0"/>
              <a:t>The </a:t>
            </a:r>
            <a:r>
              <a:rPr lang="en-US" sz="2800" dirty="0"/>
              <a:t>purpose of FIMR is to examine cases with the worst outcomes to identify gaps in services that might be addressed through community action</a:t>
            </a:r>
            <a:r>
              <a:rPr lang="en-US" sz="2800" dirty="0" smtClean="0"/>
              <a:t>.</a:t>
            </a:r>
          </a:p>
          <a:p>
            <a:pPr marL="274320" indent="-274320" fontAlgn="auto">
              <a:lnSpc>
                <a:spcPct val="80000"/>
              </a:lnSpc>
              <a:spcBef>
                <a:spcPts val="0"/>
              </a:spcBef>
              <a:spcAft>
                <a:spcPts val="0"/>
              </a:spcAft>
              <a:buClr>
                <a:schemeClr val="accent3"/>
              </a:buClr>
              <a:buFont typeface="Wingdings 2"/>
              <a:buChar char=""/>
              <a:defRPr/>
            </a:pPr>
            <a:endParaRPr lang="en-US" sz="2400" dirty="0" smtClean="0"/>
          </a:p>
          <a:p>
            <a:pPr marL="274320" indent="-274320" fontAlgn="auto">
              <a:lnSpc>
                <a:spcPct val="80000"/>
              </a:lnSpc>
              <a:spcBef>
                <a:spcPts val="0"/>
              </a:spcBef>
              <a:spcAft>
                <a:spcPts val="0"/>
              </a:spcAft>
              <a:buClr>
                <a:schemeClr val="accent3"/>
              </a:buClr>
              <a:buFont typeface="Wingdings 2"/>
              <a:buChar char=""/>
              <a:defRPr/>
            </a:pPr>
            <a:endParaRPr lang="en-US" sz="2400" dirty="0" smtClean="0"/>
          </a:p>
          <a:p>
            <a:pPr marL="274320" indent="-274320" fontAlgn="auto">
              <a:lnSpc>
                <a:spcPct val="80000"/>
              </a:lnSpc>
              <a:spcBef>
                <a:spcPts val="0"/>
              </a:spcBef>
              <a:spcAft>
                <a:spcPts val="0"/>
              </a:spcAft>
              <a:buClr>
                <a:schemeClr val="accent3"/>
              </a:buClr>
              <a:buFont typeface="Wingdings 2"/>
              <a:buChar char=""/>
              <a:defRPr/>
            </a:pPr>
            <a:r>
              <a:rPr lang="en-US" sz="2800" dirty="0" smtClean="0"/>
              <a:t>Cases  selected for </a:t>
            </a:r>
            <a:r>
              <a:rPr lang="en-US" sz="2800" dirty="0"/>
              <a:t>review based on specific criteria such </a:t>
            </a:r>
            <a:r>
              <a:rPr lang="en-US" sz="2800" dirty="0" smtClean="0"/>
              <a:t>as:</a:t>
            </a:r>
          </a:p>
          <a:p>
            <a:pPr marL="566928" lvl="1" indent="-274320" fontAlgn="auto">
              <a:lnSpc>
                <a:spcPct val="80000"/>
              </a:lnSpc>
              <a:spcAft>
                <a:spcPts val="0"/>
              </a:spcAft>
              <a:buClr>
                <a:schemeClr val="accent3"/>
              </a:buClr>
              <a:buFont typeface="Wingdings 2"/>
              <a:buChar char=""/>
              <a:defRPr/>
            </a:pPr>
            <a:r>
              <a:rPr lang="en-US" sz="2400" dirty="0" smtClean="0"/>
              <a:t>Zip codes with high infant </a:t>
            </a:r>
            <a:r>
              <a:rPr lang="en-US" sz="2400" dirty="0"/>
              <a:t>mortality </a:t>
            </a:r>
            <a:r>
              <a:rPr lang="en-US" sz="2400" dirty="0" smtClean="0"/>
              <a:t>rates</a:t>
            </a:r>
          </a:p>
          <a:p>
            <a:pPr marL="566928" lvl="1" indent="-274320" fontAlgn="auto">
              <a:lnSpc>
                <a:spcPct val="80000"/>
              </a:lnSpc>
              <a:spcAft>
                <a:spcPts val="0"/>
              </a:spcAft>
              <a:buClr>
                <a:schemeClr val="accent3"/>
              </a:buClr>
              <a:buFont typeface="Wingdings 2"/>
              <a:buChar char=""/>
              <a:defRPr/>
            </a:pPr>
            <a:r>
              <a:rPr lang="en-US" sz="2400" dirty="0" smtClean="0"/>
              <a:t>Fetal </a:t>
            </a:r>
            <a:r>
              <a:rPr lang="en-US" sz="2400" dirty="0"/>
              <a:t>losses over 36 weeks gestation or 2500 </a:t>
            </a:r>
            <a:r>
              <a:rPr lang="en-US" sz="2400" dirty="0" smtClean="0"/>
              <a:t>grams</a:t>
            </a:r>
          </a:p>
          <a:p>
            <a:pPr marL="566928" lvl="1" indent="-274320" fontAlgn="auto">
              <a:lnSpc>
                <a:spcPct val="80000"/>
              </a:lnSpc>
              <a:spcAft>
                <a:spcPts val="0"/>
              </a:spcAft>
              <a:buClr>
                <a:schemeClr val="accent3"/>
              </a:buClr>
              <a:buFont typeface="Wingdings 2"/>
              <a:buChar char=""/>
              <a:defRPr/>
            </a:pPr>
            <a:r>
              <a:rPr lang="en-US" sz="2400" dirty="0" smtClean="0"/>
              <a:t>Deaths in </a:t>
            </a:r>
            <a:r>
              <a:rPr lang="en-US" sz="2400" dirty="0"/>
              <a:t>outlying counties, etc. </a:t>
            </a:r>
          </a:p>
        </p:txBody>
      </p:sp>
      <p:pic>
        <p:nvPicPr>
          <p:cNvPr id="14340" name="Picture 4" descr="premature-bab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8153400" y="6400800"/>
            <a:ext cx="838200" cy="457200"/>
          </a:xfrm>
          <a:prstGeom prst="rect">
            <a:avLst/>
          </a:prstGeom>
          <a:noFill/>
          <a:ln w="9525">
            <a:noFill/>
            <a:miter lim="800000"/>
            <a:headEnd/>
            <a:tailEnd/>
          </a:ln>
          <a:effectLst/>
        </p:spPr>
        <p:txBody>
          <a:bodyPr wrap="none" anchor="ctr"/>
          <a:lstStyle/>
          <a:p>
            <a:pPr algn="ctr">
              <a:defRPr/>
            </a:pPr>
            <a:r>
              <a:rPr lang="en-US" sz="1000" dirty="0">
                <a:latin typeface="+mn-lt"/>
                <a:cs typeface="+mn-cs"/>
              </a:rPr>
              <a:t>Prepared by Llee</a:t>
            </a:r>
          </a:p>
          <a:p>
            <a:pPr algn="ctr">
              <a:defRPr/>
            </a:pPr>
            <a:r>
              <a:rPr lang="en-US" sz="1000" dirty="0">
                <a:latin typeface="+mn-lt"/>
                <a:cs typeface="+mn-cs"/>
              </a:rPr>
              <a:t>NEFL FIMR</a:t>
            </a:r>
          </a:p>
          <a:p>
            <a:pPr algn="ctr">
              <a:defRPr/>
            </a:pPr>
            <a:r>
              <a:rPr lang="en-US" sz="1000" dirty="0">
                <a:latin typeface="+mn-lt"/>
                <a:cs typeface="+mn-cs"/>
              </a:rPr>
              <a:t>Healthy Start Coalition</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33400" y="1752600"/>
            <a:ext cx="8382000" cy="4419600"/>
          </a:xfrm>
        </p:spPr>
        <p:txBody>
          <a:bodyPr>
            <a:normAutofit/>
          </a:bodyPr>
          <a:lstStyle/>
          <a:p>
            <a:pPr lvl="0"/>
            <a:endParaRPr lang="en-US" sz="2000" dirty="0" smtClean="0"/>
          </a:p>
          <a:p>
            <a:pPr marL="457200" indent="-457200">
              <a:buFont typeface="Wingdings 2" pitchFamily="18" charset="2"/>
              <a:buAutoNum type="arabicPeriod"/>
              <a:defRPr/>
            </a:pPr>
            <a:endParaRPr lang="en-US" dirty="0" smtClean="0"/>
          </a:p>
        </p:txBody>
      </p:sp>
      <p:sp>
        <p:nvSpPr>
          <p:cNvPr id="11266" name="Rectangle 2"/>
          <p:cNvSpPr>
            <a:spLocks noGrp="1" noChangeArrowheads="1"/>
          </p:cNvSpPr>
          <p:nvPr>
            <p:ph type="title"/>
          </p:nvPr>
        </p:nvSpPr>
        <p:spPr/>
        <p:txBody>
          <a:bodyPr/>
          <a:lstStyle/>
          <a:p>
            <a:pPr algn="ctr" eaLnBrk="1" hangingPunct="1"/>
            <a:r>
              <a:rPr lang="en-US" sz="3200" dirty="0" smtClean="0"/>
              <a:t>2014 FIMR Recommendations </a:t>
            </a:r>
            <a:r>
              <a:rPr lang="en-US" sz="3800" dirty="0" smtClean="0"/>
              <a:t/>
            </a:r>
            <a:br>
              <a:rPr lang="en-US" sz="3800" dirty="0" smtClean="0"/>
            </a:br>
            <a:r>
              <a:rPr lang="en-US" sz="2400" dirty="0" smtClean="0"/>
              <a:t>(based on 2013 data)</a:t>
            </a:r>
          </a:p>
        </p:txBody>
      </p:sp>
      <p:pic>
        <p:nvPicPr>
          <p:cNvPr id="5" name="Picture 5" descr="NOAHblanket2"/>
          <p:cNvPicPr>
            <a:picLocks noChangeAspect="1" noChangeArrowheads="1"/>
          </p:cNvPicPr>
          <p:nvPr/>
        </p:nvPicPr>
        <p:blipFill>
          <a:blip r:embed="rId3" cstate="print"/>
          <a:srcRect/>
          <a:stretch>
            <a:fillRect/>
          </a:stretch>
        </p:blipFill>
        <p:spPr bwMode="auto">
          <a:xfrm>
            <a:off x="7157584" y="5410200"/>
            <a:ext cx="1986416" cy="1447800"/>
          </a:xfrm>
          <a:prstGeom prst="rect">
            <a:avLst/>
          </a:prstGeom>
          <a:noFill/>
          <a:ln w="9525">
            <a:noFill/>
            <a:miter lim="800000"/>
            <a:headEnd/>
            <a:tailEnd/>
          </a:ln>
        </p:spPr>
      </p:pic>
      <p:sp>
        <p:nvSpPr>
          <p:cNvPr id="2" name="Rectangle 1"/>
          <p:cNvSpPr/>
          <p:nvPr/>
        </p:nvSpPr>
        <p:spPr>
          <a:xfrm>
            <a:off x="1143000" y="1720840"/>
            <a:ext cx="7086600" cy="4524315"/>
          </a:xfrm>
          <a:prstGeom prst="rect">
            <a:avLst/>
          </a:prstGeom>
        </p:spPr>
        <p:txBody>
          <a:bodyPr wrap="square">
            <a:spAutoFit/>
          </a:bodyPr>
          <a:lstStyle/>
          <a:p>
            <a:pPr marL="285750" indent="-285750">
              <a:buFont typeface="Arial" pitchFamily="34" charset="0"/>
              <a:buChar char="•"/>
            </a:pPr>
            <a:r>
              <a:rPr lang="en-US" sz="2400" dirty="0"/>
              <a:t>Continue to focus on preventing sleep related deaths.  </a:t>
            </a:r>
            <a:endParaRPr lang="en-US" sz="2400" dirty="0" smtClean="0"/>
          </a:p>
          <a:p>
            <a:pPr marL="742950" lvl="1" indent="-285750">
              <a:buFont typeface="Arial" pitchFamily="34" charset="0"/>
              <a:buChar char="•"/>
            </a:pPr>
            <a:r>
              <a:rPr lang="en-US" sz="2400" dirty="0" smtClean="0"/>
              <a:t>The </a:t>
            </a:r>
            <a:r>
              <a:rPr lang="en-US" sz="2400" dirty="0"/>
              <a:t>number of sleep related deaths has increased over the last 3 years.  The number of deaths for years 2011, 2012 and 2013 were 14, 21 and </a:t>
            </a:r>
            <a:r>
              <a:rPr lang="en-US" sz="2400" dirty="0" smtClean="0"/>
              <a:t>25 </a:t>
            </a:r>
            <a:r>
              <a:rPr lang="en-US" sz="2400" dirty="0"/>
              <a:t>respectively.  When compared to all causes of death in infants for years 2011, 2012 and 2013, this represents 13%, 16.5%, and </a:t>
            </a:r>
            <a:r>
              <a:rPr lang="en-US" sz="2400" dirty="0" smtClean="0"/>
              <a:t>18%, </a:t>
            </a:r>
            <a:r>
              <a:rPr lang="en-US" sz="2400" dirty="0"/>
              <a:t>respectively.    </a:t>
            </a:r>
            <a:endParaRPr lang="en-US" sz="2400" dirty="0" smtClean="0"/>
          </a:p>
          <a:p>
            <a:pPr marL="742950" lvl="1" indent="-285750">
              <a:buFont typeface="Arial" pitchFamily="34" charset="0"/>
              <a:buChar char="•"/>
            </a:pPr>
            <a:r>
              <a:rPr lang="en-US" sz="2400" dirty="0" smtClean="0"/>
              <a:t>Education </a:t>
            </a:r>
            <a:r>
              <a:rPr lang="en-US" sz="2400" dirty="0"/>
              <a:t>should focus on babies sleeping alone on a safe sleep surface.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304800" y="1524000"/>
            <a:ext cx="8382000" cy="5105400"/>
          </a:xfrm>
        </p:spPr>
        <p:txBody>
          <a:bodyPr>
            <a:normAutofit/>
          </a:bodyPr>
          <a:lstStyle/>
          <a:p>
            <a:pPr lvl="1"/>
            <a:endParaRPr lang="en-US" sz="2400" dirty="0" smtClean="0"/>
          </a:p>
          <a:p>
            <a:pPr lvl="1"/>
            <a:endParaRPr lang="en-US" sz="2400" dirty="0" smtClean="0"/>
          </a:p>
          <a:p>
            <a:pPr>
              <a:buNone/>
            </a:pPr>
            <a:endParaRPr lang="en-US" sz="2000" dirty="0" smtClean="0"/>
          </a:p>
          <a:p>
            <a:pPr marL="457200" indent="-457200">
              <a:buFont typeface="Wingdings 2" pitchFamily="18" charset="2"/>
              <a:buAutoNum type="arabicPeriod"/>
              <a:defRPr/>
            </a:pPr>
            <a:endParaRPr lang="en-US" dirty="0" smtClean="0"/>
          </a:p>
        </p:txBody>
      </p:sp>
      <p:sp>
        <p:nvSpPr>
          <p:cNvPr id="11266" name="Rectangle 2"/>
          <p:cNvSpPr>
            <a:spLocks noGrp="1" noChangeArrowheads="1"/>
          </p:cNvSpPr>
          <p:nvPr>
            <p:ph type="title"/>
          </p:nvPr>
        </p:nvSpPr>
        <p:spPr>
          <a:xfrm>
            <a:off x="468297" y="273898"/>
            <a:ext cx="8229600" cy="1020762"/>
          </a:xfrm>
        </p:spPr>
        <p:txBody>
          <a:bodyPr/>
          <a:lstStyle/>
          <a:p>
            <a:pPr algn="ctr" eaLnBrk="1" hangingPunct="1"/>
            <a:r>
              <a:rPr lang="en-US" sz="3200" dirty="0" smtClean="0"/>
              <a:t>2014 FIMR Recommendations </a:t>
            </a:r>
            <a:br>
              <a:rPr lang="en-US" sz="3200" dirty="0" smtClean="0"/>
            </a:br>
            <a:r>
              <a:rPr lang="en-US" sz="2400" dirty="0" smtClean="0"/>
              <a:t>(based on 2013 data)</a:t>
            </a:r>
          </a:p>
        </p:txBody>
      </p:sp>
      <p:sp>
        <p:nvSpPr>
          <p:cNvPr id="2" name="Rectangle 1"/>
          <p:cNvSpPr/>
          <p:nvPr/>
        </p:nvSpPr>
        <p:spPr>
          <a:xfrm>
            <a:off x="468297" y="1295400"/>
            <a:ext cx="8077200" cy="5632311"/>
          </a:xfrm>
          <a:prstGeom prst="rect">
            <a:avLst/>
          </a:prstGeom>
        </p:spPr>
        <p:txBody>
          <a:bodyPr wrap="square">
            <a:spAutoFit/>
          </a:bodyPr>
          <a:lstStyle/>
          <a:p>
            <a:pPr lvl="0"/>
            <a:r>
              <a:rPr lang="en-US" dirty="0"/>
              <a:t>The following are potential partners:</a:t>
            </a:r>
          </a:p>
          <a:p>
            <a:pPr marL="742950" lvl="1" indent="-285750">
              <a:buFont typeface="Arial" pitchFamily="34" charset="0"/>
              <a:buChar char="•"/>
            </a:pPr>
            <a:r>
              <a:rPr lang="en-US" dirty="0"/>
              <a:t>Healthy Mothers </a:t>
            </a:r>
            <a:r>
              <a:rPr lang="en-US" dirty="0" smtClean="0"/>
              <a:t>Healthy </a:t>
            </a:r>
            <a:r>
              <a:rPr lang="en-US" dirty="0"/>
              <a:t>Babies to revive the Cribs 4 Kids programs </a:t>
            </a:r>
          </a:p>
          <a:p>
            <a:pPr marL="742950" lvl="1" indent="-285750">
              <a:buFont typeface="Arial" pitchFamily="34" charset="0"/>
              <a:buChar char="•"/>
            </a:pPr>
            <a:r>
              <a:rPr lang="en-US" dirty="0" err="1"/>
              <a:t>Americorp</a:t>
            </a:r>
            <a:endParaRPr lang="en-US" dirty="0"/>
          </a:p>
          <a:p>
            <a:pPr marL="742950" lvl="1" indent="-285750">
              <a:buFont typeface="Arial" pitchFamily="34" charset="0"/>
              <a:buChar char="•"/>
            </a:pPr>
            <a:r>
              <a:rPr lang="en-US" dirty="0"/>
              <a:t>Faith based organizations for “Safe Sleep Sundays”</a:t>
            </a:r>
          </a:p>
          <a:p>
            <a:pPr marL="742950" lvl="1" indent="-285750">
              <a:buFont typeface="Arial" pitchFamily="34" charset="0"/>
              <a:buChar char="•"/>
            </a:pPr>
            <a:r>
              <a:rPr lang="en-US" dirty="0"/>
              <a:t>Make a Noise, Make a Difference</a:t>
            </a:r>
          </a:p>
          <a:p>
            <a:pPr marL="1200150" lvl="2" indent="-285750">
              <a:buFont typeface="Arial" pitchFamily="34" charset="0"/>
              <a:buChar char="•"/>
            </a:pPr>
            <a:r>
              <a:rPr lang="en-US" dirty="0"/>
              <a:t>Curriculum for health advisors</a:t>
            </a:r>
          </a:p>
          <a:p>
            <a:pPr marL="742950" lvl="1" indent="-285750">
              <a:buFont typeface="Arial" pitchFamily="34" charset="0"/>
              <a:buChar char="•"/>
            </a:pPr>
            <a:r>
              <a:rPr lang="en-US" dirty="0"/>
              <a:t>Baptist Community Health</a:t>
            </a:r>
          </a:p>
          <a:p>
            <a:pPr marL="1200150" lvl="2" indent="-285750">
              <a:buFont typeface="Arial" pitchFamily="34" charset="0"/>
              <a:buChar char="•"/>
            </a:pPr>
            <a:r>
              <a:rPr lang="en-US" dirty="0"/>
              <a:t>Video link</a:t>
            </a:r>
          </a:p>
          <a:p>
            <a:pPr marL="742950" lvl="1" indent="-285750">
              <a:buFont typeface="Arial" pitchFamily="34" charset="0"/>
              <a:buChar char="•"/>
            </a:pPr>
            <a:r>
              <a:rPr lang="en-US" dirty="0"/>
              <a:t>Safe Kids Coalition</a:t>
            </a:r>
          </a:p>
          <a:p>
            <a:pPr marL="742950" lvl="1" indent="-285750">
              <a:buFont typeface="Arial" pitchFamily="34" charset="0"/>
              <a:buChar char="•"/>
            </a:pPr>
            <a:r>
              <a:rPr lang="en-US" dirty="0"/>
              <a:t>National SIDS Foundation</a:t>
            </a:r>
          </a:p>
          <a:p>
            <a:pPr marL="1200150" lvl="2" indent="-285750">
              <a:buFont typeface="Arial" pitchFamily="34" charset="0"/>
              <a:buChar char="•"/>
            </a:pPr>
            <a:r>
              <a:rPr lang="en-US" dirty="0"/>
              <a:t>Free educational materials</a:t>
            </a:r>
          </a:p>
          <a:p>
            <a:pPr marL="742950" lvl="1" indent="-285750">
              <a:buFont typeface="Arial" pitchFamily="34" charset="0"/>
              <a:buChar char="•"/>
            </a:pPr>
            <a:r>
              <a:rPr lang="en-US" dirty="0"/>
              <a:t>WIC</a:t>
            </a:r>
          </a:p>
          <a:p>
            <a:pPr marL="1200150" lvl="2" indent="-285750">
              <a:buFont typeface="Arial" pitchFamily="34" charset="0"/>
              <a:buChar char="•"/>
            </a:pPr>
            <a:r>
              <a:rPr lang="en-US" dirty="0"/>
              <a:t>Include safe sleep in breast feeding courses</a:t>
            </a:r>
          </a:p>
          <a:p>
            <a:pPr marL="742950" lvl="1" indent="-285750">
              <a:buFont typeface="Arial" pitchFamily="34" charset="0"/>
              <a:buChar char="•"/>
            </a:pPr>
            <a:r>
              <a:rPr lang="en-US" dirty="0"/>
              <a:t>CDC</a:t>
            </a:r>
          </a:p>
          <a:p>
            <a:pPr marL="1200150" lvl="2" indent="-285750">
              <a:buFont typeface="Arial" pitchFamily="34" charset="0"/>
              <a:buChar char="•"/>
            </a:pPr>
            <a:r>
              <a:rPr lang="en-US" dirty="0"/>
              <a:t>Video to use in educational settings</a:t>
            </a:r>
          </a:p>
          <a:p>
            <a:pPr marL="742950" lvl="1" indent="-285750">
              <a:buFont typeface="Arial" pitchFamily="34" charset="0"/>
              <a:buChar char="•"/>
            </a:pPr>
            <a:r>
              <a:rPr lang="en-US" dirty="0"/>
              <a:t>City Match</a:t>
            </a:r>
          </a:p>
          <a:p>
            <a:pPr marL="1200150" lvl="2" indent="-285750">
              <a:buFont typeface="Arial" pitchFamily="34" charset="0"/>
              <a:buChar char="•"/>
            </a:pPr>
            <a:r>
              <a:rPr lang="en-US" dirty="0" err="1"/>
              <a:t>LifeCourse</a:t>
            </a:r>
            <a:r>
              <a:rPr lang="en-US" dirty="0"/>
              <a:t> board game</a:t>
            </a:r>
          </a:p>
          <a:p>
            <a:pPr marL="742950" lvl="1" indent="-285750">
              <a:buFont typeface="Arial" pitchFamily="34" charset="0"/>
              <a:buChar char="•"/>
            </a:pPr>
            <a:r>
              <a:rPr lang="en-US" dirty="0"/>
              <a:t>The Players Center For Child Health at </a:t>
            </a:r>
            <a:r>
              <a:rPr lang="en-US" dirty="0" err="1" smtClean="0"/>
              <a:t>Wolfson</a:t>
            </a:r>
            <a:r>
              <a:rPr lang="en-US" dirty="0" smtClean="0"/>
              <a:t> </a:t>
            </a:r>
            <a:r>
              <a:rPr lang="en-US" dirty="0"/>
              <a:t>Children’s Hospital- Ready, Set Sleep program</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04800" y="1371600"/>
            <a:ext cx="8610600" cy="4953000"/>
          </a:xfrm>
        </p:spPr>
        <p:txBody>
          <a:bodyPr>
            <a:noAutofit/>
          </a:bodyPr>
          <a:lstStyle/>
          <a:p>
            <a:pPr lvl="0"/>
            <a:r>
              <a:rPr lang="en-US" sz="2800" dirty="0"/>
              <a:t>Continue to focus on dangers of smoking during pregnancy. </a:t>
            </a:r>
            <a:endParaRPr lang="en-US" sz="2800" dirty="0" smtClean="0"/>
          </a:p>
          <a:p>
            <a:pPr lvl="1"/>
            <a:r>
              <a:rPr lang="en-US" sz="2400" dirty="0" smtClean="0"/>
              <a:t>The </a:t>
            </a:r>
            <a:r>
              <a:rPr lang="en-US" sz="2400" dirty="0"/>
              <a:t>Community Action Team’s “Don’t Blow Smoke” campaign is gaining momentum.  </a:t>
            </a:r>
            <a:endParaRPr lang="en-US" sz="2400" dirty="0" smtClean="0"/>
          </a:p>
          <a:p>
            <a:pPr lvl="2"/>
            <a:r>
              <a:rPr lang="en-US" sz="2400" dirty="0" smtClean="0"/>
              <a:t>Phase </a:t>
            </a:r>
            <a:r>
              <a:rPr lang="en-US" sz="2400" dirty="0"/>
              <a:t>I (target area-Health Zone 1</a:t>
            </a:r>
            <a:r>
              <a:rPr lang="en-US" sz="2400" dirty="0" smtClean="0"/>
              <a:t>) </a:t>
            </a:r>
          </a:p>
          <a:p>
            <a:pPr lvl="2"/>
            <a:r>
              <a:rPr lang="en-US" sz="2400" dirty="0" smtClean="0"/>
              <a:t>Phase </a:t>
            </a:r>
            <a:r>
              <a:rPr lang="en-US" sz="2400" dirty="0"/>
              <a:t>2 (social media and expansion outside the target area to include the 32218 and 32244 zip codes) have been implemented.  </a:t>
            </a:r>
            <a:endParaRPr lang="en-US" sz="2400" dirty="0" smtClean="0"/>
          </a:p>
          <a:p>
            <a:pPr lvl="1"/>
            <a:r>
              <a:rPr lang="en-US" sz="2400" dirty="0" smtClean="0"/>
              <a:t>The </a:t>
            </a:r>
            <a:r>
              <a:rPr lang="en-US" sz="2400" dirty="0"/>
              <a:t>percentage of moms in the death cohort that self-reported tobacco use was 12% in 2012.  It rose to 15% in 2013.  Self-reported tobacco use in the 2013 birth cohort is 6.9%.   </a:t>
            </a:r>
          </a:p>
          <a:p>
            <a:endParaRPr lang="en-US" sz="2000" dirty="0" smtClean="0"/>
          </a:p>
        </p:txBody>
      </p:sp>
      <p:sp>
        <p:nvSpPr>
          <p:cNvPr id="12290" name="Title 1"/>
          <p:cNvSpPr>
            <a:spLocks noGrp="1"/>
          </p:cNvSpPr>
          <p:nvPr>
            <p:ph type="title"/>
          </p:nvPr>
        </p:nvSpPr>
        <p:spPr/>
        <p:txBody>
          <a:bodyPr/>
          <a:lstStyle/>
          <a:p>
            <a:pPr algn="ctr"/>
            <a:r>
              <a:rPr lang="en-US" sz="3600" dirty="0" smtClean="0"/>
              <a:t>2014 FIMR Recommendations </a:t>
            </a:r>
            <a:r>
              <a:rPr lang="en-US" sz="3200" dirty="0" smtClean="0"/>
              <a:t/>
            </a:r>
            <a:br>
              <a:rPr lang="en-US" sz="3200" dirty="0" smtClean="0"/>
            </a:br>
            <a:r>
              <a:rPr lang="en-US" sz="2400" dirty="0" smtClean="0"/>
              <a:t>(based on 2013 data)</a:t>
            </a:r>
          </a:p>
        </p:txBody>
      </p:sp>
      <p:pic>
        <p:nvPicPr>
          <p:cNvPr id="4098" name="Picture 2" descr="http://images.sciencedaily.com/2009/10/091001081223-large.jpg"/>
          <p:cNvPicPr>
            <a:picLocks noChangeAspect="1" noChangeArrowheads="1"/>
          </p:cNvPicPr>
          <p:nvPr/>
        </p:nvPicPr>
        <p:blipFill>
          <a:blip r:embed="rId3" cstate="print"/>
          <a:srcRect/>
          <a:stretch>
            <a:fillRect/>
          </a:stretch>
        </p:blipFill>
        <p:spPr bwMode="auto">
          <a:xfrm>
            <a:off x="7467600" y="228600"/>
            <a:ext cx="1676400" cy="1120394"/>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1642872"/>
          </a:xfrm>
        </p:spPr>
        <p:txBody>
          <a:bodyPr/>
          <a:lstStyle/>
          <a:p>
            <a:r>
              <a:rPr lang="en-US" dirty="0" smtClean="0"/>
              <a:t>Any questions?</a:t>
            </a:r>
            <a:endParaRPr lang="en-US" dirty="0"/>
          </a:p>
        </p:txBody>
      </p:sp>
      <p:sp>
        <p:nvSpPr>
          <p:cNvPr id="3" name="Title 2"/>
          <p:cNvSpPr>
            <a:spLocks noGrp="1"/>
          </p:cNvSpPr>
          <p:nvPr>
            <p:ph type="title"/>
          </p:nvPr>
        </p:nvSpPr>
        <p:spPr>
          <a:xfrm>
            <a:off x="457200" y="5181600"/>
            <a:ext cx="8229600" cy="1143000"/>
          </a:xfrm>
        </p:spPr>
        <p:txBody>
          <a:bodyPr/>
          <a:lstStyle/>
          <a:p>
            <a:pPr algn="ctr"/>
            <a:r>
              <a:rPr lang="en-US" dirty="0" smtClean="0"/>
              <a:t>Thank you!</a:t>
            </a:r>
            <a:endParaRPr lang="en-US" dirty="0"/>
          </a:p>
        </p:txBody>
      </p:sp>
      <p:pic>
        <p:nvPicPr>
          <p:cNvPr id="65538" name="Picture 2" descr="https://encrypted-tbn2.gstatic.com/images?q=tbn:ANd9GcQA71CdBVa_6ukSFac7_5arp-7NgFJuhPT7h1BCTHvsxKC42j5w"/>
          <p:cNvPicPr>
            <a:picLocks noChangeAspect="1" noChangeArrowheads="1"/>
          </p:cNvPicPr>
          <p:nvPr/>
        </p:nvPicPr>
        <p:blipFill>
          <a:blip r:embed="rId3" cstate="print"/>
          <a:srcRect/>
          <a:stretch>
            <a:fillRect/>
          </a:stretch>
        </p:blipFill>
        <p:spPr bwMode="auto">
          <a:xfrm>
            <a:off x="4648200" y="762000"/>
            <a:ext cx="3124200" cy="3124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sz="1200" b="0" i="0" u="none" strike="noStrike" kern="1200" baseline="0">
                <a:solidFill>
                  <a:sysClr val="windowText" lastClr="000000"/>
                </a:solidFill>
                <a:latin typeface="Calibri"/>
                <a:ea typeface="Calibri"/>
                <a:cs typeface="Calibri"/>
              </a:defRPr>
            </a:pPr>
            <a:r>
              <a:rPr lang="en-US" sz="2400" dirty="0" smtClean="0"/>
              <a:t>Florida</a:t>
            </a:r>
            <a:br>
              <a:rPr lang="en-US" sz="2400" dirty="0" smtClean="0"/>
            </a:br>
            <a:r>
              <a:rPr lang="en-US" sz="2400" dirty="0" smtClean="0"/>
              <a:t>Infant Mortality Rate Trends</a:t>
            </a:r>
            <a:br>
              <a:rPr lang="en-US" sz="2400" dirty="0" smtClean="0"/>
            </a:br>
            <a:r>
              <a:rPr lang="en-US" sz="2400" dirty="0" smtClean="0"/>
              <a:t>Florida, 1990-2013</a:t>
            </a:r>
            <a:br>
              <a:rPr lang="en-US" sz="2400" dirty="0" smtClean="0"/>
            </a:b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2449837333"/>
              </p:ext>
            </p:extLst>
          </p:nvPr>
        </p:nvGraphicFramePr>
        <p:xfrm>
          <a:off x="228600" y="1027834"/>
          <a:ext cx="8915400" cy="5857875"/>
        </p:xfrm>
        <a:graphic>
          <a:graphicData uri="http://schemas.openxmlformats.org/drawingml/2006/chart">
            <c:chart xmlns:c="http://schemas.openxmlformats.org/drawingml/2006/chart" xmlns:r="http://schemas.openxmlformats.org/officeDocument/2006/relationships" r:id="rId3"/>
          </a:graphicData>
        </a:graphic>
      </p:graphicFrame>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682" y="1"/>
            <a:ext cx="179431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rmAutofit fontScale="90000"/>
          </a:bodyPr>
          <a:lstStyle/>
          <a:p>
            <a:pPr fontAlgn="auto">
              <a:spcAft>
                <a:spcPts val="0"/>
              </a:spcAft>
              <a:defRPr/>
            </a:pPr>
            <a:r>
              <a:rPr lang="en-US" sz="2500" dirty="0"/>
              <a:t>Resident Infant Mortality Rates-All Races</a:t>
            </a:r>
            <a:br>
              <a:rPr lang="en-US" sz="2500" dirty="0"/>
            </a:br>
            <a:r>
              <a:rPr lang="en-US" sz="2500" dirty="0"/>
              <a:t>Northeast Florida and Florida</a:t>
            </a:r>
            <a:br>
              <a:rPr lang="en-US" sz="2500" dirty="0"/>
            </a:br>
            <a:r>
              <a:rPr lang="en-US" sz="2500" dirty="0" smtClean="0"/>
              <a:t>2004-2013</a:t>
            </a:r>
            <a:endParaRPr lang="en-US" sz="2500" dirty="0"/>
          </a:p>
        </p:txBody>
      </p:sp>
      <p:graphicFrame>
        <p:nvGraphicFramePr>
          <p:cNvPr id="6" name="Object 3"/>
          <p:cNvGraphicFramePr>
            <a:graphicFrameLocks noGrp="1" noChangeAspect="1"/>
          </p:cNvGraphicFramePr>
          <p:nvPr>
            <p:ph type="chart" idx="1"/>
            <p:extLst>
              <p:ext uri="{D42A27DB-BD31-4B8C-83A1-F6EECF244321}">
                <p14:modId xmlns:p14="http://schemas.microsoft.com/office/powerpoint/2010/main" val="3594891273"/>
              </p:ext>
            </p:extLst>
          </p:nvPr>
        </p:nvGraphicFramePr>
        <p:xfrm>
          <a:off x="609600" y="1828800"/>
          <a:ext cx="7874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24579" name="Text Box 4"/>
          <p:cNvSpPr txBox="1">
            <a:spLocks noChangeArrowheads="1"/>
          </p:cNvSpPr>
          <p:nvPr/>
        </p:nvSpPr>
        <p:spPr bwMode="auto">
          <a:xfrm>
            <a:off x="7543800" y="6302375"/>
            <a:ext cx="1600200" cy="549275"/>
          </a:xfrm>
          <a:prstGeom prst="rect">
            <a:avLst/>
          </a:prstGeom>
          <a:noFill/>
          <a:ln w="9525">
            <a:noFill/>
            <a:miter lim="800000"/>
            <a:headEnd/>
            <a:tailEnd/>
          </a:ln>
        </p:spPr>
        <p:txBody>
          <a:bodyPr>
            <a:spAutoFit/>
          </a:bodyPr>
          <a:lstStyle/>
          <a:p>
            <a:pPr eaLnBrk="0" hangingPunct="0">
              <a:spcBef>
                <a:spcPct val="50000"/>
              </a:spcBef>
            </a:pPr>
            <a:r>
              <a:rPr lang="en-US" sz="1000" dirty="0">
                <a:latin typeface="Tahoma" pitchFamily="34" charset="0"/>
              </a:rPr>
              <a:t>Prepared by L.Lee Source: Birth and Death Certificates/Vital Stats </a:t>
            </a:r>
          </a:p>
        </p:txBody>
      </p:sp>
      <p:pic>
        <p:nvPicPr>
          <p:cNvPr id="24580" name="Picture 5" descr="hospital-birth"/>
          <p:cNvPicPr>
            <a:picLocks noChangeAspect="1" noChangeArrowheads="1"/>
          </p:cNvPicPr>
          <p:nvPr/>
        </p:nvPicPr>
        <p:blipFill>
          <a:blip r:embed="rId4" cstate="print"/>
          <a:srcRect/>
          <a:stretch>
            <a:fillRect/>
          </a:stretch>
        </p:blipFill>
        <p:spPr bwMode="auto">
          <a:xfrm>
            <a:off x="7315200" y="0"/>
            <a:ext cx="1828800" cy="1371600"/>
          </a:xfrm>
          <a:prstGeom prst="rect">
            <a:avLst/>
          </a:prstGeom>
          <a:noFill/>
          <a:ln w="9525">
            <a:noFill/>
            <a:miter lim="800000"/>
            <a:headEnd/>
            <a:tailEnd/>
          </a:ln>
        </p:spPr>
      </p:pic>
      <p:sp>
        <p:nvSpPr>
          <p:cNvPr id="7" name="TextBox 6"/>
          <p:cNvSpPr txBox="1"/>
          <p:nvPr/>
        </p:nvSpPr>
        <p:spPr>
          <a:xfrm>
            <a:off x="3352800" y="6248400"/>
            <a:ext cx="3505200" cy="369332"/>
          </a:xfrm>
          <a:prstGeom prst="rect">
            <a:avLst/>
          </a:prstGeom>
          <a:noFill/>
        </p:spPr>
        <p:txBody>
          <a:bodyPr wrap="square" rtlCol="0">
            <a:spAutoFit/>
          </a:bodyPr>
          <a:lstStyle/>
          <a:p>
            <a:r>
              <a:rPr lang="en-US" i="1" dirty="0" smtClean="0"/>
              <a:t>141 infant deaths in 2013</a:t>
            </a:r>
            <a:endParaRPr lang="en-US" i="1" dirty="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title"/>
          </p:nvPr>
        </p:nvSpPr>
        <p:spPr/>
        <p:txBody>
          <a:bodyPr>
            <a:normAutofit fontScale="90000"/>
          </a:bodyPr>
          <a:lstStyle/>
          <a:p>
            <a:pPr eaLnBrk="0" fontAlgn="auto" hangingPunct="0">
              <a:spcAft>
                <a:spcPts val="0"/>
              </a:spcAft>
              <a:defRPr/>
            </a:pPr>
            <a:r>
              <a:rPr lang="en-US" sz="2500" dirty="0"/>
              <a:t>Resident White Infant Mortality Rates</a:t>
            </a:r>
            <a:br>
              <a:rPr lang="en-US" sz="2500" dirty="0"/>
            </a:br>
            <a:r>
              <a:rPr lang="en-US" sz="2500" dirty="0"/>
              <a:t>Northeast Florida and Florida </a:t>
            </a:r>
            <a:br>
              <a:rPr lang="en-US" sz="2500" dirty="0"/>
            </a:br>
            <a:r>
              <a:rPr lang="en-US" sz="2500" dirty="0" smtClean="0"/>
              <a:t>2004-2013</a:t>
            </a:r>
            <a:endParaRPr lang="en-US" sz="2100" dirty="0"/>
          </a:p>
        </p:txBody>
      </p:sp>
      <p:graphicFrame>
        <p:nvGraphicFramePr>
          <p:cNvPr id="6" name="Object 2"/>
          <p:cNvGraphicFramePr>
            <a:graphicFrameLocks noGrp="1" noChangeAspect="1"/>
          </p:cNvGraphicFramePr>
          <p:nvPr>
            <p:ph type="chart" idx="1"/>
            <p:extLst>
              <p:ext uri="{D42A27DB-BD31-4B8C-83A1-F6EECF244321}">
                <p14:modId xmlns:p14="http://schemas.microsoft.com/office/powerpoint/2010/main" val="18034073"/>
              </p:ext>
            </p:extLst>
          </p:nvPr>
        </p:nvGraphicFramePr>
        <p:xfrm>
          <a:off x="457200" y="1789113"/>
          <a:ext cx="8077200" cy="4152900"/>
        </p:xfrm>
        <a:graphic>
          <a:graphicData uri="http://schemas.openxmlformats.org/drawingml/2006/chart">
            <c:chart xmlns:c="http://schemas.openxmlformats.org/drawingml/2006/chart" xmlns:r="http://schemas.openxmlformats.org/officeDocument/2006/relationships" r:id="rId3"/>
          </a:graphicData>
        </a:graphic>
      </p:graphicFrame>
      <p:sp>
        <p:nvSpPr>
          <p:cNvPr id="26627" name="Text Box 4"/>
          <p:cNvSpPr txBox="1">
            <a:spLocks noChangeArrowheads="1"/>
          </p:cNvSpPr>
          <p:nvPr/>
        </p:nvSpPr>
        <p:spPr bwMode="auto">
          <a:xfrm>
            <a:off x="7543800" y="6302375"/>
            <a:ext cx="1600200" cy="549275"/>
          </a:xfrm>
          <a:prstGeom prst="rect">
            <a:avLst/>
          </a:prstGeom>
          <a:noFill/>
          <a:ln w="9525">
            <a:noFill/>
            <a:miter lim="800000"/>
            <a:headEnd/>
            <a:tailEnd/>
          </a:ln>
        </p:spPr>
        <p:txBody>
          <a:bodyPr>
            <a:spAutoFit/>
          </a:bodyPr>
          <a:lstStyle/>
          <a:p>
            <a:pPr eaLnBrk="0" hangingPunct="0">
              <a:spcBef>
                <a:spcPct val="50000"/>
              </a:spcBef>
            </a:pPr>
            <a:r>
              <a:rPr lang="en-US" sz="1000" dirty="0">
                <a:latin typeface="Tahoma" pitchFamily="34" charset="0"/>
              </a:rPr>
              <a:t>Prepared by L.Lee Source: Birth and Death Certificates/Vital Stats</a:t>
            </a:r>
          </a:p>
        </p:txBody>
      </p:sp>
      <p:pic>
        <p:nvPicPr>
          <p:cNvPr id="26628" name="Picture 4" descr="http://stupidcelebrities.net/wp-content/new_baby.jpg"/>
          <p:cNvPicPr>
            <a:picLocks noChangeAspect="1" noChangeArrowheads="1"/>
          </p:cNvPicPr>
          <p:nvPr/>
        </p:nvPicPr>
        <p:blipFill>
          <a:blip r:embed="rId4" cstate="print"/>
          <a:srcRect/>
          <a:stretch>
            <a:fillRect/>
          </a:stretch>
        </p:blipFill>
        <p:spPr bwMode="auto">
          <a:xfrm>
            <a:off x="7239000" y="0"/>
            <a:ext cx="1905000" cy="1428750"/>
          </a:xfrm>
          <a:prstGeom prst="rect">
            <a:avLst/>
          </a:prstGeom>
          <a:noFill/>
          <a:ln w="9525">
            <a:noFill/>
            <a:miter lim="800000"/>
            <a:headEnd/>
            <a:tailEnd/>
          </a:ln>
        </p:spPr>
      </p:pic>
      <p:sp>
        <p:nvSpPr>
          <p:cNvPr id="7" name="TextBox 6"/>
          <p:cNvSpPr txBox="1"/>
          <p:nvPr/>
        </p:nvSpPr>
        <p:spPr>
          <a:xfrm>
            <a:off x="2895600" y="6096000"/>
            <a:ext cx="3886200" cy="381000"/>
          </a:xfrm>
          <a:prstGeom prst="rect">
            <a:avLst/>
          </a:prstGeom>
          <a:noFill/>
        </p:spPr>
        <p:txBody>
          <a:bodyPr wrap="square" rtlCol="0">
            <a:spAutoFit/>
          </a:bodyPr>
          <a:lstStyle/>
          <a:p>
            <a:r>
              <a:rPr lang="en-US" i="1" dirty="0" smtClean="0"/>
              <a:t>68 white infant deaths in 2013</a:t>
            </a:r>
            <a:endParaRPr lang="en-US" i="1"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title"/>
          </p:nvPr>
        </p:nvSpPr>
        <p:spPr/>
        <p:txBody>
          <a:bodyPr>
            <a:normAutofit fontScale="90000"/>
          </a:bodyPr>
          <a:lstStyle/>
          <a:p>
            <a:pPr eaLnBrk="0" fontAlgn="auto" hangingPunct="0">
              <a:spcAft>
                <a:spcPts val="0"/>
              </a:spcAft>
              <a:defRPr/>
            </a:pPr>
            <a:r>
              <a:rPr lang="en-US" sz="2500" dirty="0"/>
              <a:t>Resident </a:t>
            </a:r>
            <a:r>
              <a:rPr lang="en-US" sz="2500" dirty="0" smtClean="0"/>
              <a:t>Black </a:t>
            </a:r>
            <a:r>
              <a:rPr lang="en-US" sz="2500" dirty="0"/>
              <a:t>Infant Mortality Rates </a:t>
            </a:r>
            <a:br>
              <a:rPr lang="en-US" sz="2500" dirty="0"/>
            </a:br>
            <a:r>
              <a:rPr lang="en-US" sz="2500" dirty="0"/>
              <a:t>Northeast Florida and Florida</a:t>
            </a:r>
            <a:br>
              <a:rPr lang="en-US" sz="2500" dirty="0"/>
            </a:br>
            <a:r>
              <a:rPr lang="en-US" sz="2500" dirty="0" smtClean="0"/>
              <a:t>2004-2013</a:t>
            </a:r>
            <a:endParaRPr lang="en-US" sz="2100" dirty="0"/>
          </a:p>
        </p:txBody>
      </p:sp>
      <p:graphicFrame>
        <p:nvGraphicFramePr>
          <p:cNvPr id="6" name="Object 2"/>
          <p:cNvGraphicFramePr>
            <a:graphicFrameLocks noGrp="1" noChangeAspect="1"/>
          </p:cNvGraphicFramePr>
          <p:nvPr>
            <p:ph type="chart" idx="1"/>
            <p:extLst>
              <p:ext uri="{D42A27DB-BD31-4B8C-83A1-F6EECF244321}">
                <p14:modId xmlns:p14="http://schemas.microsoft.com/office/powerpoint/2010/main" val="2302901978"/>
              </p:ext>
            </p:extLst>
          </p:nvPr>
        </p:nvGraphicFramePr>
        <p:xfrm>
          <a:off x="463177" y="1719263"/>
          <a:ext cx="8178800"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28675" name="Text Box 5"/>
          <p:cNvSpPr txBox="1">
            <a:spLocks noChangeArrowheads="1"/>
          </p:cNvSpPr>
          <p:nvPr/>
        </p:nvSpPr>
        <p:spPr bwMode="auto">
          <a:xfrm>
            <a:off x="7543800" y="6302375"/>
            <a:ext cx="1600200" cy="549275"/>
          </a:xfrm>
          <a:prstGeom prst="rect">
            <a:avLst/>
          </a:prstGeom>
          <a:noFill/>
          <a:ln w="9525">
            <a:noFill/>
            <a:miter lim="800000"/>
            <a:headEnd/>
            <a:tailEnd/>
          </a:ln>
        </p:spPr>
        <p:txBody>
          <a:bodyPr>
            <a:spAutoFit/>
          </a:bodyPr>
          <a:lstStyle/>
          <a:p>
            <a:pPr eaLnBrk="0" hangingPunct="0">
              <a:spcBef>
                <a:spcPct val="50000"/>
              </a:spcBef>
            </a:pPr>
            <a:r>
              <a:rPr lang="en-US" sz="1000" dirty="0">
                <a:latin typeface="Tahoma" pitchFamily="34" charset="0"/>
              </a:rPr>
              <a:t>Prepared by L.Lee Source: Birth and Death Certificates/Vital Stats</a:t>
            </a:r>
          </a:p>
        </p:txBody>
      </p:sp>
      <p:pic>
        <p:nvPicPr>
          <p:cNvPr id="28676" name="Picture 6" descr="http://cm1.theinsider.com/media/0/51/51/diddy2_400-1.0.0.0x0.400x300.jpeg"/>
          <p:cNvPicPr>
            <a:picLocks noChangeAspect="1" noChangeArrowheads="1"/>
          </p:cNvPicPr>
          <p:nvPr/>
        </p:nvPicPr>
        <p:blipFill>
          <a:blip r:embed="rId4" cstate="print"/>
          <a:srcRect/>
          <a:stretch>
            <a:fillRect/>
          </a:stretch>
        </p:blipFill>
        <p:spPr bwMode="auto">
          <a:xfrm>
            <a:off x="7239000" y="0"/>
            <a:ext cx="1905000" cy="1428750"/>
          </a:xfrm>
          <a:prstGeom prst="rect">
            <a:avLst/>
          </a:prstGeom>
          <a:noFill/>
          <a:ln w="9525">
            <a:noFill/>
            <a:miter lim="800000"/>
            <a:headEnd/>
            <a:tailEnd/>
          </a:ln>
        </p:spPr>
      </p:pic>
      <p:sp>
        <p:nvSpPr>
          <p:cNvPr id="7" name="TextBox 6"/>
          <p:cNvSpPr txBox="1"/>
          <p:nvPr/>
        </p:nvSpPr>
        <p:spPr>
          <a:xfrm>
            <a:off x="2590800" y="6172200"/>
            <a:ext cx="3634328" cy="369332"/>
          </a:xfrm>
          <a:prstGeom prst="rect">
            <a:avLst/>
          </a:prstGeom>
          <a:noFill/>
        </p:spPr>
        <p:txBody>
          <a:bodyPr wrap="none" rtlCol="0">
            <a:spAutoFit/>
          </a:bodyPr>
          <a:lstStyle/>
          <a:p>
            <a:r>
              <a:rPr lang="en-US" i="1" dirty="0" smtClean="0"/>
              <a:t>65 black infant deaths in 2013</a:t>
            </a:r>
            <a:endParaRPr lang="en-US" i="1"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04800"/>
            <a:ext cx="8001000" cy="1143000"/>
          </a:xfrm>
        </p:spPr>
        <p:txBody>
          <a:bodyPr lIns="91440" rIns="91440" bIns="45720" anchor="ctr">
            <a:normAutofit fontScale="90000"/>
          </a:bodyPr>
          <a:lstStyle/>
          <a:p>
            <a:pPr eaLnBrk="1" hangingPunct="1"/>
            <a:r>
              <a:rPr lang="en-US" sz="3300" dirty="0" smtClean="0"/>
              <a:t>3 Year Infant Mortality Rates</a:t>
            </a:r>
            <a:br>
              <a:rPr lang="en-US" sz="3300" dirty="0" smtClean="0"/>
            </a:br>
            <a:r>
              <a:rPr lang="en-US" sz="3300" dirty="0" smtClean="0"/>
              <a:t>All Counties</a:t>
            </a:r>
            <a:br>
              <a:rPr lang="en-US" sz="3300" dirty="0" smtClean="0"/>
            </a:br>
            <a:r>
              <a:rPr lang="en-US" sz="2100" dirty="0" smtClean="0"/>
              <a:t>2011 – 2013</a:t>
            </a:r>
            <a:br>
              <a:rPr lang="en-US" sz="2100" dirty="0" smtClean="0"/>
            </a:br>
            <a:endParaRPr lang="en-US" sz="2100" dirty="0" smtClean="0"/>
          </a:p>
        </p:txBody>
      </p:sp>
      <p:graphicFrame>
        <p:nvGraphicFramePr>
          <p:cNvPr id="236579" name="Group 35"/>
          <p:cNvGraphicFramePr>
            <a:graphicFrameLocks noGrp="1"/>
          </p:cNvGraphicFramePr>
          <p:nvPr>
            <p:extLst>
              <p:ext uri="{D42A27DB-BD31-4B8C-83A1-F6EECF244321}">
                <p14:modId xmlns:p14="http://schemas.microsoft.com/office/powerpoint/2010/main" val="2609119389"/>
              </p:ext>
            </p:extLst>
          </p:nvPr>
        </p:nvGraphicFramePr>
        <p:xfrm>
          <a:off x="647701" y="1446642"/>
          <a:ext cx="7467599" cy="5060520"/>
        </p:xfrm>
        <a:graphic>
          <a:graphicData uri="http://schemas.openxmlformats.org/drawingml/2006/table">
            <a:tbl>
              <a:tblPr/>
              <a:tblGrid>
                <a:gridCol w="1679257"/>
                <a:gridCol w="2359342"/>
                <a:gridCol w="1219200"/>
                <a:gridCol w="2209800"/>
              </a:tblGrid>
              <a:tr h="528040">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endParaRPr kumimoji="0" lang="en-US" sz="2400" b="1" i="0" u="sng" strike="noStrike" cap="none" normalizeH="0" baseline="0" dirty="0" smtClean="0">
                        <a:ln>
                          <a:noFill/>
                        </a:ln>
                        <a:solidFill>
                          <a:schemeClr val="tx1"/>
                        </a:solidFill>
                        <a:effectLst/>
                        <a:latin typeface="Constantia"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Infant Deaths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Births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1" i="0" u="sng" strike="noStrike" cap="none" normalizeH="0" baseline="0" dirty="0" smtClean="0">
                          <a:ln>
                            <a:noFill/>
                          </a:ln>
                          <a:solidFill>
                            <a:schemeClr val="tx1"/>
                          </a:solidFill>
                          <a:effectLst/>
                          <a:latin typeface="Constantia" pitchFamily="18" charset="0"/>
                        </a:rPr>
                        <a:t>IM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Baker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1031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Clay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6258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Duval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37413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Nassau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2254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r h="906496">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St .Johns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5695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pPr>
                      <a:r>
                        <a:rPr kumimoji="0" lang="en-US" sz="2400" b="0" i="0" u="none" strike="noStrike" cap="none" normalizeH="0" baseline="0" dirty="0" smtClean="0">
                          <a:ln>
                            <a:noFill/>
                          </a:ln>
                          <a:solidFill>
                            <a:schemeClr val="tx1"/>
                          </a:solidFill>
                          <a:effectLst/>
                          <a:latin typeface="Constantia"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73" name="Rectangle 42"/>
          <p:cNvSpPr>
            <a:spLocks noChangeArrowheads="1"/>
          </p:cNvSpPr>
          <p:nvPr/>
        </p:nvSpPr>
        <p:spPr bwMode="auto">
          <a:xfrm>
            <a:off x="7772400" y="6156325"/>
            <a:ext cx="1371600" cy="701675"/>
          </a:xfrm>
          <a:prstGeom prst="rect">
            <a:avLst/>
          </a:prstGeom>
          <a:noFill/>
          <a:ln w="9525">
            <a:noFill/>
            <a:miter lim="800000"/>
            <a:headEnd/>
            <a:tailEnd/>
          </a:ln>
        </p:spPr>
        <p:txBody>
          <a:bodyPr>
            <a:spAutoFit/>
          </a:bodyPr>
          <a:lstStyle/>
          <a:p>
            <a:pPr>
              <a:spcBef>
                <a:spcPct val="50000"/>
              </a:spcBef>
            </a:pPr>
            <a:r>
              <a:rPr lang="en-US" sz="1000" dirty="0">
                <a:latin typeface="Times New Roman" pitchFamily="18" charset="0"/>
              </a:rPr>
              <a:t>Prepared by Llee</a:t>
            </a:r>
          </a:p>
          <a:p>
            <a:pPr>
              <a:spcBef>
                <a:spcPct val="50000"/>
              </a:spcBef>
            </a:pPr>
            <a:r>
              <a:rPr lang="en-US" sz="1000" dirty="0">
                <a:latin typeface="Times New Roman" pitchFamily="18" charset="0"/>
              </a:rPr>
              <a:t>NEFL FIMR</a:t>
            </a:r>
          </a:p>
          <a:p>
            <a:pPr>
              <a:spcBef>
                <a:spcPct val="50000"/>
              </a:spcBef>
            </a:pPr>
            <a:r>
              <a:rPr lang="en-US" sz="1000" dirty="0">
                <a:latin typeface="Times New Roman" pitchFamily="18" charset="0"/>
              </a:rPr>
              <a:t>Healthy Start Coalition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26942" cy="141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1143000"/>
          </a:xfrm>
        </p:spPr>
        <p:txBody>
          <a:bodyPr>
            <a:noAutofit/>
          </a:bodyPr>
          <a:lstStyle/>
          <a:p>
            <a:r>
              <a:rPr lang="en-US" sz="2400" dirty="0" smtClean="0"/>
              <a:t>Infant Age at Death</a:t>
            </a:r>
            <a:br>
              <a:rPr lang="en-US" sz="2400" dirty="0" smtClean="0"/>
            </a:br>
            <a:r>
              <a:rPr lang="en-US" sz="2400" dirty="0" smtClean="0"/>
              <a:t>Northeast Florida</a:t>
            </a:r>
            <a:br>
              <a:rPr lang="en-US" sz="2400" dirty="0" smtClean="0"/>
            </a:br>
            <a:r>
              <a:rPr lang="en-US" sz="2400" dirty="0" smtClean="0"/>
              <a:t>2009-2013</a:t>
            </a:r>
            <a:endParaRPr lang="en-US" sz="24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2886943067"/>
              </p:ext>
            </p:extLst>
          </p:nvPr>
        </p:nvGraphicFramePr>
        <p:xfrm>
          <a:off x="914400" y="1600200"/>
          <a:ext cx="7772400" cy="453072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ron_cd0413_43"/>
          <p:cNvPicPr>
            <a:picLocks noChangeAspect="1" noChangeArrowheads="1"/>
          </p:cNvPicPr>
          <p:nvPr/>
        </p:nvPicPr>
        <p:blipFill>
          <a:blip r:embed="rId4" cstate="print"/>
          <a:srcRect/>
          <a:stretch>
            <a:fillRect/>
          </a:stretch>
        </p:blipFill>
        <p:spPr bwMode="auto">
          <a:xfrm>
            <a:off x="7315200" y="0"/>
            <a:ext cx="1828800" cy="124510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2901</TotalTime>
  <Words>2263</Words>
  <Application>Microsoft Office PowerPoint</Application>
  <PresentationFormat>On-screen Show (4:3)</PresentationFormat>
  <Paragraphs>347</Paragraphs>
  <Slides>33</Slides>
  <Notes>33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Concourse</vt:lpstr>
      <vt:lpstr>Worksheet</vt:lpstr>
      <vt:lpstr>Microsoft Excel 97-2003 Worksheet</vt:lpstr>
      <vt:lpstr>Northeast Florida FIMR Findings</vt:lpstr>
      <vt:lpstr>Overview of the Fetal &amp; Infant Mortality Review Process </vt:lpstr>
      <vt:lpstr>Overview of the Fetal &amp; Infant Mortality Review Process </vt:lpstr>
      <vt:lpstr>Florida Infant Mortality Rate Trends Florida, 1990-2013 </vt:lpstr>
      <vt:lpstr>Resident Infant Mortality Rates-All Races Northeast Florida and Florida 2004-2013</vt:lpstr>
      <vt:lpstr>Resident White Infant Mortality Rates Northeast Florida and Florida  2004-2013</vt:lpstr>
      <vt:lpstr>Resident Black Infant Mortality Rates  Northeast Florida and Florida 2004-2013</vt:lpstr>
      <vt:lpstr>3 Year Infant Mortality Rates All Counties 2011 – 2013 </vt:lpstr>
      <vt:lpstr>Infant Age at Death Northeast Florida 2009-2013</vt:lpstr>
      <vt:lpstr>Causes of Infant Death Northeast Florida 2013 </vt:lpstr>
      <vt:lpstr> Birth Weight  in Infants That Died Northeast Florida  2013-n=141 </vt:lpstr>
      <vt:lpstr>PowerPoint Presentation</vt:lpstr>
      <vt:lpstr>Sleep Related Infant Deaths Northeast Florida 2009 – 2013 </vt:lpstr>
      <vt:lpstr>Distribution of Sleep Related Deaths in 2013</vt:lpstr>
      <vt:lpstr>Risk Factor Comparison 2008-2010 + 5 cases from 2011</vt:lpstr>
      <vt:lpstr>Maternal Findings Sleep Related Deaths-2013 </vt:lpstr>
      <vt:lpstr>Infant Findings Sleep Related Deaths-2013 </vt:lpstr>
      <vt:lpstr>Resident Infant Mortality Rates by Race Duval County 2009-2013</vt:lpstr>
      <vt:lpstr>Duval County White Births 2009-2013</vt:lpstr>
      <vt:lpstr>Duval County Black Births 2009-2013</vt:lpstr>
      <vt:lpstr>Birth versus Death Cohorts: Demographics Duval County </vt:lpstr>
      <vt:lpstr>Birth versus Death Cohorts: Behavior Duval County</vt:lpstr>
      <vt:lpstr>Contributing Factors in FIMR Cases 2011-2013 N=81</vt:lpstr>
      <vt:lpstr>Contributing Factors in FIMR Cases 2011-2013 N=81</vt:lpstr>
      <vt:lpstr>Contributing Factors in FIMR Cases 2011-2013 N=81</vt:lpstr>
      <vt:lpstr>Contributing Factors in FIMR Cases 2011-2013 N=81</vt:lpstr>
      <vt:lpstr>PowerPoint Presentation</vt:lpstr>
      <vt:lpstr>PowerPoint Presentation</vt:lpstr>
      <vt:lpstr>PowerPoint Presentation</vt:lpstr>
      <vt:lpstr>2014 FIMR Recommendations  (based on 2013 data)</vt:lpstr>
      <vt:lpstr>2014 FIMR Recommendations  (based on 2013 data)</vt:lpstr>
      <vt:lpstr>2014 FIMR Recommendations  (based on 2013 data)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Lee</dc:creator>
  <cp:lastModifiedBy>Lee, Laurie</cp:lastModifiedBy>
  <cp:revision>161</cp:revision>
  <cp:lastPrinted>2014-10-16T00:01:13Z</cp:lastPrinted>
  <dcterms:created xsi:type="dcterms:W3CDTF">2013-08-21T23:45:12Z</dcterms:created>
  <dcterms:modified xsi:type="dcterms:W3CDTF">2014-10-16T11:44:34Z</dcterms:modified>
</cp:coreProperties>
</file>