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338" r:id="rId2"/>
    <p:sldId id="342" r:id="rId3"/>
    <p:sldId id="339" r:id="rId4"/>
    <p:sldId id="286" r:id="rId5"/>
    <p:sldId id="345" r:id="rId6"/>
    <p:sldId id="346" r:id="rId7"/>
    <p:sldId id="347" r:id="rId8"/>
    <p:sldId id="349" r:id="rId9"/>
    <p:sldId id="353" r:id="rId10"/>
    <p:sldId id="350" r:id="rId11"/>
    <p:sldId id="351" r:id="rId12"/>
    <p:sldId id="303" r:id="rId13"/>
    <p:sldId id="336" r:id="rId14"/>
    <p:sldId id="337" r:id="rId15"/>
    <p:sldId id="307" r:id="rId16"/>
    <p:sldId id="352" r:id="rId17"/>
    <p:sldId id="354" r:id="rId18"/>
    <p:sldId id="344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78561" autoAdjust="0"/>
  </p:normalViewPr>
  <p:slideViewPr>
    <p:cSldViewPr>
      <p:cViewPr>
        <p:scale>
          <a:sx n="60" d="100"/>
          <a:sy n="60" d="100"/>
        </p:scale>
        <p:origin x="-79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24B4B-9516-4A1C-ADAF-DCE73D6A535A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A1F46-4FEB-4E60-AD27-5102538CA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7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A1F46-4FEB-4E60-AD27-5102538CA9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47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A1F46-4FEB-4E60-AD27-5102538CA9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15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A1F46-4FEB-4E60-AD27-5102538CA9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22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report on No Where to Turn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A1F46-4FEB-4E60-AD27-5102538CA9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67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A1F46-4FEB-4E60-AD27-5102538CA9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79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A1F46-4FEB-4E60-AD27-5102538CA9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86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Currently</a:t>
            </a:r>
            <a:r>
              <a:rPr lang="en-US" baseline="0" dirty="0" smtClean="0"/>
              <a:t> poverty level 22,350 for a family of four.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A1F46-4FEB-4E60-AD27-5102538CA9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86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A1F46-4FEB-4E60-AD27-5102538CA9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01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A1F46-4FEB-4E60-AD27-5102538CA9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12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plans will likely begin this in Jan 2013</a:t>
            </a:r>
          </a:p>
          <a:p>
            <a:r>
              <a:rPr lang="en-US" dirty="0" smtClean="0"/>
              <a:t>Grandfathered and </a:t>
            </a:r>
            <a:r>
              <a:rPr lang="en-US" dirty="0" err="1" smtClean="0"/>
              <a:t>ungrandfathered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A1F46-4FEB-4E60-AD27-5102538CA9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33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A1F46-4FEB-4E60-AD27-5102538CA9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04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26E9-0F93-44B9-80F3-0F1CE9A4EFB4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E2BF-B70B-4C8D-9B68-4DC903A0F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2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26E9-0F93-44B9-80F3-0F1CE9A4EFB4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E2BF-B70B-4C8D-9B68-4DC903A0F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7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26E9-0F93-44B9-80F3-0F1CE9A4EFB4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E2BF-B70B-4C8D-9B68-4DC903A0F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5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26E9-0F93-44B9-80F3-0F1CE9A4EFB4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E2BF-B70B-4C8D-9B68-4DC903A0F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26E9-0F93-44B9-80F3-0F1CE9A4EFB4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E2BF-B70B-4C8D-9B68-4DC903A0F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2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26E9-0F93-44B9-80F3-0F1CE9A4EFB4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E2BF-B70B-4C8D-9B68-4DC903A0F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9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26E9-0F93-44B9-80F3-0F1CE9A4EFB4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E2BF-B70B-4C8D-9B68-4DC903A0F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8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26E9-0F93-44B9-80F3-0F1CE9A4EFB4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E2BF-B70B-4C8D-9B68-4DC903A0F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78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26E9-0F93-44B9-80F3-0F1CE9A4EFB4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E2BF-B70B-4C8D-9B68-4DC903A0F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96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26E9-0F93-44B9-80F3-0F1CE9A4EFB4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E2BF-B70B-4C8D-9B68-4DC903A0F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4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26E9-0F93-44B9-80F3-0F1CE9A4EFB4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E2BF-B70B-4C8D-9B68-4DC903A0F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8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E26E9-0F93-44B9-80F3-0F1CE9A4EFB4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3E2BF-B70B-4C8D-9B68-4DC903A0F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139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google.com/url?sa=i&amp;rct=j&amp;q=&amp;esrc=s&amp;frm=1&amp;source=images&amp;cd=&amp;cad=rja&amp;docid=2cRHl8szcM0krM&amp;tbnid=LALZzwemxhk1cM:&amp;ved=0CAUQjRw&amp;url=http://blog.zarbees.com/nurturing-a-sick-family-while-youre-pregnant/pregnant-woman-pregnancy-mom-mother-jpg/&amp;ei=4x2VUfXHMIqQ9QSLyYH4DA&amp;bvm=bv.46471029,d.eWU&amp;psig=AFQjCNEg0pq4tshWSA-1HH9dXQZTvtKg8A&amp;ust=1368813349233106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I4CU9E0xYRCaVM&amp;tbnid=VvtyE3J28q6lMM:&amp;ved=0CAUQjRw&amp;url=http://www.quantumwellnessfsh.com/Testimonials.html&amp;ei=HlGVUardBJDi8gS4ooHIBA&amp;bvm=bv.46471029,d.eWU&amp;psig=AFQjCNGulgG5CRj3eq0I-sGe2IclrJFm9Q&amp;ust=136882643333350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url?sa=i&amp;rct=j&amp;q=&amp;esrc=s&amp;frm=1&amp;source=images&amp;cd=&amp;cad=rja&amp;docid=1WDduUWVmAnURM&amp;tbnid=b3O4DPgsc3JdIM:&amp;ved=0CAUQjRw&amp;url=http://www.desumama.com/letra-de-amor-newborn-photo-shoot/&amp;ei=XE6VUfSvJYSi8gSgl4DgAQ&amp;psig=AFQjCNGc3vA2mmVtjHO6ABpaTlUU3rklyQ&amp;ust=136882576331645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png"/><Relationship Id="rId7" Type="http://schemas.openxmlformats.org/officeDocument/2006/relationships/hyperlink" Target="http://www.healthcare.gov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loridachain.org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YBkudV79Qn5T7M&amp;tbnid=tKnN2aGJr0N2uM:&amp;ved=0CAUQjRw&amp;url=http://womenofcolorlivingabroad.blogspot.com/2012/03/what-every-women-should-know-before.html&amp;ei=ZUyVUaPuD5GG8QSci4H4DA&amp;bvm=bv.46471029,d.eWU&amp;psig=AFQjCNFYZadZs5UOxvhY8cX7thVLqrxAQA&amp;ust=136882455137594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google.com/url?sa=i&amp;rct=j&amp;q=&amp;esrc=s&amp;frm=1&amp;source=images&amp;cd=&amp;cad=rja&amp;docid=k8EPRrgC_w7aiM&amp;tbnid=5qXbAYjZbtfaqM:&amp;ved=0CAUQjRw&amp;url=http://www.oprah.com/spirit/How-to-Eliminate-Worry-From-Your-Life-Wayne-Dyer&amp;ei=uEyVUd6uD4Lk9ASLwoDgCw&amp;bvm=bv.46471029,d.eWU&amp;psig=AFQjCNFrQLR5CUtEbDcymi0ojfs6vurZJA&amp;ust=136882538779201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327660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9300" b="1" dirty="0" smtClean="0"/>
              <a:t>The </a:t>
            </a:r>
            <a:r>
              <a:rPr lang="en-US" sz="9300" b="1" dirty="0"/>
              <a:t>Affordable Care Act’s Impact on Maternal and Child </a:t>
            </a:r>
            <a:r>
              <a:rPr lang="en-US" sz="9300" b="1" dirty="0" smtClean="0"/>
              <a:t>Health</a:t>
            </a:r>
          </a:p>
          <a:p>
            <a:pPr marL="0" indent="0" algn="ctr">
              <a:buNone/>
            </a:pPr>
            <a:endParaRPr lang="en-US" sz="2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r">
              <a:buNone/>
            </a:pPr>
            <a:endParaRPr lang="en-US" sz="2800" dirty="0" smtClean="0"/>
          </a:p>
          <a:p>
            <a:pPr marL="0" indent="0" algn="r">
              <a:buNone/>
            </a:pPr>
            <a:endParaRPr lang="en-US" sz="2800" dirty="0"/>
          </a:p>
          <a:p>
            <a:pPr marL="0" indent="0" algn="r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4800" dirty="0" smtClean="0"/>
              <a:t>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96000"/>
            <a:ext cx="1847850" cy="6713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90721" y="5982779"/>
            <a:ext cx="260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Leah Barber-Heinz</a:t>
            </a:r>
          </a:p>
          <a:p>
            <a:pPr algn="ctr"/>
            <a:r>
              <a:rPr lang="en-US" b="1" dirty="0" smtClean="0"/>
              <a:t>Advocacy Director</a:t>
            </a:r>
            <a:endParaRPr lang="en-US" b="1" dirty="0"/>
          </a:p>
        </p:txBody>
      </p:sp>
      <p:pic>
        <p:nvPicPr>
          <p:cNvPr id="6146" name="Picture 2" descr="http://blog.zarbees.com/wp-content/uploads/2013/01/Pregnant-woman-pregnancy-mom-mother-jp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414" y="1447800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61883" y="5028672"/>
            <a:ext cx="68675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Healthy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Start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Coalition of Manatee County May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17, 2013</a:t>
            </a:r>
          </a:p>
        </p:txBody>
      </p:sp>
    </p:spTree>
    <p:extLst>
      <p:ext uri="{BB962C8B-B14F-4D97-AF65-F5344CB8AC3E}">
        <p14:creationId xmlns:p14="http://schemas.microsoft.com/office/powerpoint/2010/main" val="287272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Top Things to Know for 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Pregnant Women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Job-based </a:t>
            </a:r>
            <a:r>
              <a:rPr lang="en-US" sz="2400" dirty="0"/>
              <a:t>health plans and new individual </a:t>
            </a:r>
            <a:r>
              <a:rPr lang="en-US" sz="2400" dirty="0" smtClean="0"/>
              <a:t>plans </a:t>
            </a:r>
            <a:r>
              <a:rPr lang="en-US" sz="2400" dirty="0"/>
              <a:t>are </a:t>
            </a:r>
            <a:r>
              <a:rPr lang="en-US" sz="2400" b="1" dirty="0"/>
              <a:t>no longer allowed to deny or </a:t>
            </a:r>
            <a:r>
              <a:rPr lang="en-US" sz="2400" b="1" dirty="0" smtClean="0"/>
              <a:t>exclude </a:t>
            </a:r>
            <a:r>
              <a:rPr lang="en-US" sz="2400" b="1" dirty="0"/>
              <a:t>coverage to your baby</a:t>
            </a:r>
            <a:r>
              <a:rPr lang="en-US" sz="2400" dirty="0"/>
              <a:t> (or any child </a:t>
            </a:r>
            <a:r>
              <a:rPr lang="en-US" sz="2400" dirty="0" smtClean="0"/>
              <a:t>under </a:t>
            </a:r>
            <a:r>
              <a:rPr lang="en-US" sz="2400" dirty="0"/>
              <a:t>age 19) based on health conditions, </a:t>
            </a:r>
            <a:r>
              <a:rPr lang="en-US" sz="2400" dirty="0" smtClean="0"/>
              <a:t>including </a:t>
            </a:r>
            <a:r>
              <a:rPr lang="en-US" sz="2400" dirty="0"/>
              <a:t>babies born with health problems.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New health plans must now cover certain </a:t>
            </a:r>
            <a:r>
              <a:rPr lang="en-US" sz="2400" b="1" dirty="0" smtClean="0"/>
              <a:t>preventive </a:t>
            </a:r>
            <a:r>
              <a:rPr lang="en-US" sz="2400" b="1" dirty="0"/>
              <a:t>services </a:t>
            </a:r>
            <a:r>
              <a:rPr lang="en-US" sz="2400" dirty="0"/>
              <a:t>without cost sharing.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Starting in 2014, </a:t>
            </a:r>
            <a:r>
              <a:rPr lang="en-US" sz="2400" b="1" dirty="0"/>
              <a:t>essential health </a:t>
            </a:r>
            <a:r>
              <a:rPr lang="en-US" sz="2400" b="1" dirty="0" smtClean="0"/>
              <a:t>benefits </a:t>
            </a:r>
            <a:r>
              <a:rPr lang="en-US" sz="2400" dirty="0" smtClean="0"/>
              <a:t>such </a:t>
            </a:r>
            <a:r>
              <a:rPr lang="en-US" sz="2400" dirty="0"/>
              <a:t>as pregnancy and newborn care, along </a:t>
            </a:r>
            <a:r>
              <a:rPr lang="en-US" sz="2400" dirty="0" smtClean="0"/>
              <a:t>with </a:t>
            </a:r>
            <a:r>
              <a:rPr lang="en-US" sz="2400" dirty="0"/>
              <a:t>vision and dental care for children, will be </a:t>
            </a:r>
            <a:r>
              <a:rPr lang="en-US" sz="2400" dirty="0" smtClean="0"/>
              <a:t>covered </a:t>
            </a:r>
            <a:r>
              <a:rPr lang="en-US" sz="2400" dirty="0"/>
              <a:t>in all new individual, small business </a:t>
            </a:r>
            <a:r>
              <a:rPr lang="en-US" sz="2400" dirty="0" smtClean="0"/>
              <a:t>and Marketplace plans</a:t>
            </a:r>
            <a:r>
              <a:rPr lang="en-US" sz="2400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96000"/>
            <a:ext cx="1847850" cy="67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6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Top Things to Know for 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Pregnant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Starting in 2014, job-based health plans and new individual plans won’t be allowed to </a:t>
            </a:r>
            <a:r>
              <a:rPr lang="en-US" sz="2800" b="1" dirty="0"/>
              <a:t>deny or exclude anyone or charge more for a pre-existing condition</a:t>
            </a:r>
            <a:r>
              <a:rPr lang="en-US" sz="2800" dirty="0"/>
              <a:t>, including pregnancy or a disability. </a:t>
            </a:r>
          </a:p>
          <a:p>
            <a:endParaRPr lang="en-US" sz="2800" dirty="0" smtClean="0"/>
          </a:p>
          <a:p>
            <a:r>
              <a:rPr lang="en-US" sz="2800" dirty="0" smtClean="0"/>
              <a:t>In </a:t>
            </a:r>
            <a:r>
              <a:rPr lang="en-US" sz="2800" dirty="0"/>
              <a:t>2014, if your income is less than the equivalent of about $88,000 for a family of four today and your job doesn’t offer affordable coverage, </a:t>
            </a:r>
            <a:r>
              <a:rPr lang="en-US" sz="2800" b="1" dirty="0"/>
              <a:t>you may get tax credits to help pay for insurance.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96000"/>
            <a:ext cx="1847850" cy="671386"/>
          </a:xfrm>
          <a:prstGeom prst="rect">
            <a:avLst/>
          </a:prstGeom>
        </p:spPr>
      </p:pic>
      <p:pic>
        <p:nvPicPr>
          <p:cNvPr id="10242" name="Picture 2" descr="http://www.quantumwellnessfsh.com/pregnant_coupl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57400"/>
            <a:ext cx="2857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04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79646">
                    <a:lumMod val="75000"/>
                  </a:srgbClr>
                </a:solidFill>
                <a:latin typeface="+mn-lt"/>
              </a:rPr>
              <a:t>Health Insurance Marketplace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sz="3300" dirty="0" smtClean="0"/>
              <a:t>Pooling to combine risk among larger populations</a:t>
            </a:r>
            <a:endParaRPr lang="en-US" sz="3300" dirty="0"/>
          </a:p>
          <a:p>
            <a:endParaRPr lang="en-US" sz="3300" dirty="0"/>
          </a:p>
          <a:p>
            <a:r>
              <a:rPr lang="en-US" sz="3300" dirty="0" smtClean="0"/>
              <a:t>Single streamlined application; no wrong door policy</a:t>
            </a:r>
          </a:p>
          <a:p>
            <a:endParaRPr lang="en-US" sz="3300" dirty="0" smtClean="0"/>
          </a:p>
          <a:p>
            <a:r>
              <a:rPr lang="en-US" sz="3300" dirty="0" smtClean="0"/>
              <a:t>Screened for Medicaid, CHIP and premium tax credits in real time</a:t>
            </a:r>
          </a:p>
          <a:p>
            <a:pPr marL="0" indent="0">
              <a:buNone/>
            </a:pPr>
            <a:endParaRPr lang="en-US" sz="3300" dirty="0" smtClean="0"/>
          </a:p>
          <a:p>
            <a:r>
              <a:rPr lang="en-US" sz="3300" dirty="0" smtClean="0"/>
              <a:t>Choice of plan options at different levels and cost sharing</a:t>
            </a:r>
          </a:p>
          <a:p>
            <a:pPr marL="0" indent="0">
              <a:buNone/>
            </a:pPr>
            <a:endParaRPr lang="en-US" sz="3300" dirty="0"/>
          </a:p>
          <a:p>
            <a:r>
              <a:rPr lang="en-US" sz="3300" dirty="0"/>
              <a:t>Provides apples to apples comparison of insurance </a:t>
            </a:r>
            <a:r>
              <a:rPr lang="en-US" sz="3300" dirty="0" smtClean="0"/>
              <a:t>plans</a:t>
            </a:r>
            <a:endParaRPr lang="en-US" sz="3300" b="1" dirty="0"/>
          </a:p>
          <a:p>
            <a:endParaRPr lang="en-US" sz="3300" b="1" dirty="0"/>
          </a:p>
          <a:p>
            <a:r>
              <a:rPr lang="en-US" sz="3300" dirty="0" smtClean="0"/>
              <a:t>Offers tax credits/subsidies: From 100 </a:t>
            </a:r>
            <a:r>
              <a:rPr lang="en-US" sz="3300" dirty="0"/>
              <a:t>to 400% Federal Poverty </a:t>
            </a:r>
            <a:r>
              <a:rPr lang="en-US" sz="3300" dirty="0" smtClean="0"/>
              <a:t>Level, 89,400 for a family of four</a:t>
            </a:r>
          </a:p>
          <a:p>
            <a:pPr marL="0" indent="0">
              <a:buNone/>
            </a:pPr>
            <a:endParaRPr lang="en-US" sz="2600" dirty="0" smtClean="0">
              <a:solidFill>
                <a:srgbClr val="4D4D4D"/>
              </a:solidFill>
            </a:endParaRPr>
          </a:p>
          <a:p>
            <a:endParaRPr lang="en-US" dirty="0">
              <a:solidFill>
                <a:srgbClr val="4D4D4D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96000"/>
            <a:ext cx="1847850" cy="67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5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176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Essential Health Benefits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78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Starting </a:t>
            </a:r>
            <a:r>
              <a:rPr lang="en-US" sz="3600" dirty="0"/>
              <a:t>in 2014, all new health plans must cover a list essential health benefits including </a:t>
            </a:r>
            <a:r>
              <a:rPr lang="en-US" sz="3600" b="1" dirty="0"/>
              <a:t>maternity and newborn care</a:t>
            </a:r>
            <a:r>
              <a:rPr lang="en-US" sz="3600" dirty="0"/>
              <a:t>, </a:t>
            </a:r>
            <a:r>
              <a:rPr lang="en-US" sz="3600" dirty="0" smtClean="0"/>
              <a:t>(without limits) and </a:t>
            </a:r>
            <a:r>
              <a:rPr lang="en-US" sz="3600" dirty="0"/>
              <a:t>mental health </a:t>
            </a:r>
            <a:r>
              <a:rPr lang="en-US" sz="3600" dirty="0" smtClean="0"/>
              <a:t>treatment</a:t>
            </a:r>
          </a:p>
          <a:p>
            <a:pPr marL="0" indent="0" algn="ctr">
              <a:buNone/>
            </a:pP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96000"/>
            <a:ext cx="1847850" cy="671386"/>
          </a:xfrm>
          <a:prstGeom prst="rect">
            <a:avLst/>
          </a:prstGeom>
        </p:spPr>
      </p:pic>
      <p:pic>
        <p:nvPicPr>
          <p:cNvPr id="9218" name="Picture 2" descr="https://lh6.googleusercontent.com/--rmQAFuzM9E/TW5pDWlOm0I/AAAAAAAACX8/2oPw4A5bhFE/s1600/001_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38600"/>
            <a:ext cx="3295650" cy="257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62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Essential Health Benefits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en-US" sz="2800" dirty="0" smtClean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+mj-lt"/>
              </a:rPr>
              <a:t>Ambulatory </a:t>
            </a:r>
            <a:r>
              <a:rPr lang="en-US" sz="2800" dirty="0">
                <a:latin typeface="+mj-lt"/>
              </a:rPr>
              <a:t>patient </a:t>
            </a:r>
            <a:r>
              <a:rPr lang="en-US" sz="2800" dirty="0" smtClean="0">
                <a:latin typeface="+mj-lt"/>
              </a:rPr>
              <a:t>services</a:t>
            </a:r>
            <a:endParaRPr lang="en-US" sz="28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+mj-lt"/>
              </a:rPr>
              <a:t>Emergency </a:t>
            </a:r>
            <a:r>
              <a:rPr lang="en-US" sz="2800" dirty="0" smtClean="0">
                <a:latin typeface="+mj-lt"/>
              </a:rPr>
              <a:t>services</a:t>
            </a:r>
            <a:endParaRPr lang="en-US" sz="28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+mj-lt"/>
              </a:rPr>
              <a:t>Hospitalization</a:t>
            </a:r>
            <a:endParaRPr lang="en-US" sz="28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+mj-lt"/>
              </a:rPr>
              <a:t>Laboratory </a:t>
            </a:r>
            <a:r>
              <a:rPr lang="en-US" sz="2800" dirty="0" smtClean="0">
                <a:latin typeface="+mj-lt"/>
              </a:rPr>
              <a:t>services</a:t>
            </a:r>
            <a:endParaRPr lang="en-US" sz="28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+mj-lt"/>
              </a:rPr>
              <a:t>Pediatric </a:t>
            </a:r>
            <a:r>
              <a:rPr lang="en-US" sz="2800" dirty="0">
                <a:latin typeface="+mj-lt"/>
              </a:rPr>
              <a:t>services, including oral and vision care.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+mj-lt"/>
              </a:rPr>
              <a:t>Prescription </a:t>
            </a:r>
            <a:r>
              <a:rPr lang="en-US" sz="2800" dirty="0" smtClean="0">
                <a:latin typeface="+mj-lt"/>
              </a:rPr>
              <a:t>drugs</a:t>
            </a:r>
            <a:endParaRPr lang="en-US" sz="28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+mj-lt"/>
              </a:rPr>
              <a:t>Preventive and wellness services and chronic disease </a:t>
            </a:r>
            <a:r>
              <a:rPr lang="en-US" sz="2800" dirty="0" smtClean="0">
                <a:latin typeface="+mj-lt"/>
              </a:rPr>
              <a:t>management</a:t>
            </a:r>
            <a:endParaRPr lang="en-US" sz="28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+mj-lt"/>
              </a:rPr>
              <a:t>Rehabilitative and habilitative services and </a:t>
            </a:r>
            <a:r>
              <a:rPr lang="en-US" sz="2800" dirty="0" smtClean="0">
                <a:latin typeface="+mj-lt"/>
              </a:rPr>
              <a:t>devices</a:t>
            </a:r>
            <a:br>
              <a:rPr lang="en-US" sz="2800" dirty="0" smtClean="0">
                <a:latin typeface="+mj-lt"/>
              </a:rPr>
            </a:br>
            <a:endParaRPr lang="en-US" sz="2800" dirty="0">
              <a:latin typeface="+mj-lt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96000"/>
            <a:ext cx="1847850" cy="67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0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Women’s Preventive Health Services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</a:t>
            </a:r>
            <a:r>
              <a:rPr lang="en-US" sz="2400" dirty="0" smtClean="0"/>
              <a:t>ll new insurance plans are required to provide the following services with </a:t>
            </a:r>
            <a:r>
              <a:rPr lang="en-US" sz="2400" b="1" dirty="0" smtClean="0"/>
              <a:t>no </a:t>
            </a:r>
            <a:r>
              <a:rPr lang="en-US" sz="2400" b="1" dirty="0"/>
              <a:t>copayments, deductibles or </a:t>
            </a:r>
            <a:r>
              <a:rPr lang="en-US" sz="2400" b="1" dirty="0" smtClean="0"/>
              <a:t>co-insurance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200" dirty="0" smtClean="0"/>
              <a:t>The full range of FDA-approved </a:t>
            </a:r>
            <a:r>
              <a:rPr lang="en-US" sz="2200" dirty="0"/>
              <a:t>contraception methods and contraceptive counseling</a:t>
            </a:r>
          </a:p>
          <a:p>
            <a:r>
              <a:rPr lang="en-US" sz="2200" dirty="0"/>
              <a:t>W</a:t>
            </a:r>
            <a:r>
              <a:rPr lang="en-US" sz="2200" dirty="0" smtClean="0"/>
              <a:t>ell-woman visits</a:t>
            </a:r>
            <a:endParaRPr lang="en-US" sz="2200" dirty="0"/>
          </a:p>
          <a:p>
            <a:r>
              <a:rPr lang="en-US" sz="2200" dirty="0"/>
              <a:t>S</a:t>
            </a:r>
            <a:r>
              <a:rPr lang="en-US" sz="2200" dirty="0" smtClean="0"/>
              <a:t>creening </a:t>
            </a:r>
            <a:r>
              <a:rPr lang="en-US" sz="2200" dirty="0"/>
              <a:t>for gestational </a:t>
            </a:r>
            <a:r>
              <a:rPr lang="en-US" sz="2200" dirty="0" smtClean="0"/>
              <a:t>diabetes</a:t>
            </a:r>
            <a:endParaRPr lang="en-US" sz="2200" dirty="0"/>
          </a:p>
          <a:p>
            <a:r>
              <a:rPr lang="en-US" sz="2200" dirty="0"/>
              <a:t>H</a:t>
            </a:r>
            <a:r>
              <a:rPr lang="en-US" sz="2200" dirty="0" smtClean="0"/>
              <a:t>uman </a:t>
            </a:r>
            <a:r>
              <a:rPr lang="en-US" sz="2200" dirty="0"/>
              <a:t>papillomavirus (HPV) DNA testing for women </a:t>
            </a:r>
            <a:r>
              <a:rPr lang="en-US" sz="2200" dirty="0" smtClean="0"/>
              <a:t>&gt; 30 </a:t>
            </a:r>
            <a:r>
              <a:rPr lang="en-US" sz="2200" dirty="0"/>
              <a:t>years </a:t>
            </a:r>
          </a:p>
          <a:p>
            <a:r>
              <a:rPr lang="en-US" sz="2200" dirty="0"/>
              <a:t>S</a:t>
            </a:r>
            <a:r>
              <a:rPr lang="en-US" sz="2200" dirty="0" smtClean="0"/>
              <a:t>exually-transmitted </a:t>
            </a:r>
            <a:r>
              <a:rPr lang="en-US" sz="2200" dirty="0"/>
              <a:t>infection </a:t>
            </a:r>
            <a:r>
              <a:rPr lang="en-US" sz="2200" dirty="0" smtClean="0"/>
              <a:t>counseling</a:t>
            </a:r>
            <a:endParaRPr lang="en-US" sz="2200" dirty="0"/>
          </a:p>
          <a:p>
            <a:r>
              <a:rPr lang="en-US" sz="2200" dirty="0"/>
              <a:t>H</a:t>
            </a:r>
            <a:r>
              <a:rPr lang="en-US" sz="2200" dirty="0" smtClean="0"/>
              <a:t>uman </a:t>
            </a:r>
            <a:r>
              <a:rPr lang="en-US" sz="2200" dirty="0"/>
              <a:t>immunodeficiency virus (HIV) screening and counseling;</a:t>
            </a:r>
          </a:p>
          <a:p>
            <a:r>
              <a:rPr lang="en-US" sz="2200" dirty="0"/>
              <a:t>B</a:t>
            </a:r>
            <a:r>
              <a:rPr lang="en-US" sz="2200" dirty="0" smtClean="0"/>
              <a:t>reastfeeding </a:t>
            </a:r>
            <a:r>
              <a:rPr lang="en-US" sz="2200" dirty="0"/>
              <a:t>support, supplies, and </a:t>
            </a:r>
            <a:r>
              <a:rPr lang="en-US" sz="2200" dirty="0" smtClean="0"/>
              <a:t>counseling</a:t>
            </a:r>
          </a:p>
          <a:p>
            <a:r>
              <a:rPr lang="en-US" sz="2200" dirty="0"/>
              <a:t>D</a:t>
            </a:r>
            <a:r>
              <a:rPr lang="en-US" sz="2200" dirty="0" smtClean="0"/>
              <a:t>omestic </a:t>
            </a:r>
            <a:r>
              <a:rPr lang="en-US" sz="2200" dirty="0"/>
              <a:t>violence screening and </a:t>
            </a:r>
            <a:r>
              <a:rPr lang="en-US" sz="2200" dirty="0" smtClean="0"/>
              <a:t>counseling</a:t>
            </a:r>
            <a:endParaRPr lang="en-US" sz="2200" dirty="0"/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96000"/>
            <a:ext cx="1847850" cy="67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2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How does the law address 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health disparities and discrimination?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en-US" dirty="0"/>
              <a:t>Preventive care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en-US" dirty="0"/>
              <a:t>Coordinated care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en-US" dirty="0"/>
              <a:t>Diversity and cultural </a:t>
            </a:r>
            <a:endParaRPr lang="en-US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competency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en-US" dirty="0"/>
              <a:t>Health care providers for underserved communities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en-US" dirty="0"/>
              <a:t>Ending insurance discrimination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en-US" dirty="0"/>
              <a:t>Affordable insurance coverage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96000"/>
            <a:ext cx="1847850" cy="6713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744" y="1600200"/>
            <a:ext cx="392853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3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Medicaid Expansion: </a:t>
            </a:r>
            <a:br>
              <a:rPr lang="en-US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</a:br>
            <a:r>
              <a:rPr lang="en-US" b="1" i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Health Care for Florida Now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153400" cy="5486400"/>
          </a:xfrm>
        </p:spPr>
        <p:txBody>
          <a:bodyPr>
            <a:normAutofit fontScale="92500" lnSpcReduction="10000"/>
          </a:bodyPr>
          <a:lstStyle/>
          <a:p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Became optional when the U. S. Supreme Court ruled last June</a:t>
            </a:r>
          </a:p>
          <a:p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Florida has the unique opportunity to draw down $51 billion to insure 1.2 million working Floridians (up to 138% FPL) and create 120,000 private-sector jobs </a:t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he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federal government will pay 100 percent of the costs from 2014 to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2016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;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down to 90 percent by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2020</a:t>
            </a:r>
          </a:p>
          <a:p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 smtClean="0"/>
              <a:t>It estimated that 641,178 </a:t>
            </a:r>
            <a:r>
              <a:rPr lang="en-US" sz="2400" dirty="0"/>
              <a:t> </a:t>
            </a:r>
            <a:r>
              <a:rPr lang="en-US" sz="2400" dirty="0" smtClean="0"/>
              <a:t>or 68% of uninsured women in Florida would gain coverage under the expansion </a:t>
            </a:r>
            <a:r>
              <a:rPr lang="en-US" sz="2400" dirty="0"/>
              <a:t>	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Under 100% not eligible for the Marketplace; 700,000 total “left out in the cold”</a:t>
            </a:r>
            <a:endParaRPr lang="en-US" sz="2400" dirty="0"/>
          </a:p>
          <a:p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96000"/>
            <a:ext cx="1847850" cy="67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8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5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What’s Next?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Public Education on Enrollment into the Marketplace/Navigators</a:t>
            </a:r>
          </a:p>
          <a:p>
            <a:endParaRPr lang="en-US" sz="800" dirty="0" smtClean="0"/>
          </a:p>
          <a:p>
            <a:r>
              <a:rPr lang="en-US" dirty="0" smtClean="0"/>
              <a:t>Continued Efforts to Expand Medicaid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96000"/>
            <a:ext cx="1847850" cy="6713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995061"/>
            <a:ext cx="3795728" cy="252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2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EF8A1E"/>
                </a:solidFill>
              </a:rPr>
              <a:t>Thank you!</a:t>
            </a:r>
            <a:endParaRPr lang="en-US" sz="6600" b="1" dirty="0">
              <a:solidFill>
                <a:srgbClr val="EF8A1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1000" y="5831684"/>
            <a:ext cx="64165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        </a:t>
            </a:r>
            <a:r>
              <a:rPr lang="en-US" sz="2400" dirty="0" smtClean="0">
                <a:solidFill>
                  <a:schemeClr val="tx2"/>
                </a:solidFill>
              </a:rPr>
              <a:t>      </a:t>
            </a:r>
            <a:r>
              <a:rPr lang="en-US" sz="2400" dirty="0" err="1" smtClean="0">
                <a:solidFill>
                  <a:schemeClr val="tx2"/>
                </a:solidFill>
              </a:rPr>
              <a:t>FloridaCHAIN</a:t>
            </a:r>
            <a:r>
              <a:rPr lang="en-US" sz="2400" dirty="0" smtClean="0">
                <a:solidFill>
                  <a:schemeClr val="tx2"/>
                </a:solidFill>
              </a:rPr>
              <a:t>                            #</a:t>
            </a:r>
            <a:r>
              <a:rPr lang="en-US" sz="2400" dirty="0">
                <a:solidFill>
                  <a:schemeClr val="tx2"/>
                </a:solidFill>
              </a:rPr>
              <a:t>FLCHAIN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73824"/>
            <a:ext cx="762383" cy="7623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C4EDFF"/>
              </a:clrFrom>
              <a:clrTo>
                <a:srgbClr val="C4E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618" y="5854047"/>
            <a:ext cx="882160" cy="88216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14948"/>
            <a:ext cx="18478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33600" y="3276600"/>
            <a:ext cx="495300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endParaRPr lang="en-US" sz="2800" b="1" dirty="0" smtClean="0"/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en-US" sz="2800" b="1" dirty="0" smtClean="0"/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2800" b="1" dirty="0" smtClean="0"/>
              <a:t>leahb@floridachain.org</a:t>
            </a:r>
            <a:endParaRPr lang="en-US" sz="2800" b="1" dirty="0"/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2800" b="1" dirty="0" smtClean="0">
                <a:hlinkClick r:id="rId6"/>
              </a:rPr>
              <a:t>www.floridachain.org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>
                <a:hlinkClick r:id="rId7"/>
              </a:rPr>
              <a:t>www.healthcare.gov</a:t>
            </a:r>
            <a:endParaRPr lang="en-US" sz="2800" b="1" dirty="0" smtClean="0"/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2800" b="1" dirty="0" smtClean="0"/>
              <a:t>www.healthcareforflorida.org</a:t>
            </a:r>
            <a:endParaRPr lang="en-US" sz="2800" b="1" dirty="0"/>
          </a:p>
        </p:txBody>
      </p:sp>
      <p:pic>
        <p:nvPicPr>
          <p:cNvPr id="12" name="Picture 4" descr="sb10066466b-004.jpg"/>
          <p:cNvPicPr>
            <a:picLocks noChangeAspect="1"/>
          </p:cNvPicPr>
          <p:nvPr/>
        </p:nvPicPr>
        <p:blipFill>
          <a:blip r:embed="rId8"/>
          <a:srcRect t="9854"/>
          <a:stretch>
            <a:fillRect/>
          </a:stretch>
        </p:blipFill>
        <p:spPr bwMode="auto">
          <a:xfrm>
            <a:off x="2691253" y="1371600"/>
            <a:ext cx="3646487" cy="24669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729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Who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is Florida CHAIN?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0" y="849497"/>
            <a:ext cx="29718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Organize people, doctors, patients, and community groups to improve access to healthcare in Florida</a:t>
            </a:r>
            <a:r>
              <a:rPr lang="en-US" sz="1000" b="1" dirty="0" smtClean="0"/>
              <a:t/>
            </a:r>
            <a:br>
              <a:rPr lang="en-US" sz="1000" b="1" dirty="0" smtClean="0"/>
            </a:br>
            <a:r>
              <a:rPr lang="en-US" sz="1000" b="1" dirty="0" smtClean="0"/>
              <a:t/>
            </a:r>
            <a:br>
              <a:rPr lang="en-US" sz="1000" b="1" dirty="0" smtClean="0"/>
            </a:br>
            <a:r>
              <a:rPr lang="en-US" sz="2400" b="1" dirty="0" smtClean="0"/>
              <a:t>Medicaid</a:t>
            </a:r>
            <a:br>
              <a:rPr lang="en-US" sz="2400" b="1" dirty="0" smtClean="0"/>
            </a:br>
            <a:r>
              <a:rPr lang="en-US" sz="2400" b="1" dirty="0" smtClean="0"/>
              <a:t>Medicare</a:t>
            </a:r>
            <a:br>
              <a:rPr lang="en-US" sz="2400" b="1" dirty="0" smtClean="0"/>
            </a:br>
            <a:r>
              <a:rPr lang="en-US" sz="2400" b="1" dirty="0" smtClean="0"/>
              <a:t>Health Care Reform</a:t>
            </a:r>
            <a:br>
              <a:rPr lang="en-US" sz="2400" b="1" dirty="0" smtClean="0"/>
            </a:br>
            <a:r>
              <a:rPr lang="en-US" sz="2400" b="1" dirty="0" smtClean="0"/>
              <a:t>KidCare</a:t>
            </a:r>
            <a:r>
              <a:rPr lang="en-US" sz="1000" b="1" dirty="0"/>
              <a:t/>
            </a:r>
            <a:br>
              <a:rPr lang="en-US" sz="1000" b="1" dirty="0"/>
            </a:br>
            <a:r>
              <a:rPr lang="en-US" sz="1000" b="1" dirty="0" smtClean="0"/>
              <a:t/>
            </a:r>
            <a:br>
              <a:rPr lang="en-US" sz="1000" b="1" dirty="0" smtClean="0"/>
            </a:br>
            <a:r>
              <a:rPr lang="en-US" sz="2400" b="1" dirty="0" smtClean="0"/>
              <a:t>Staff </a:t>
            </a:r>
            <a:r>
              <a:rPr lang="en-US" sz="2400" b="1" dirty="0"/>
              <a:t>of 5 </a:t>
            </a:r>
            <a:r>
              <a:rPr lang="en-US" sz="2400" b="1" dirty="0" smtClean="0"/>
              <a:t>in </a:t>
            </a:r>
            <a:r>
              <a:rPr lang="en-US" sz="2400" b="1" dirty="0"/>
              <a:t>Palm Beach, Broward, </a:t>
            </a:r>
            <a:r>
              <a:rPr lang="en-US" sz="2400" b="1" dirty="0" smtClean="0"/>
              <a:t>Orlando, Tampa, St. Pete</a:t>
            </a:r>
            <a:r>
              <a:rPr lang="en-US" sz="1000" b="1" dirty="0" smtClean="0"/>
              <a:t/>
            </a:r>
            <a:br>
              <a:rPr lang="en-US" sz="1000" b="1" dirty="0" smtClean="0"/>
            </a:br>
            <a:r>
              <a:rPr lang="en-US" sz="1000" b="1" dirty="0"/>
              <a:t/>
            </a:r>
            <a:br>
              <a:rPr lang="en-US" sz="1000" b="1" dirty="0"/>
            </a:br>
            <a:r>
              <a:rPr lang="en-US" sz="2400" b="1" dirty="0" smtClean="0"/>
              <a:t>non-profit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96000"/>
            <a:ext cx="1847850" cy="671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8" t="6177" r="5970" b="18741"/>
          <a:stretch/>
        </p:blipFill>
        <p:spPr>
          <a:xfrm>
            <a:off x="320565" y="1105279"/>
            <a:ext cx="2483016" cy="20320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712" y="1308539"/>
            <a:ext cx="2438399" cy="1828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850" y="3678969"/>
            <a:ext cx="2483016" cy="18622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" y="3657600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157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Women and the ACA: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900" dirty="0" smtClean="0">
                <a:solidFill>
                  <a:schemeClr val="accent6">
                    <a:lumMod val="75000"/>
                  </a:schemeClr>
                </a:solidFill>
              </a:rPr>
              <a:t>Why This is Important</a:t>
            </a:r>
            <a:br>
              <a:rPr lang="en-US" sz="49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sz="4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3900" dirty="0" smtClean="0"/>
          </a:p>
          <a:p>
            <a:pPr marL="0" indent="0" algn="ctr">
              <a:buNone/>
            </a:pPr>
            <a:r>
              <a:rPr lang="en-US" sz="3900" dirty="0" smtClean="0"/>
              <a:t>The health care law, known as the Affordable </a:t>
            </a:r>
            <a:r>
              <a:rPr lang="en-US" sz="3900" dirty="0"/>
              <a:t>Care Act (</a:t>
            </a:r>
            <a:r>
              <a:rPr lang="en-US" sz="3900" dirty="0" smtClean="0"/>
              <a:t>ACA), protects </a:t>
            </a:r>
            <a:r>
              <a:rPr lang="en-US" sz="3900" dirty="0"/>
              <a:t>women from discriminatory health insurance </a:t>
            </a:r>
            <a:r>
              <a:rPr lang="en-US" sz="3900" dirty="0" smtClean="0"/>
              <a:t>practices such as gender rating, </a:t>
            </a:r>
            <a:r>
              <a:rPr lang="en-US" sz="3900" dirty="0"/>
              <a:t>makes health coverage more affordable and easier to obtain, and improves access to many of the health services women need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96000"/>
            <a:ext cx="1847850" cy="671386"/>
          </a:xfrm>
          <a:prstGeom prst="rect">
            <a:avLst/>
          </a:prstGeom>
        </p:spPr>
      </p:pic>
      <p:pic>
        <p:nvPicPr>
          <p:cNvPr id="7172" name="Picture 4" descr="http://4.bp.blogspot.com/-nyYeR0vcGfg/T1hWRAqCMgI/AAAAAAAAAK0/d7hESf3S8TI/s1600/4Multicultural_Young_Women_Friend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62400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97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Why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This is </a:t>
            </a:r>
            <a:r>
              <a:rPr lang="en-US" sz="4000" b="1" u="sng" dirty="0" smtClean="0">
                <a:solidFill>
                  <a:schemeClr val="accent6">
                    <a:lumMod val="75000"/>
                  </a:schemeClr>
                </a:solidFill>
              </a:rPr>
              <a:t>Very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Important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25000" lnSpcReduction="20000"/>
          </a:bodyPr>
          <a:lstStyle/>
          <a:p>
            <a:pPr lvl="0"/>
            <a:endParaRPr lang="en-US" sz="9600" dirty="0" smtClean="0"/>
          </a:p>
          <a:p>
            <a:pPr lvl="0"/>
            <a:r>
              <a:rPr lang="en-US" sz="11200" dirty="0" smtClean="0"/>
              <a:t>In 2008, </a:t>
            </a:r>
            <a:r>
              <a:rPr lang="en-US" sz="11200" b="1" dirty="0" smtClean="0"/>
              <a:t>one </a:t>
            </a:r>
            <a:r>
              <a:rPr lang="en-US" sz="11200" b="1" dirty="0"/>
              <a:t>in four women</a:t>
            </a:r>
            <a:r>
              <a:rPr lang="en-US" sz="11200" dirty="0"/>
              <a:t> </a:t>
            </a:r>
            <a:r>
              <a:rPr lang="en-US" sz="11200" dirty="0" smtClean="0"/>
              <a:t>went without </a:t>
            </a:r>
            <a:r>
              <a:rPr lang="en-US" sz="11200" dirty="0"/>
              <a:t>necessary health care because they could not afford it. </a:t>
            </a:r>
            <a:r>
              <a:rPr lang="en-US" sz="11200" dirty="0" smtClean="0"/>
              <a:t/>
            </a:r>
            <a:br>
              <a:rPr lang="en-US" sz="11200" dirty="0" smtClean="0"/>
            </a:br>
            <a:endParaRPr lang="en-US" sz="11200" dirty="0"/>
          </a:p>
          <a:p>
            <a:pPr lvl="0"/>
            <a:r>
              <a:rPr lang="en-US" sz="11200" dirty="0" smtClean="0"/>
              <a:t>The </a:t>
            </a:r>
            <a:r>
              <a:rPr lang="en-US" sz="11200" dirty="0"/>
              <a:t>Department of Labor estimates that </a:t>
            </a:r>
            <a:r>
              <a:rPr lang="en-US" sz="11200" b="1" dirty="0"/>
              <a:t>women make approximately 80% of health care decisions </a:t>
            </a:r>
            <a:r>
              <a:rPr lang="en-US" sz="11200" dirty="0"/>
              <a:t>for their family. </a:t>
            </a:r>
            <a:r>
              <a:rPr lang="en-US" sz="11200" dirty="0" smtClean="0"/>
              <a:t/>
            </a:r>
            <a:br>
              <a:rPr lang="en-US" sz="11200" dirty="0" smtClean="0"/>
            </a:br>
            <a:endParaRPr lang="en-US" sz="11200" dirty="0"/>
          </a:p>
          <a:p>
            <a:pPr lvl="0"/>
            <a:r>
              <a:rPr lang="en-US" sz="11200" dirty="0"/>
              <a:t>Traditionally, health insurance plans sold in the individual market have failed to provide comprehensive maternity services; </a:t>
            </a:r>
            <a:r>
              <a:rPr lang="en-US" sz="11200" b="1" dirty="0"/>
              <a:t>in 2009 only 13% of plans sold in the individual market included comprehensive maternity coverage</a:t>
            </a:r>
            <a:r>
              <a:rPr lang="en-US" sz="11200" dirty="0"/>
              <a:t>. </a:t>
            </a:r>
            <a:r>
              <a:rPr lang="en-US" sz="11200" dirty="0" smtClean="0"/>
              <a:t/>
            </a:r>
            <a:br>
              <a:rPr lang="en-US" sz="11200" dirty="0" smtClean="0"/>
            </a:br>
            <a:endParaRPr lang="en-US" sz="11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96000"/>
            <a:ext cx="1847850" cy="67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2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Historically, women in the majority of states have been charged more for health insurance than men—a practice known as gender rating. </a:t>
            </a:r>
          </a:p>
          <a:p>
            <a:pPr lvl="0"/>
            <a:endParaRPr lang="en-US" b="1" dirty="0"/>
          </a:p>
          <a:p>
            <a:pPr lvl="0"/>
            <a:r>
              <a:rPr lang="en-US" dirty="0"/>
              <a:t>Women have historically had more difficulty than men affording health insurance coverage and delaying preventive care </a:t>
            </a:r>
            <a:r>
              <a:rPr lang="en-US" dirty="0" smtClean="0"/>
              <a:t>and </a:t>
            </a:r>
            <a:r>
              <a:rPr lang="en-US" dirty="0"/>
              <a:t>treatment due to costs.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Why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This is </a:t>
            </a:r>
            <a:r>
              <a:rPr lang="en-US" sz="4000" b="1" u="sng" dirty="0" smtClean="0">
                <a:solidFill>
                  <a:schemeClr val="accent6">
                    <a:lumMod val="75000"/>
                  </a:schemeClr>
                </a:solidFill>
              </a:rPr>
              <a:t>Very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Important 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96000"/>
            <a:ext cx="1847850" cy="67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7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What Does this Mean for Florida?</a:t>
            </a:r>
            <a:b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100" b="1" dirty="0" smtClean="0">
                <a:solidFill>
                  <a:schemeClr val="accent6">
                    <a:lumMod val="75000"/>
                  </a:schemeClr>
                </a:solidFill>
              </a:rPr>
              <a:t>Snapshot of Uninsured Women in Florida</a:t>
            </a:r>
            <a:br>
              <a:rPr lang="en-US" sz="31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sz="3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00400"/>
            <a:ext cx="8229600" cy="4525963"/>
          </a:xfrm>
        </p:spPr>
        <p:txBody>
          <a:bodyPr>
            <a:noAutofit/>
          </a:bodyPr>
          <a:lstStyle/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The </a:t>
            </a:r>
            <a:r>
              <a:rPr lang="en-US" sz="2400" dirty="0"/>
              <a:t>most recent data demonstrates that </a:t>
            </a:r>
            <a:r>
              <a:rPr lang="en-US" sz="2400" dirty="0" smtClean="0"/>
              <a:t>approximately </a:t>
            </a:r>
            <a:r>
              <a:rPr lang="en-US" sz="2400" b="1" dirty="0" smtClean="0"/>
              <a:t>2 million women</a:t>
            </a:r>
            <a:r>
              <a:rPr lang="en-US" sz="2400" b="1" dirty="0"/>
              <a:t> </a:t>
            </a:r>
            <a:r>
              <a:rPr lang="en-US" sz="2400" dirty="0" smtClean="0"/>
              <a:t>in Florida</a:t>
            </a:r>
            <a:r>
              <a:rPr lang="en-US" sz="2400" b="1" dirty="0" smtClean="0"/>
              <a:t> </a:t>
            </a:r>
            <a:r>
              <a:rPr lang="en-US" sz="2400" dirty="0"/>
              <a:t>are </a:t>
            </a:r>
            <a:r>
              <a:rPr lang="en-US" sz="2400" dirty="0" smtClean="0"/>
              <a:t>uninsured; 30,000 uninsured females living in Manatee County.</a:t>
            </a:r>
          </a:p>
          <a:p>
            <a:pPr lvl="0"/>
            <a:r>
              <a:rPr lang="en-US" sz="2400" dirty="0" smtClean="0"/>
              <a:t>The </a:t>
            </a:r>
            <a:r>
              <a:rPr lang="en-US" sz="2400" dirty="0"/>
              <a:t>majority of uninsured women in </a:t>
            </a:r>
            <a:r>
              <a:rPr lang="en-US" sz="2400" dirty="0" smtClean="0"/>
              <a:t>Florida are </a:t>
            </a:r>
            <a:r>
              <a:rPr lang="en-US" sz="2400" dirty="0"/>
              <a:t>below 200% of the federal poverty line (FPL), just $21,780 annually for an individual and roughly $37,000 for a family of three</a:t>
            </a:r>
            <a:r>
              <a:rPr lang="en-US" sz="2400" dirty="0" smtClean="0"/>
              <a:t>.</a:t>
            </a:r>
          </a:p>
          <a:p>
            <a:pPr lvl="0"/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  <a:p>
            <a:pPr lvl="0"/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96000"/>
            <a:ext cx="1847850" cy="671386"/>
          </a:xfrm>
          <a:prstGeom prst="rect">
            <a:avLst/>
          </a:prstGeom>
        </p:spPr>
      </p:pic>
      <p:pic>
        <p:nvPicPr>
          <p:cNvPr id="8194" name="Picture 2" descr="http://static.oprah.com/images/spirit/201005/20100513-worried-woman-300x205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28575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1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Racial and Ethnic Health 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Disparities in Florida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There is </a:t>
            </a:r>
            <a:r>
              <a:rPr lang="en-US" b="1" dirty="0"/>
              <a:t>a significant disparity of insurance rates </a:t>
            </a:r>
            <a:r>
              <a:rPr lang="en-US" dirty="0"/>
              <a:t>among communities of color in Florida; 38% of Hispanic women and 31% of Black women are uninsured compared to 18% of White women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2nd </a:t>
            </a:r>
            <a:r>
              <a:rPr lang="en-US" dirty="0"/>
              <a:t>highest number of women and girls with AIDS in the U.S</a:t>
            </a:r>
            <a:r>
              <a:rPr lang="en-US" dirty="0" smtClean="0"/>
              <a:t>.; 70% are African-American</a:t>
            </a:r>
          </a:p>
          <a:p>
            <a:endParaRPr lang="en-US" dirty="0" smtClean="0"/>
          </a:p>
          <a:p>
            <a:r>
              <a:rPr lang="en-US" dirty="0" smtClean="0"/>
              <a:t>Birth outcomes: African-American babies die at a much higher rate than White babies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96000"/>
            <a:ext cx="1847850" cy="67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3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29649"/>
            <a:ext cx="8229600" cy="82295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Affordable Care Act Primary Goals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b="1" dirty="0" smtClean="0"/>
              <a:t>Provide affordable quality health coverage that is easily available and reform unfair insurance practices</a:t>
            </a:r>
          </a:p>
          <a:p>
            <a:endParaRPr lang="en-US" dirty="0" smtClean="0"/>
          </a:p>
          <a:p>
            <a:r>
              <a:rPr lang="en-US" dirty="0" smtClean="0"/>
              <a:t>Creates Health Insurance Marketplaces (AKA Exchanges)</a:t>
            </a:r>
          </a:p>
          <a:p>
            <a:r>
              <a:rPr lang="en-US" dirty="0"/>
              <a:t>Opportunity to Expand </a:t>
            </a:r>
            <a:r>
              <a:rPr lang="en-US" dirty="0" smtClean="0"/>
              <a:t>Medicaid</a:t>
            </a:r>
          </a:p>
          <a:p>
            <a:r>
              <a:rPr lang="en-US" dirty="0" smtClean="0"/>
              <a:t>Strengthens Medicare</a:t>
            </a:r>
          </a:p>
          <a:p>
            <a:r>
              <a:rPr lang="en-US" dirty="0" smtClean="0"/>
              <a:t>Reforms Private Health Insurance Market</a:t>
            </a:r>
          </a:p>
          <a:p>
            <a:r>
              <a:rPr lang="en-US" dirty="0" smtClean="0"/>
              <a:t>Protects Consumers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96000"/>
            <a:ext cx="1847850" cy="67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900" b="1" dirty="0" smtClean="0">
                <a:solidFill>
                  <a:schemeClr val="accent6">
                    <a:lumMod val="75000"/>
                  </a:schemeClr>
                </a:solidFill>
              </a:rPr>
              <a:t>ACA Reforms Already in Place</a:t>
            </a:r>
            <a:r>
              <a:rPr lang="en-US" sz="33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300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Ban on </a:t>
            </a:r>
            <a:r>
              <a:rPr lang="en-US" sz="2800" dirty="0" smtClean="0"/>
              <a:t>cancelling </a:t>
            </a:r>
            <a:r>
              <a:rPr lang="en-US" sz="2800" dirty="0"/>
              <a:t>c</a:t>
            </a:r>
            <a:r>
              <a:rPr lang="en-US" sz="2800" dirty="0" smtClean="0"/>
              <a:t>overage</a:t>
            </a:r>
          </a:p>
          <a:p>
            <a:r>
              <a:rPr lang="en-US" sz="2800" dirty="0" smtClean="0"/>
              <a:t>Ban </a:t>
            </a:r>
            <a:r>
              <a:rPr lang="en-US" sz="2800" dirty="0"/>
              <a:t>on denials of kids with pre-existing conditions</a:t>
            </a:r>
          </a:p>
          <a:p>
            <a:r>
              <a:rPr lang="en-US" sz="2800" dirty="0" smtClean="0"/>
              <a:t>Eliminate lifetime </a:t>
            </a:r>
            <a:r>
              <a:rPr lang="en-US" sz="2800" dirty="0"/>
              <a:t>limits</a:t>
            </a:r>
          </a:p>
          <a:p>
            <a:r>
              <a:rPr lang="en-US" sz="2800" u="sng" dirty="0"/>
              <a:t>Remain on parents coverage until 26</a:t>
            </a:r>
          </a:p>
          <a:p>
            <a:r>
              <a:rPr lang="en-US" sz="2800" u="sng" dirty="0" smtClean="0"/>
              <a:t>Prohibitions on discrimination </a:t>
            </a:r>
          </a:p>
          <a:p>
            <a:r>
              <a:rPr lang="en-US" sz="2800" dirty="0" smtClean="0"/>
              <a:t>Closing the “donut hole”</a:t>
            </a:r>
          </a:p>
          <a:p>
            <a:r>
              <a:rPr lang="en-US" sz="2800" u="sng" dirty="0" smtClean="0"/>
              <a:t>Providing preventive services at no additional cost</a:t>
            </a:r>
          </a:p>
          <a:p>
            <a:r>
              <a:rPr lang="en-US" sz="2800" dirty="0" smtClean="0"/>
              <a:t>Small </a:t>
            </a:r>
            <a:r>
              <a:rPr lang="en-US" sz="2800" dirty="0"/>
              <a:t>business tax credits</a:t>
            </a:r>
          </a:p>
          <a:p>
            <a:r>
              <a:rPr lang="en-US" sz="2800" dirty="0"/>
              <a:t>Pre-Existing Condition Insurance </a:t>
            </a:r>
            <a:r>
              <a:rPr lang="en-US" sz="2800" dirty="0" smtClean="0"/>
              <a:t>Plans</a:t>
            </a:r>
          </a:p>
          <a:p>
            <a:r>
              <a:rPr lang="en-US" sz="2800" dirty="0"/>
              <a:t>Greater transparency for premium rate review</a:t>
            </a:r>
          </a:p>
          <a:p>
            <a:r>
              <a:rPr lang="en-US" sz="2800" dirty="0"/>
              <a:t>Requirements on Medical Loss </a:t>
            </a:r>
            <a:r>
              <a:rPr lang="en-US" sz="2800" dirty="0" smtClean="0"/>
              <a:t>Ratio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96000"/>
            <a:ext cx="1847850" cy="67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8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2694</TotalTime>
  <Words>856</Words>
  <Application>Microsoft Office PowerPoint</Application>
  <PresentationFormat>On-screen Show (4:3)</PresentationFormat>
  <Paragraphs>154</Paragraphs>
  <Slides>19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 Who is Florida CHAIN? </vt:lpstr>
      <vt:lpstr>  Women and the ACA: Why This is Important </vt:lpstr>
      <vt:lpstr>Why This is Very Important </vt:lpstr>
      <vt:lpstr>Why This is Very Important </vt:lpstr>
      <vt:lpstr> What Does this Mean for Florida? Snapshot of Uninsured Women in Florida </vt:lpstr>
      <vt:lpstr>Racial and Ethnic Health  Disparities in Florida</vt:lpstr>
      <vt:lpstr>Affordable Care Act Primary Goals </vt:lpstr>
      <vt:lpstr> ACA Reforms Already in Place </vt:lpstr>
      <vt:lpstr>Top Things to Know for  Pregnant Women</vt:lpstr>
      <vt:lpstr>Top Things to Know for  Pregnant Women</vt:lpstr>
      <vt:lpstr>Health Insurance Marketplace</vt:lpstr>
      <vt:lpstr>Essential Health Benefits</vt:lpstr>
      <vt:lpstr>Essential Health Benefits</vt:lpstr>
      <vt:lpstr>Women’s Preventive Health Services</vt:lpstr>
      <vt:lpstr>How does the law address  health disparities and discrimination?</vt:lpstr>
      <vt:lpstr>Medicaid Expansion:  Health Care for Florida Now</vt:lpstr>
      <vt:lpstr>What’s Next?</vt:lpstr>
      <vt:lpstr>Thank you!</vt:lpstr>
    </vt:vector>
  </TitlesOfParts>
  <Company>National Womens Law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Dickerson, Kathryn</dc:creator>
  <cp:lastModifiedBy>modelprofile</cp:lastModifiedBy>
  <cp:revision>214</cp:revision>
  <dcterms:created xsi:type="dcterms:W3CDTF">2011-10-18T20:32:51Z</dcterms:created>
  <dcterms:modified xsi:type="dcterms:W3CDTF">2013-05-24T13:14:35Z</dcterms:modified>
</cp:coreProperties>
</file>