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4"/>
  </p:notesMasterIdLst>
  <p:sldIdLst>
    <p:sldId id="256" r:id="rId2"/>
    <p:sldId id="258" r:id="rId3"/>
    <p:sldId id="262" r:id="rId4"/>
    <p:sldId id="261" r:id="rId5"/>
    <p:sldId id="260" r:id="rId6"/>
    <p:sldId id="259" r:id="rId7"/>
    <p:sldId id="263" r:id="rId8"/>
    <p:sldId id="264" r:id="rId9"/>
    <p:sldId id="265" r:id="rId10"/>
    <p:sldId id="266" r:id="rId11"/>
    <p:sldId id="267" r:id="rId12"/>
    <p:sldId id="268" r:id="rId13"/>
    <p:sldId id="269" r:id="rId14"/>
    <p:sldId id="270" r:id="rId15"/>
    <p:sldId id="271" r:id="rId16"/>
    <p:sldId id="272" r:id="rId17"/>
    <p:sldId id="273" r:id="rId18"/>
    <p:sldId id="278" r:id="rId19"/>
    <p:sldId id="279" r:id="rId20"/>
    <p:sldId id="283" r:id="rId21"/>
    <p:sldId id="284" r:id="rId22"/>
    <p:sldId id="280" r:id="rId23"/>
    <p:sldId id="282" r:id="rId24"/>
    <p:sldId id="285" r:id="rId25"/>
    <p:sldId id="274" r:id="rId26"/>
    <p:sldId id="277" r:id="rId27"/>
    <p:sldId id="286" r:id="rId28"/>
    <p:sldId id="287" r:id="rId29"/>
    <p:sldId id="288" r:id="rId30"/>
    <p:sldId id="289" r:id="rId31"/>
    <p:sldId id="290" r:id="rId32"/>
    <p:sldId id="29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976F"/>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100" d="100"/>
          <a:sy n="100" d="100"/>
        </p:scale>
        <p:origin x="-294" y="-414"/>
      </p:cViewPr>
      <p:guideLst>
        <p:guide orient="horz" pos="2160"/>
        <p:guide pos="2880"/>
      </p:guideLst>
    </p:cSldViewPr>
  </p:slideViewPr>
  <p:notesTextViewPr>
    <p:cViewPr>
      <p:scale>
        <a:sx n="1" d="1"/>
        <a:sy n="1" d="1"/>
      </p:scale>
      <p:origin x="0" y="0"/>
    </p:cViewPr>
  </p:notesTextViewPr>
  <p:sorterViewPr>
    <p:cViewPr>
      <p:scale>
        <a:sx n="70" d="100"/>
        <a:sy n="70" d="100"/>
      </p:scale>
      <p:origin x="0" y="7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nhelvey\Desktop\ACA%20Materials\ACA%20coverage%20char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v>Currently Eligible</c:v>
          </c:tx>
          <c:spPr>
            <a:solidFill>
              <a:schemeClr val="accent5">
                <a:lumMod val="75000"/>
              </a:schemeClr>
            </a:solidFill>
          </c:spPr>
          <c:invertIfNegative val="0"/>
          <c:cat>
            <c:strRef>
              <c:f>Sheet2!$A$5:$A$14</c:f>
              <c:strCache>
                <c:ptCount val="10"/>
                <c:pt idx="0">
                  <c:v>Infants &lt;1yr</c:v>
                </c:pt>
                <c:pt idx="1">
                  <c:v>Pregnant Women</c:v>
                </c:pt>
                <c:pt idx="2">
                  <c:v>Ages 1-5</c:v>
                </c:pt>
                <c:pt idx="3">
                  <c:v>Ages 6-18</c:v>
                </c:pt>
                <c:pt idx="4">
                  <c:v>Ages 19-20</c:v>
                </c:pt>
                <c:pt idx="5">
                  <c:v>Unemployed Parents</c:v>
                </c:pt>
                <c:pt idx="6">
                  <c:v>Employed Parents</c:v>
                </c:pt>
                <c:pt idx="7">
                  <c:v>Disabled Adults</c:v>
                </c:pt>
                <c:pt idx="8">
                  <c:v>Seniors/LTC</c:v>
                </c:pt>
                <c:pt idx="9">
                  <c:v>Most Other Adults</c:v>
                </c:pt>
              </c:strCache>
            </c:strRef>
          </c:cat>
          <c:val>
            <c:numRef>
              <c:f>Sheet2!$B$5:$B$14</c:f>
              <c:numCache>
                <c:formatCode>0%</c:formatCode>
                <c:ptCount val="10"/>
                <c:pt idx="0">
                  <c:v>2</c:v>
                </c:pt>
                <c:pt idx="1">
                  <c:v>1.85</c:v>
                </c:pt>
                <c:pt idx="2">
                  <c:v>1.33</c:v>
                </c:pt>
                <c:pt idx="3">
                  <c:v>1</c:v>
                </c:pt>
                <c:pt idx="4">
                  <c:v>0.19</c:v>
                </c:pt>
                <c:pt idx="5">
                  <c:v>0.19</c:v>
                </c:pt>
                <c:pt idx="6">
                  <c:v>0.51</c:v>
                </c:pt>
                <c:pt idx="7">
                  <c:v>0.75</c:v>
                </c:pt>
                <c:pt idx="8">
                  <c:v>0.88</c:v>
                </c:pt>
                <c:pt idx="9">
                  <c:v>0</c:v>
                </c:pt>
              </c:numCache>
            </c:numRef>
          </c:val>
        </c:ser>
        <c:ser>
          <c:idx val="1"/>
          <c:order val="1"/>
          <c:tx>
            <c:v>Recommended Eligibility Under ACA</c:v>
          </c:tx>
          <c:invertIfNegative val="0"/>
          <c:cat>
            <c:strRef>
              <c:f>Sheet2!$A$5:$A$14</c:f>
              <c:strCache>
                <c:ptCount val="10"/>
                <c:pt idx="0">
                  <c:v>Infants &lt;1yr</c:v>
                </c:pt>
                <c:pt idx="1">
                  <c:v>Pregnant Women</c:v>
                </c:pt>
                <c:pt idx="2">
                  <c:v>Ages 1-5</c:v>
                </c:pt>
                <c:pt idx="3">
                  <c:v>Ages 6-18</c:v>
                </c:pt>
                <c:pt idx="4">
                  <c:v>Ages 19-20</c:v>
                </c:pt>
                <c:pt idx="5">
                  <c:v>Unemployed Parents</c:v>
                </c:pt>
                <c:pt idx="6">
                  <c:v>Employed Parents</c:v>
                </c:pt>
                <c:pt idx="7">
                  <c:v>Disabled Adults</c:v>
                </c:pt>
                <c:pt idx="8">
                  <c:v>Seniors/LTC</c:v>
                </c:pt>
                <c:pt idx="9">
                  <c:v>Most Other Adults</c:v>
                </c:pt>
              </c:strCache>
            </c:strRef>
          </c:cat>
          <c:val>
            <c:numRef>
              <c:f>Sheet2!$C$5:$C$14</c:f>
              <c:numCache>
                <c:formatCode>General</c:formatCode>
                <c:ptCount val="10"/>
                <c:pt idx="2" formatCode="0%">
                  <c:v>0.05</c:v>
                </c:pt>
                <c:pt idx="3" formatCode="0%">
                  <c:v>0.38</c:v>
                </c:pt>
                <c:pt idx="4" formatCode="0%">
                  <c:v>1.19</c:v>
                </c:pt>
                <c:pt idx="5" formatCode="0%">
                  <c:v>1.19</c:v>
                </c:pt>
                <c:pt idx="6" formatCode="0%">
                  <c:v>0.86999999999999988</c:v>
                </c:pt>
                <c:pt idx="7" formatCode="0%">
                  <c:v>0.62999999999999989</c:v>
                </c:pt>
                <c:pt idx="8" formatCode="0%">
                  <c:v>0.49999999999999989</c:v>
                </c:pt>
                <c:pt idx="9" formatCode="0%">
                  <c:v>1.38</c:v>
                </c:pt>
              </c:numCache>
            </c:numRef>
          </c:val>
        </c:ser>
        <c:dLbls>
          <c:showLegendKey val="0"/>
          <c:showVal val="0"/>
          <c:showCatName val="0"/>
          <c:showSerName val="0"/>
          <c:showPercent val="0"/>
          <c:showBubbleSize val="0"/>
        </c:dLbls>
        <c:gapWidth val="50"/>
        <c:overlap val="100"/>
        <c:axId val="146310656"/>
        <c:axId val="146312192"/>
      </c:barChart>
      <c:catAx>
        <c:axId val="146310656"/>
        <c:scaling>
          <c:orientation val="minMax"/>
        </c:scaling>
        <c:delete val="0"/>
        <c:axPos val="b"/>
        <c:majorTickMark val="out"/>
        <c:minorTickMark val="none"/>
        <c:tickLblPos val="nextTo"/>
        <c:txPr>
          <a:bodyPr/>
          <a:lstStyle/>
          <a:p>
            <a:pPr>
              <a:defRPr sz="1200" b="1"/>
            </a:pPr>
            <a:endParaRPr lang="en-US"/>
          </a:p>
        </c:txPr>
        <c:crossAx val="146312192"/>
        <c:crosses val="autoZero"/>
        <c:auto val="1"/>
        <c:lblAlgn val="ctr"/>
        <c:lblOffset val="100"/>
        <c:noMultiLvlLbl val="0"/>
      </c:catAx>
      <c:valAx>
        <c:axId val="146312192"/>
        <c:scaling>
          <c:orientation val="minMax"/>
          <c:max val="2"/>
        </c:scaling>
        <c:delete val="0"/>
        <c:axPos val="l"/>
        <c:majorGridlines>
          <c:spPr>
            <a:ln>
              <a:prstDash val="sysDash"/>
            </a:ln>
          </c:spPr>
        </c:majorGridlines>
        <c:numFmt formatCode="0%" sourceLinked="1"/>
        <c:majorTickMark val="out"/>
        <c:minorTickMark val="none"/>
        <c:tickLblPos val="nextTo"/>
        <c:txPr>
          <a:bodyPr/>
          <a:lstStyle/>
          <a:p>
            <a:pPr>
              <a:defRPr sz="1200" b="1" i="1">
                <a:solidFill>
                  <a:schemeClr val="tx1">
                    <a:lumMod val="50000"/>
                    <a:lumOff val="50000"/>
                  </a:schemeClr>
                </a:solidFill>
              </a:defRPr>
            </a:pPr>
            <a:endParaRPr lang="en-US"/>
          </a:p>
        </c:txPr>
        <c:crossAx val="146310656"/>
        <c:crosses val="autoZero"/>
        <c:crossBetween val="between"/>
      </c:valAx>
      <c:spPr>
        <a:noFill/>
        <a:ln>
          <a:noFill/>
        </a:ln>
      </c:spPr>
    </c:plotArea>
    <c:legend>
      <c:legendPos val="t"/>
      <c:layout>
        <c:manualLayout>
          <c:xMode val="edge"/>
          <c:yMode val="edge"/>
          <c:x val="0.10368598244902347"/>
          <c:y val="1.6194328542121512E-2"/>
          <c:w val="0.84546819362242864"/>
          <c:h val="7.3098266207983209E-2"/>
        </c:manualLayout>
      </c:layout>
      <c:overlay val="0"/>
      <c:txPr>
        <a:bodyPr/>
        <a:lstStyle/>
        <a:p>
          <a:pPr algn="just">
            <a:defRPr sz="1600" b="1"/>
          </a:pPr>
          <a:endParaRPr lang="en-US"/>
        </a:p>
      </c:txPr>
    </c:legend>
    <c:plotVisOnly val="1"/>
    <c:dispBlanksAs val="gap"/>
    <c:showDLblsOverMax val="0"/>
  </c:chart>
  <c:spPr>
    <a:noFill/>
    <a:ln>
      <a:noFill/>
    </a:ln>
  </c:sp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662E0C-73BD-4E34-8CE3-0038AF3C58B7}" type="doc">
      <dgm:prSet loTypeId="urn:microsoft.com/office/officeart/2005/8/layout/cycle4" loCatId="relationship" qsTypeId="urn:microsoft.com/office/officeart/2005/8/quickstyle/3d2" qsCatId="3D" csTypeId="urn:microsoft.com/office/officeart/2005/8/colors/accent1_4" csCatId="accent1" phldr="1"/>
      <dgm:spPr/>
      <dgm:t>
        <a:bodyPr/>
        <a:lstStyle/>
        <a:p>
          <a:endParaRPr lang="en-US"/>
        </a:p>
      </dgm:t>
    </dgm:pt>
    <dgm:pt modelId="{72DD89CE-ED27-41E6-8F01-77A932F21D73}">
      <dgm:prSet phldrT="[Text]" custT="1"/>
      <dgm:spPr>
        <a:solidFill>
          <a:schemeClr val="accent2"/>
        </a:solidFill>
      </dgm:spPr>
      <dgm:t>
        <a:bodyPr/>
        <a:lstStyle/>
        <a:p>
          <a:r>
            <a:rPr lang="en-US" sz="1400" b="1" dirty="0" smtClean="0">
              <a:latin typeface="Century Gothic" pitchFamily="34" charset="0"/>
              <a:cs typeface="Calibri" pitchFamily="34" charset="0"/>
            </a:rPr>
            <a:t>Consumer Rights/ Protections</a:t>
          </a:r>
          <a:endParaRPr lang="en-US" sz="1400" b="1" dirty="0">
            <a:latin typeface="Century Gothic" pitchFamily="34" charset="0"/>
            <a:cs typeface="Calibri" pitchFamily="34" charset="0"/>
          </a:endParaRPr>
        </a:p>
      </dgm:t>
    </dgm:pt>
    <dgm:pt modelId="{89E417A3-D038-4AC9-9E86-0C6C6F983383}" type="parTrans" cxnId="{040515BE-EE17-4492-B66F-1D462DAB116A}">
      <dgm:prSet/>
      <dgm:spPr/>
      <dgm:t>
        <a:bodyPr/>
        <a:lstStyle/>
        <a:p>
          <a:endParaRPr lang="en-US" sz="1600" b="0">
            <a:latin typeface="Century Gothic" pitchFamily="34" charset="0"/>
            <a:cs typeface="Calibri" pitchFamily="34" charset="0"/>
          </a:endParaRPr>
        </a:p>
      </dgm:t>
    </dgm:pt>
    <dgm:pt modelId="{809053EE-6958-4D78-ACD3-9B014A271699}" type="sibTrans" cxnId="{040515BE-EE17-4492-B66F-1D462DAB116A}">
      <dgm:prSet/>
      <dgm:spPr/>
      <dgm:t>
        <a:bodyPr/>
        <a:lstStyle/>
        <a:p>
          <a:endParaRPr lang="en-US" sz="1600" b="0">
            <a:latin typeface="Century Gothic" pitchFamily="34" charset="0"/>
            <a:cs typeface="Calibri" pitchFamily="34" charset="0"/>
          </a:endParaRPr>
        </a:p>
      </dgm:t>
    </dgm:pt>
    <dgm:pt modelId="{1CC504E6-5B87-4D71-8814-8CA91830DFDD}">
      <dgm:prSet phldrT="[Text]"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Stop/limit pre-existing exclusions </a:t>
          </a:r>
          <a:endParaRPr lang="en-US" sz="1100" b="1" dirty="0">
            <a:latin typeface="Century Gothic" pitchFamily="34" charset="0"/>
            <a:cs typeface="Calibri" pitchFamily="34" charset="0"/>
          </a:endParaRPr>
        </a:p>
      </dgm:t>
    </dgm:pt>
    <dgm:pt modelId="{DBC1187E-F2BD-42CB-A2D3-5D5884D645C0}" type="parTrans" cxnId="{0CFCB5D9-E50F-4049-8FB8-62FF4EA8F724}">
      <dgm:prSet/>
      <dgm:spPr/>
      <dgm:t>
        <a:bodyPr/>
        <a:lstStyle/>
        <a:p>
          <a:endParaRPr lang="en-US" sz="1600" b="0">
            <a:latin typeface="Century Gothic" pitchFamily="34" charset="0"/>
            <a:cs typeface="Calibri" pitchFamily="34" charset="0"/>
          </a:endParaRPr>
        </a:p>
      </dgm:t>
    </dgm:pt>
    <dgm:pt modelId="{B3B87D4C-5987-4EC4-8FF8-7226F3F127AE}" type="sibTrans" cxnId="{0CFCB5D9-E50F-4049-8FB8-62FF4EA8F724}">
      <dgm:prSet/>
      <dgm:spPr/>
      <dgm:t>
        <a:bodyPr/>
        <a:lstStyle/>
        <a:p>
          <a:endParaRPr lang="en-US" sz="1600" b="0">
            <a:latin typeface="Century Gothic" pitchFamily="34" charset="0"/>
            <a:cs typeface="Calibri" pitchFamily="34" charset="0"/>
          </a:endParaRPr>
        </a:p>
      </dgm:t>
    </dgm:pt>
    <dgm:pt modelId="{867F5B4F-A964-425A-AAE3-BD32F51DE390}">
      <dgm:prSet phldrT="[Text]" custT="1"/>
      <dgm:spPr>
        <a:solidFill>
          <a:schemeClr val="accent3"/>
        </a:solidFill>
      </dgm:spPr>
      <dgm:t>
        <a:bodyPr/>
        <a:lstStyle/>
        <a:p>
          <a:r>
            <a:rPr lang="en-US" sz="1400" b="1" dirty="0" smtClean="0">
              <a:latin typeface="Century Gothic" pitchFamily="34" charset="0"/>
              <a:cs typeface="Calibri" pitchFamily="34" charset="0"/>
            </a:rPr>
            <a:t>Affordable Coverage</a:t>
          </a:r>
          <a:endParaRPr lang="en-US" sz="1400" b="1" dirty="0">
            <a:latin typeface="Century Gothic" pitchFamily="34" charset="0"/>
            <a:cs typeface="Calibri" pitchFamily="34" charset="0"/>
          </a:endParaRPr>
        </a:p>
      </dgm:t>
    </dgm:pt>
    <dgm:pt modelId="{46F0508E-F71A-4BDA-AB6B-20801855B2EB}" type="parTrans" cxnId="{A558E122-8B16-49B2-8216-3B1470BD66A1}">
      <dgm:prSet/>
      <dgm:spPr/>
      <dgm:t>
        <a:bodyPr/>
        <a:lstStyle/>
        <a:p>
          <a:endParaRPr lang="en-US" sz="1600" b="0">
            <a:latin typeface="Century Gothic" pitchFamily="34" charset="0"/>
            <a:cs typeface="Calibri" pitchFamily="34" charset="0"/>
          </a:endParaRPr>
        </a:p>
      </dgm:t>
    </dgm:pt>
    <dgm:pt modelId="{4BBBCE66-422F-49F0-91EC-7EF5B2E212FB}" type="sibTrans" cxnId="{A558E122-8B16-49B2-8216-3B1470BD66A1}">
      <dgm:prSet/>
      <dgm:spPr/>
      <dgm:t>
        <a:bodyPr/>
        <a:lstStyle/>
        <a:p>
          <a:endParaRPr lang="en-US" sz="1600" b="0">
            <a:latin typeface="Century Gothic" pitchFamily="34" charset="0"/>
            <a:cs typeface="Calibri" pitchFamily="34" charset="0"/>
          </a:endParaRPr>
        </a:p>
      </dgm:t>
    </dgm:pt>
    <dgm:pt modelId="{E8800008-4C26-450E-864D-F2210F3CBA44}">
      <dgm:prSet phldrT="[Text]" custT="1">
        <dgm:style>
          <a:lnRef idx="1">
            <a:schemeClr val="accent3"/>
          </a:lnRef>
          <a:fillRef idx="2">
            <a:schemeClr val="accent3"/>
          </a:fillRef>
          <a:effectRef idx="1">
            <a:schemeClr val="accent3"/>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Medical Loss Ratio </a:t>
          </a:r>
          <a:r>
            <a:rPr lang="en-US" sz="1100" b="1" i="1" dirty="0" smtClean="0">
              <a:latin typeface="Century Gothic" pitchFamily="34" charset="0"/>
              <a:cs typeface="Calibri" pitchFamily="34" charset="0"/>
            </a:rPr>
            <a:t>(80/20 Rule)</a:t>
          </a:r>
          <a:endParaRPr lang="en-US" sz="1100" b="1" i="1" dirty="0">
            <a:latin typeface="Century Gothic" pitchFamily="34" charset="0"/>
            <a:cs typeface="Calibri" pitchFamily="34" charset="0"/>
          </a:endParaRPr>
        </a:p>
      </dgm:t>
    </dgm:pt>
    <dgm:pt modelId="{0C5B7210-1040-4CA0-8D9F-4241A7DA4084}" type="parTrans" cxnId="{6F7AA293-396A-488B-A49D-A861FE8B85F0}">
      <dgm:prSet/>
      <dgm:spPr/>
      <dgm:t>
        <a:bodyPr/>
        <a:lstStyle/>
        <a:p>
          <a:endParaRPr lang="en-US" sz="1600" b="0">
            <a:latin typeface="Century Gothic" pitchFamily="34" charset="0"/>
            <a:cs typeface="Calibri" pitchFamily="34" charset="0"/>
          </a:endParaRPr>
        </a:p>
      </dgm:t>
    </dgm:pt>
    <dgm:pt modelId="{89409350-16F3-4E3A-B5A6-4C24AD013E31}" type="sibTrans" cxnId="{6F7AA293-396A-488B-A49D-A861FE8B85F0}">
      <dgm:prSet/>
      <dgm:spPr/>
      <dgm:t>
        <a:bodyPr/>
        <a:lstStyle/>
        <a:p>
          <a:endParaRPr lang="en-US" sz="1600" b="0">
            <a:latin typeface="Century Gothic" pitchFamily="34" charset="0"/>
            <a:cs typeface="Calibri" pitchFamily="34" charset="0"/>
          </a:endParaRPr>
        </a:p>
      </dgm:t>
    </dgm:pt>
    <dgm:pt modelId="{802649CB-B6B1-4C53-9AE9-360E0BF615CF}">
      <dgm:prSet phldrT="[Text]" custT="1"/>
      <dgm:spPr>
        <a:solidFill>
          <a:schemeClr val="accent1">
            <a:lumMod val="50000"/>
          </a:schemeClr>
        </a:solidFill>
      </dgm:spPr>
      <dgm:t>
        <a:bodyPr/>
        <a:lstStyle/>
        <a:p>
          <a:r>
            <a:rPr lang="en-US" sz="1600" b="1" dirty="0" smtClean="0">
              <a:effectLst/>
              <a:latin typeface="Century Gothic" pitchFamily="34" charset="0"/>
              <a:cs typeface="Calibri" pitchFamily="34" charset="0"/>
            </a:rPr>
            <a:t>Better</a:t>
          </a:r>
        </a:p>
        <a:p>
          <a:r>
            <a:rPr lang="en-US" sz="1600" b="1" dirty="0" smtClean="0">
              <a:effectLst/>
              <a:latin typeface="Century Gothic" pitchFamily="34" charset="0"/>
              <a:cs typeface="Calibri" pitchFamily="34" charset="0"/>
            </a:rPr>
            <a:t>Access</a:t>
          </a:r>
          <a:endParaRPr lang="en-US" sz="1600" b="1" dirty="0">
            <a:effectLst/>
            <a:latin typeface="Century Gothic" pitchFamily="34" charset="0"/>
            <a:cs typeface="Calibri" pitchFamily="34" charset="0"/>
          </a:endParaRPr>
        </a:p>
      </dgm:t>
    </dgm:pt>
    <dgm:pt modelId="{35C2293D-524E-4AE6-83E1-84789DC90981}" type="parTrans" cxnId="{B54B609B-DB91-4EA0-8358-9BF7A493C245}">
      <dgm:prSet/>
      <dgm:spPr/>
      <dgm:t>
        <a:bodyPr/>
        <a:lstStyle/>
        <a:p>
          <a:endParaRPr lang="en-US" sz="1600" b="0">
            <a:latin typeface="Century Gothic" pitchFamily="34" charset="0"/>
            <a:cs typeface="Calibri" pitchFamily="34" charset="0"/>
          </a:endParaRPr>
        </a:p>
      </dgm:t>
    </dgm:pt>
    <dgm:pt modelId="{EA372510-149A-4716-8E5B-AB21109EE3DE}" type="sibTrans" cxnId="{B54B609B-DB91-4EA0-8358-9BF7A493C245}">
      <dgm:prSet/>
      <dgm:spPr/>
      <dgm:t>
        <a:bodyPr/>
        <a:lstStyle/>
        <a:p>
          <a:endParaRPr lang="en-US" sz="1600" b="0">
            <a:latin typeface="Century Gothic" pitchFamily="34" charset="0"/>
            <a:cs typeface="Calibri" pitchFamily="34" charset="0"/>
          </a:endParaRPr>
        </a:p>
      </dgm:t>
    </dgm:pt>
    <dgm:pt modelId="{9F57158A-49AA-420D-8BC9-1682CE6615ED}">
      <dgm:prSet phldrT="[Text]" custT="1">
        <dgm:style>
          <a:lnRef idx="1">
            <a:schemeClr val="accent1"/>
          </a:lnRef>
          <a:fillRef idx="2">
            <a:schemeClr val="accent1"/>
          </a:fillRef>
          <a:effectRef idx="1">
            <a:schemeClr val="accent1"/>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Free Prevention benefits</a:t>
          </a:r>
          <a:endParaRPr lang="en-US" sz="1100" b="1" dirty="0">
            <a:latin typeface="Century Gothic" pitchFamily="34" charset="0"/>
            <a:cs typeface="Calibri" pitchFamily="34" charset="0"/>
          </a:endParaRPr>
        </a:p>
      </dgm:t>
    </dgm:pt>
    <dgm:pt modelId="{9C2769B6-A1BC-499B-ABAD-722E4913F3D6}" type="parTrans" cxnId="{6174430B-4781-4FE3-9110-F8F32C49272B}">
      <dgm:prSet/>
      <dgm:spPr/>
      <dgm:t>
        <a:bodyPr/>
        <a:lstStyle/>
        <a:p>
          <a:endParaRPr lang="en-US" sz="1600" b="0">
            <a:latin typeface="Century Gothic" pitchFamily="34" charset="0"/>
            <a:cs typeface="Calibri" pitchFamily="34" charset="0"/>
          </a:endParaRPr>
        </a:p>
      </dgm:t>
    </dgm:pt>
    <dgm:pt modelId="{8F8BEA55-AC90-4DE7-AC67-2BFF26A0D10A}" type="sibTrans" cxnId="{6174430B-4781-4FE3-9110-F8F32C49272B}">
      <dgm:prSet/>
      <dgm:spPr/>
      <dgm:t>
        <a:bodyPr/>
        <a:lstStyle/>
        <a:p>
          <a:endParaRPr lang="en-US" sz="1600" b="0">
            <a:latin typeface="Century Gothic" pitchFamily="34" charset="0"/>
            <a:cs typeface="Calibri" pitchFamily="34" charset="0"/>
          </a:endParaRPr>
        </a:p>
      </dgm:t>
    </dgm:pt>
    <dgm:pt modelId="{3D4C15E9-D3EA-4F75-85E4-FFFAC3605064}">
      <dgm:prSet phldrT="[Text]" custT="1"/>
      <dgm:spPr>
        <a:solidFill>
          <a:schemeClr val="accent5"/>
        </a:solidFill>
      </dgm:spPr>
      <dgm:t>
        <a:bodyPr/>
        <a:lstStyle/>
        <a:p>
          <a:r>
            <a:rPr lang="en-US" sz="1600" b="1" dirty="0" smtClean="0">
              <a:latin typeface="Century Gothic" pitchFamily="34" charset="0"/>
              <a:cs typeface="Calibri" pitchFamily="34" charset="0"/>
            </a:rPr>
            <a:t>Stronger</a:t>
          </a:r>
        </a:p>
        <a:p>
          <a:r>
            <a:rPr lang="en-US" sz="1600" b="1" dirty="0" smtClean="0">
              <a:latin typeface="Century Gothic" pitchFamily="34" charset="0"/>
              <a:cs typeface="Calibri" pitchFamily="34" charset="0"/>
            </a:rPr>
            <a:t>Medicare</a:t>
          </a:r>
          <a:endParaRPr lang="en-US" sz="1600" b="1" dirty="0">
            <a:latin typeface="Century Gothic" pitchFamily="34" charset="0"/>
            <a:cs typeface="Calibri" pitchFamily="34" charset="0"/>
          </a:endParaRPr>
        </a:p>
      </dgm:t>
    </dgm:pt>
    <dgm:pt modelId="{B55E8694-1CBE-4A10-B6F4-ED361EE5E2C2}" type="parTrans" cxnId="{09694A0B-5716-42FF-9447-844C4DA950EE}">
      <dgm:prSet/>
      <dgm:spPr/>
      <dgm:t>
        <a:bodyPr/>
        <a:lstStyle/>
        <a:p>
          <a:endParaRPr lang="en-US" sz="1600" b="0">
            <a:latin typeface="Century Gothic" pitchFamily="34" charset="0"/>
            <a:cs typeface="Calibri" pitchFamily="34" charset="0"/>
          </a:endParaRPr>
        </a:p>
      </dgm:t>
    </dgm:pt>
    <dgm:pt modelId="{35E08C98-59FB-43A4-88DE-3A066980AD98}" type="sibTrans" cxnId="{09694A0B-5716-42FF-9447-844C4DA950EE}">
      <dgm:prSet/>
      <dgm:spPr/>
      <dgm:t>
        <a:bodyPr/>
        <a:lstStyle/>
        <a:p>
          <a:endParaRPr lang="en-US" sz="1600" b="0">
            <a:latin typeface="Century Gothic" pitchFamily="34" charset="0"/>
            <a:cs typeface="Calibri" pitchFamily="34" charset="0"/>
          </a:endParaRPr>
        </a:p>
      </dgm:t>
    </dgm:pt>
    <dgm:pt modelId="{584741BC-1527-4781-A906-768484F41A85}">
      <dgm:prSet phldrT="[Text]" custT="1">
        <dgm:style>
          <a:lnRef idx="1">
            <a:schemeClr val="accent5"/>
          </a:lnRef>
          <a:fillRef idx="2">
            <a:schemeClr val="accent5"/>
          </a:fillRef>
          <a:effectRef idx="1">
            <a:schemeClr val="accent5"/>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Lower  cost prescription medications</a:t>
          </a:r>
          <a:endParaRPr lang="en-US" sz="1100" b="1" dirty="0">
            <a:latin typeface="Century Gothic" pitchFamily="34" charset="0"/>
            <a:cs typeface="Calibri" pitchFamily="34" charset="0"/>
          </a:endParaRPr>
        </a:p>
      </dgm:t>
    </dgm:pt>
    <dgm:pt modelId="{B383BB37-7646-44C1-9D46-D51C48066F46}" type="parTrans" cxnId="{CDE1813C-1227-4BC5-8B22-933B4D708B8F}">
      <dgm:prSet/>
      <dgm:spPr/>
      <dgm:t>
        <a:bodyPr/>
        <a:lstStyle/>
        <a:p>
          <a:endParaRPr lang="en-US" sz="1600" b="0">
            <a:latin typeface="Century Gothic" pitchFamily="34" charset="0"/>
            <a:cs typeface="Calibri" pitchFamily="34" charset="0"/>
          </a:endParaRPr>
        </a:p>
      </dgm:t>
    </dgm:pt>
    <dgm:pt modelId="{B337DE40-81FC-4C8F-8974-B0EDC93C3E34}" type="sibTrans" cxnId="{CDE1813C-1227-4BC5-8B22-933B4D708B8F}">
      <dgm:prSet/>
      <dgm:spPr/>
      <dgm:t>
        <a:bodyPr/>
        <a:lstStyle/>
        <a:p>
          <a:endParaRPr lang="en-US" sz="1600" b="0">
            <a:latin typeface="Century Gothic" pitchFamily="34" charset="0"/>
            <a:cs typeface="Calibri" pitchFamily="34" charset="0"/>
          </a:endParaRPr>
        </a:p>
      </dgm:t>
    </dgm:pt>
    <dgm:pt modelId="{9A7DB871-1B71-422C-9704-36E2384932EB}">
      <dgm:prSet phldrT="[Text]"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Eliminates lifetime coverage limits</a:t>
          </a:r>
          <a:endParaRPr lang="en-US" sz="1100" b="1" dirty="0">
            <a:latin typeface="Century Gothic" pitchFamily="34" charset="0"/>
            <a:cs typeface="Calibri" pitchFamily="34" charset="0"/>
          </a:endParaRPr>
        </a:p>
      </dgm:t>
    </dgm:pt>
    <dgm:pt modelId="{EF807E29-D373-403C-9709-01AF4E5B6383}" type="parTrans" cxnId="{39E715EB-7228-455A-AC3D-E1C94B9C8E84}">
      <dgm:prSet/>
      <dgm:spPr/>
      <dgm:t>
        <a:bodyPr/>
        <a:lstStyle/>
        <a:p>
          <a:endParaRPr lang="en-US" sz="1600" b="0">
            <a:latin typeface="Century Gothic" pitchFamily="34" charset="0"/>
            <a:cs typeface="Calibri" pitchFamily="34" charset="0"/>
          </a:endParaRPr>
        </a:p>
      </dgm:t>
    </dgm:pt>
    <dgm:pt modelId="{A3B429D1-6872-4236-89B2-7664A9307627}" type="sibTrans" cxnId="{39E715EB-7228-455A-AC3D-E1C94B9C8E84}">
      <dgm:prSet/>
      <dgm:spPr/>
      <dgm:t>
        <a:bodyPr/>
        <a:lstStyle/>
        <a:p>
          <a:endParaRPr lang="en-US" sz="1600" b="0">
            <a:latin typeface="Century Gothic" pitchFamily="34" charset="0"/>
            <a:cs typeface="Calibri" pitchFamily="34" charset="0"/>
          </a:endParaRPr>
        </a:p>
      </dgm:t>
    </dgm:pt>
    <dgm:pt modelId="{7AFD5717-D33F-4124-8839-7F3A7DBB5B39}">
      <dgm:prSet phldrT="[Text]" custT="1">
        <dgm:style>
          <a:lnRef idx="1">
            <a:schemeClr val="accent2"/>
          </a:lnRef>
          <a:fillRef idx="2">
            <a:schemeClr val="accent2"/>
          </a:fillRef>
          <a:effectRef idx="1">
            <a:schemeClr val="accent2"/>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Prohibits coverage cancellations</a:t>
          </a:r>
          <a:endParaRPr lang="en-US" sz="1100" b="1" dirty="0">
            <a:latin typeface="Century Gothic" pitchFamily="34" charset="0"/>
            <a:cs typeface="Calibri" pitchFamily="34" charset="0"/>
          </a:endParaRPr>
        </a:p>
      </dgm:t>
    </dgm:pt>
    <dgm:pt modelId="{19293B52-6BE0-4D75-AA5E-D5DF93DD8313}" type="parTrans" cxnId="{9E3FB40C-1D52-4F09-9868-79A65F55EEDA}">
      <dgm:prSet/>
      <dgm:spPr/>
      <dgm:t>
        <a:bodyPr/>
        <a:lstStyle/>
        <a:p>
          <a:endParaRPr lang="en-US" sz="1600" b="0">
            <a:latin typeface="Century Gothic" pitchFamily="34" charset="0"/>
            <a:cs typeface="Calibri" pitchFamily="34" charset="0"/>
          </a:endParaRPr>
        </a:p>
      </dgm:t>
    </dgm:pt>
    <dgm:pt modelId="{E01ACB3D-4658-488D-B76B-4498C4F62B72}" type="sibTrans" cxnId="{9E3FB40C-1D52-4F09-9868-79A65F55EEDA}">
      <dgm:prSet/>
      <dgm:spPr/>
      <dgm:t>
        <a:bodyPr/>
        <a:lstStyle/>
        <a:p>
          <a:endParaRPr lang="en-US" sz="1600" b="0">
            <a:latin typeface="Century Gothic" pitchFamily="34" charset="0"/>
            <a:cs typeface="Calibri" pitchFamily="34" charset="0"/>
          </a:endParaRPr>
        </a:p>
      </dgm:t>
    </dgm:pt>
    <dgm:pt modelId="{C77D4DA2-8573-423B-8D29-31C2F6D4859B}">
      <dgm:prSet phldrT="[Text]" custT="1">
        <dgm:style>
          <a:lnRef idx="1">
            <a:schemeClr val="accent3"/>
          </a:lnRef>
          <a:fillRef idx="2">
            <a:schemeClr val="accent3"/>
          </a:fillRef>
          <a:effectRef idx="1">
            <a:schemeClr val="accent3"/>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Stops unreasonable rate increases</a:t>
          </a:r>
          <a:endParaRPr lang="en-US" sz="1100" b="1" dirty="0">
            <a:latin typeface="Century Gothic" pitchFamily="34" charset="0"/>
            <a:cs typeface="Calibri" pitchFamily="34" charset="0"/>
          </a:endParaRPr>
        </a:p>
      </dgm:t>
    </dgm:pt>
    <dgm:pt modelId="{8E2A36F4-FE06-42CF-B18F-21EC35CF0D74}" type="parTrans" cxnId="{2FE5F519-DD50-428C-8F30-9EC6920A6799}">
      <dgm:prSet/>
      <dgm:spPr/>
      <dgm:t>
        <a:bodyPr/>
        <a:lstStyle/>
        <a:p>
          <a:endParaRPr lang="en-US" sz="1600" b="0">
            <a:latin typeface="Century Gothic" pitchFamily="34" charset="0"/>
            <a:cs typeface="Calibri" pitchFamily="34" charset="0"/>
          </a:endParaRPr>
        </a:p>
      </dgm:t>
    </dgm:pt>
    <dgm:pt modelId="{868CC5B7-1171-4547-B859-1C529C7B4355}" type="sibTrans" cxnId="{2FE5F519-DD50-428C-8F30-9EC6920A6799}">
      <dgm:prSet/>
      <dgm:spPr/>
      <dgm:t>
        <a:bodyPr/>
        <a:lstStyle/>
        <a:p>
          <a:endParaRPr lang="en-US" sz="1600" b="0">
            <a:latin typeface="Century Gothic" pitchFamily="34" charset="0"/>
            <a:cs typeface="Calibri" pitchFamily="34" charset="0"/>
          </a:endParaRPr>
        </a:p>
      </dgm:t>
    </dgm:pt>
    <dgm:pt modelId="{E1E52D51-7365-49C1-B941-9E71F2EBEA75}">
      <dgm:prSet phldrT="[Text]" custT="1">
        <dgm:style>
          <a:lnRef idx="1">
            <a:schemeClr val="accent3"/>
          </a:lnRef>
          <a:fillRef idx="2">
            <a:schemeClr val="accent3"/>
          </a:fillRef>
          <a:effectRef idx="1">
            <a:schemeClr val="accent3"/>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Small business tax credits</a:t>
          </a:r>
          <a:endParaRPr lang="en-US" sz="1100" b="1" dirty="0">
            <a:latin typeface="Century Gothic" pitchFamily="34" charset="0"/>
            <a:cs typeface="Calibri" pitchFamily="34" charset="0"/>
          </a:endParaRPr>
        </a:p>
      </dgm:t>
    </dgm:pt>
    <dgm:pt modelId="{2E61B7A8-7E68-4C62-A642-DE4AA01A8CFE}" type="parTrans" cxnId="{5A3CCD11-0DBD-4DCA-A9A6-1377C0603EC6}">
      <dgm:prSet/>
      <dgm:spPr/>
      <dgm:t>
        <a:bodyPr/>
        <a:lstStyle/>
        <a:p>
          <a:endParaRPr lang="en-US" sz="1600" b="0">
            <a:latin typeface="Century Gothic" pitchFamily="34" charset="0"/>
            <a:cs typeface="Calibri" pitchFamily="34" charset="0"/>
          </a:endParaRPr>
        </a:p>
      </dgm:t>
    </dgm:pt>
    <dgm:pt modelId="{A940F049-969A-4CBF-A574-16A3F6097072}" type="sibTrans" cxnId="{5A3CCD11-0DBD-4DCA-A9A6-1377C0603EC6}">
      <dgm:prSet/>
      <dgm:spPr/>
      <dgm:t>
        <a:bodyPr/>
        <a:lstStyle/>
        <a:p>
          <a:endParaRPr lang="en-US" sz="1600" b="0">
            <a:latin typeface="Century Gothic" pitchFamily="34" charset="0"/>
            <a:cs typeface="Calibri" pitchFamily="34" charset="0"/>
          </a:endParaRPr>
        </a:p>
      </dgm:t>
    </dgm:pt>
    <dgm:pt modelId="{EEB62E94-E54B-4F1C-9980-5FB6FB3D9216}">
      <dgm:prSet phldrT="[Text]" custT="1">
        <dgm:style>
          <a:lnRef idx="1">
            <a:schemeClr val="accent1"/>
          </a:lnRef>
          <a:fillRef idx="2">
            <a:schemeClr val="accent1"/>
          </a:fillRef>
          <a:effectRef idx="1">
            <a:schemeClr val="accent1"/>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Coverage for young adults</a:t>
          </a:r>
          <a:endParaRPr lang="en-US" sz="1100" b="1" dirty="0">
            <a:latin typeface="Century Gothic" pitchFamily="34" charset="0"/>
            <a:cs typeface="Calibri" pitchFamily="34" charset="0"/>
          </a:endParaRPr>
        </a:p>
      </dgm:t>
    </dgm:pt>
    <dgm:pt modelId="{2408FB6B-5018-418B-A65F-095B0F515BD7}" type="parTrans" cxnId="{6654C52A-6B57-460C-BDC4-4A7BC18ADDD2}">
      <dgm:prSet/>
      <dgm:spPr/>
      <dgm:t>
        <a:bodyPr/>
        <a:lstStyle/>
        <a:p>
          <a:endParaRPr lang="en-US" sz="1600" b="0">
            <a:latin typeface="Century Gothic" pitchFamily="34" charset="0"/>
            <a:cs typeface="Calibri" pitchFamily="34" charset="0"/>
          </a:endParaRPr>
        </a:p>
      </dgm:t>
    </dgm:pt>
    <dgm:pt modelId="{0DC9DBA4-0981-425B-B543-4337656D65EE}" type="sibTrans" cxnId="{6654C52A-6B57-460C-BDC4-4A7BC18ADDD2}">
      <dgm:prSet/>
      <dgm:spPr/>
      <dgm:t>
        <a:bodyPr/>
        <a:lstStyle/>
        <a:p>
          <a:endParaRPr lang="en-US" sz="1600" b="0">
            <a:latin typeface="Century Gothic" pitchFamily="34" charset="0"/>
            <a:cs typeface="Calibri" pitchFamily="34" charset="0"/>
          </a:endParaRPr>
        </a:p>
      </dgm:t>
    </dgm:pt>
    <dgm:pt modelId="{86DC8D75-F464-4B61-8A8F-34DDED4CE801}">
      <dgm:prSet phldrT="[Text]" custT="1">
        <dgm:style>
          <a:lnRef idx="1">
            <a:schemeClr val="accent1"/>
          </a:lnRef>
          <a:fillRef idx="2">
            <a:schemeClr val="accent1"/>
          </a:fillRef>
          <a:effectRef idx="1">
            <a:schemeClr val="accent1"/>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Affordable insurance exchanges</a:t>
          </a:r>
          <a:endParaRPr lang="en-US" sz="1100" b="1" dirty="0">
            <a:latin typeface="Century Gothic" pitchFamily="34" charset="0"/>
            <a:cs typeface="Calibri" pitchFamily="34" charset="0"/>
          </a:endParaRPr>
        </a:p>
      </dgm:t>
    </dgm:pt>
    <dgm:pt modelId="{36341E58-BCC3-4DFD-ADD8-BBC8D2822B58}" type="parTrans" cxnId="{DD1618F7-C065-4C5C-8790-E63408881B33}">
      <dgm:prSet/>
      <dgm:spPr/>
      <dgm:t>
        <a:bodyPr/>
        <a:lstStyle/>
        <a:p>
          <a:endParaRPr lang="en-US" sz="1600" b="0">
            <a:latin typeface="Century Gothic" pitchFamily="34" charset="0"/>
            <a:cs typeface="Calibri" pitchFamily="34" charset="0"/>
          </a:endParaRPr>
        </a:p>
      </dgm:t>
    </dgm:pt>
    <dgm:pt modelId="{7086E7D1-9E89-426C-809D-AED57EFDD10A}" type="sibTrans" cxnId="{DD1618F7-C065-4C5C-8790-E63408881B33}">
      <dgm:prSet/>
      <dgm:spPr/>
      <dgm:t>
        <a:bodyPr/>
        <a:lstStyle/>
        <a:p>
          <a:endParaRPr lang="en-US" sz="1600" b="0">
            <a:latin typeface="Century Gothic" pitchFamily="34" charset="0"/>
            <a:cs typeface="Calibri" pitchFamily="34" charset="0"/>
          </a:endParaRPr>
        </a:p>
      </dgm:t>
    </dgm:pt>
    <dgm:pt modelId="{D3E19ACB-CDD7-4AA7-ACBA-D1B4F2A056D9}">
      <dgm:prSet phldrT="[Text]" custT="1">
        <dgm:style>
          <a:lnRef idx="1">
            <a:schemeClr val="accent5"/>
          </a:lnRef>
          <a:fillRef idx="2">
            <a:schemeClr val="accent5"/>
          </a:fillRef>
          <a:effectRef idx="1">
            <a:schemeClr val="accent5"/>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Improved care/quality</a:t>
          </a:r>
          <a:endParaRPr lang="en-US" sz="1100" b="1" dirty="0">
            <a:latin typeface="Century Gothic" pitchFamily="34" charset="0"/>
            <a:cs typeface="Calibri" pitchFamily="34" charset="0"/>
          </a:endParaRPr>
        </a:p>
      </dgm:t>
    </dgm:pt>
    <dgm:pt modelId="{BE90F7F4-9674-4C92-95A7-BFAA641D8D1C}" type="sibTrans" cxnId="{27417636-E72B-4CDB-AE31-12375490988D}">
      <dgm:prSet/>
      <dgm:spPr/>
      <dgm:t>
        <a:bodyPr/>
        <a:lstStyle/>
        <a:p>
          <a:endParaRPr lang="en-US" sz="1600" b="0">
            <a:latin typeface="Century Gothic" pitchFamily="34" charset="0"/>
            <a:cs typeface="Calibri" pitchFamily="34" charset="0"/>
          </a:endParaRPr>
        </a:p>
      </dgm:t>
    </dgm:pt>
    <dgm:pt modelId="{00240D7A-9838-47CB-B050-0D359BAD2C7D}" type="parTrans" cxnId="{27417636-E72B-4CDB-AE31-12375490988D}">
      <dgm:prSet/>
      <dgm:spPr/>
      <dgm:t>
        <a:bodyPr/>
        <a:lstStyle/>
        <a:p>
          <a:endParaRPr lang="en-US" sz="1600" b="0">
            <a:latin typeface="Century Gothic" pitchFamily="34" charset="0"/>
            <a:cs typeface="Calibri" pitchFamily="34" charset="0"/>
          </a:endParaRPr>
        </a:p>
      </dgm:t>
    </dgm:pt>
    <dgm:pt modelId="{6C20E2D0-491C-4CB5-B350-A6BB3797B831}">
      <dgm:prSet phldrT="[Text]" custT="1">
        <dgm:style>
          <a:lnRef idx="1">
            <a:schemeClr val="accent5"/>
          </a:lnRef>
          <a:fillRef idx="2">
            <a:schemeClr val="accent5"/>
          </a:fillRef>
          <a:effectRef idx="1">
            <a:schemeClr val="accent5"/>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Free preventative services</a:t>
          </a:r>
          <a:endParaRPr lang="en-US" sz="1100" b="1" dirty="0">
            <a:latin typeface="Century Gothic" pitchFamily="34" charset="0"/>
            <a:cs typeface="Calibri" pitchFamily="34" charset="0"/>
          </a:endParaRPr>
        </a:p>
      </dgm:t>
    </dgm:pt>
    <dgm:pt modelId="{B2059DA3-35CB-4426-A1D7-683B51E3909F}" type="sibTrans" cxnId="{360CCA1D-0200-4EFD-9BD8-8C435C932644}">
      <dgm:prSet/>
      <dgm:spPr/>
      <dgm:t>
        <a:bodyPr/>
        <a:lstStyle/>
        <a:p>
          <a:endParaRPr lang="en-US" sz="1600" b="0">
            <a:latin typeface="Century Gothic" pitchFamily="34" charset="0"/>
            <a:cs typeface="Calibri" pitchFamily="34" charset="0"/>
          </a:endParaRPr>
        </a:p>
      </dgm:t>
    </dgm:pt>
    <dgm:pt modelId="{2CA74C74-0BD1-4145-B4A1-1CB233DC86C0}" type="parTrans" cxnId="{360CCA1D-0200-4EFD-9BD8-8C435C932644}">
      <dgm:prSet/>
      <dgm:spPr/>
      <dgm:t>
        <a:bodyPr/>
        <a:lstStyle/>
        <a:p>
          <a:endParaRPr lang="en-US" sz="1600" b="0">
            <a:latin typeface="Century Gothic" pitchFamily="34" charset="0"/>
            <a:cs typeface="Calibri" pitchFamily="34" charset="0"/>
          </a:endParaRPr>
        </a:p>
      </dgm:t>
    </dgm:pt>
    <dgm:pt modelId="{1BA44F83-B5ED-456A-B78D-9B5D2163D668}">
      <dgm:prSet phldrT="[Text]" custT="1">
        <dgm:style>
          <a:lnRef idx="1">
            <a:schemeClr val="accent5"/>
          </a:lnRef>
          <a:fillRef idx="2">
            <a:schemeClr val="accent5"/>
          </a:fillRef>
          <a:effectRef idx="1">
            <a:schemeClr val="accent5"/>
          </a:effectRef>
          <a:fontRef idx="minor">
            <a:schemeClr val="dk1"/>
          </a:fontRef>
        </dgm:style>
      </dgm:prSet>
      <dgm:spPr/>
      <dgm:t>
        <a:bodyPr/>
        <a:lstStyle/>
        <a:p>
          <a:pPr>
            <a:lnSpc>
              <a:spcPct val="100000"/>
            </a:lnSpc>
            <a:spcBef>
              <a:spcPts val="1200"/>
            </a:spcBef>
            <a:spcAft>
              <a:spcPts val="600"/>
            </a:spcAft>
          </a:pPr>
          <a:r>
            <a:rPr lang="en-US" sz="1100" b="1" dirty="0" smtClean="0">
              <a:latin typeface="Century Gothic" pitchFamily="34" charset="0"/>
              <a:cs typeface="Calibri" pitchFamily="34" charset="0"/>
            </a:rPr>
            <a:t> Identifying Medicare fraud/abuse</a:t>
          </a:r>
          <a:endParaRPr lang="en-US" sz="1100" b="1" dirty="0">
            <a:latin typeface="Century Gothic" pitchFamily="34" charset="0"/>
            <a:cs typeface="Calibri" pitchFamily="34" charset="0"/>
          </a:endParaRPr>
        </a:p>
      </dgm:t>
    </dgm:pt>
    <dgm:pt modelId="{AD998724-99B2-4B87-81A2-E2F59810F6C5}" type="parTrans" cxnId="{A0D09594-5DBD-4E6B-A5EB-569A21345A02}">
      <dgm:prSet/>
      <dgm:spPr/>
      <dgm:t>
        <a:bodyPr/>
        <a:lstStyle/>
        <a:p>
          <a:endParaRPr lang="en-US"/>
        </a:p>
      </dgm:t>
    </dgm:pt>
    <dgm:pt modelId="{599E8892-81CC-4E14-9F32-0314E245040B}" type="sibTrans" cxnId="{A0D09594-5DBD-4E6B-A5EB-569A21345A02}">
      <dgm:prSet/>
      <dgm:spPr/>
      <dgm:t>
        <a:bodyPr/>
        <a:lstStyle/>
        <a:p>
          <a:endParaRPr lang="en-US"/>
        </a:p>
      </dgm:t>
    </dgm:pt>
    <dgm:pt modelId="{BA1BAF70-4389-4880-8ABE-6490056A3F59}" type="pres">
      <dgm:prSet presAssocID="{60662E0C-73BD-4E34-8CE3-0038AF3C58B7}" presName="cycleMatrixDiagram" presStyleCnt="0">
        <dgm:presLayoutVars>
          <dgm:chMax val="1"/>
          <dgm:dir/>
          <dgm:animLvl val="lvl"/>
          <dgm:resizeHandles val="exact"/>
        </dgm:presLayoutVars>
      </dgm:prSet>
      <dgm:spPr/>
      <dgm:t>
        <a:bodyPr/>
        <a:lstStyle/>
        <a:p>
          <a:endParaRPr lang="en-US"/>
        </a:p>
      </dgm:t>
    </dgm:pt>
    <dgm:pt modelId="{886FFAD5-05D9-48E9-A326-9545B3CA1DE2}" type="pres">
      <dgm:prSet presAssocID="{60662E0C-73BD-4E34-8CE3-0038AF3C58B7}" presName="children" presStyleCnt="0"/>
      <dgm:spPr/>
    </dgm:pt>
    <dgm:pt modelId="{A75790E9-73FD-4535-BE06-9253E96D5AAB}" type="pres">
      <dgm:prSet presAssocID="{60662E0C-73BD-4E34-8CE3-0038AF3C58B7}" presName="child1group" presStyleCnt="0"/>
      <dgm:spPr/>
    </dgm:pt>
    <dgm:pt modelId="{8FE23720-6CF9-4096-A4B9-09E872D5F873}" type="pres">
      <dgm:prSet presAssocID="{60662E0C-73BD-4E34-8CE3-0038AF3C58B7}" presName="child1" presStyleLbl="bgAcc1" presStyleIdx="0" presStyleCnt="4" custScaleX="158044" custScaleY="85989" custLinFactNeighborX="-19545"/>
      <dgm:spPr/>
      <dgm:t>
        <a:bodyPr/>
        <a:lstStyle/>
        <a:p>
          <a:endParaRPr lang="en-US"/>
        </a:p>
      </dgm:t>
    </dgm:pt>
    <dgm:pt modelId="{0AF07BCF-4DB2-4C91-9777-90485616D3B1}" type="pres">
      <dgm:prSet presAssocID="{60662E0C-73BD-4E34-8CE3-0038AF3C58B7}" presName="child1Text" presStyleLbl="bgAcc1" presStyleIdx="0" presStyleCnt="4">
        <dgm:presLayoutVars>
          <dgm:bulletEnabled val="1"/>
        </dgm:presLayoutVars>
      </dgm:prSet>
      <dgm:spPr/>
      <dgm:t>
        <a:bodyPr/>
        <a:lstStyle/>
        <a:p>
          <a:endParaRPr lang="en-US"/>
        </a:p>
      </dgm:t>
    </dgm:pt>
    <dgm:pt modelId="{DE5FD156-F30C-43EF-92AF-6576BB121805}" type="pres">
      <dgm:prSet presAssocID="{60662E0C-73BD-4E34-8CE3-0038AF3C58B7}" presName="child2group" presStyleCnt="0"/>
      <dgm:spPr/>
    </dgm:pt>
    <dgm:pt modelId="{66A156FA-176E-4BAD-977F-86C30415017A}" type="pres">
      <dgm:prSet presAssocID="{60662E0C-73BD-4E34-8CE3-0038AF3C58B7}" presName="child2" presStyleLbl="bgAcc1" presStyleIdx="1" presStyleCnt="4" custScaleX="150237" custScaleY="85989" custLinFactNeighborX="15068"/>
      <dgm:spPr/>
      <dgm:t>
        <a:bodyPr/>
        <a:lstStyle/>
        <a:p>
          <a:endParaRPr lang="en-US"/>
        </a:p>
      </dgm:t>
    </dgm:pt>
    <dgm:pt modelId="{4AF33A07-9C14-4B34-B532-9725389269A2}" type="pres">
      <dgm:prSet presAssocID="{60662E0C-73BD-4E34-8CE3-0038AF3C58B7}" presName="child2Text" presStyleLbl="bgAcc1" presStyleIdx="1" presStyleCnt="4">
        <dgm:presLayoutVars>
          <dgm:bulletEnabled val="1"/>
        </dgm:presLayoutVars>
      </dgm:prSet>
      <dgm:spPr/>
      <dgm:t>
        <a:bodyPr/>
        <a:lstStyle/>
        <a:p>
          <a:endParaRPr lang="en-US"/>
        </a:p>
      </dgm:t>
    </dgm:pt>
    <dgm:pt modelId="{E02B99DD-262B-4F12-9179-814C10FAFCEE}" type="pres">
      <dgm:prSet presAssocID="{60662E0C-73BD-4E34-8CE3-0038AF3C58B7}" presName="child3group" presStyleCnt="0"/>
      <dgm:spPr/>
    </dgm:pt>
    <dgm:pt modelId="{37264BE0-01A4-4195-A119-E58FD2BC3290}" type="pres">
      <dgm:prSet presAssocID="{60662E0C-73BD-4E34-8CE3-0038AF3C58B7}" presName="child3" presStyleLbl="bgAcc1" presStyleIdx="2" presStyleCnt="4" custScaleX="129244" custScaleY="112212" custLinFactNeighborX="24178" custLinFactNeighborY="1620"/>
      <dgm:spPr/>
      <dgm:t>
        <a:bodyPr/>
        <a:lstStyle/>
        <a:p>
          <a:endParaRPr lang="en-US"/>
        </a:p>
      </dgm:t>
    </dgm:pt>
    <dgm:pt modelId="{29649D14-0FCF-431A-A73B-2260A18F4F80}" type="pres">
      <dgm:prSet presAssocID="{60662E0C-73BD-4E34-8CE3-0038AF3C58B7}" presName="child3Text" presStyleLbl="bgAcc1" presStyleIdx="2" presStyleCnt="4">
        <dgm:presLayoutVars>
          <dgm:bulletEnabled val="1"/>
        </dgm:presLayoutVars>
      </dgm:prSet>
      <dgm:spPr/>
      <dgm:t>
        <a:bodyPr/>
        <a:lstStyle/>
        <a:p>
          <a:endParaRPr lang="en-US"/>
        </a:p>
      </dgm:t>
    </dgm:pt>
    <dgm:pt modelId="{2E04A885-B36C-4ED3-89BA-6A513EE90107}" type="pres">
      <dgm:prSet presAssocID="{60662E0C-73BD-4E34-8CE3-0038AF3C58B7}" presName="child4group" presStyleCnt="0"/>
      <dgm:spPr/>
    </dgm:pt>
    <dgm:pt modelId="{EFD607E8-8EE2-4D6B-BF2F-6FC71E8F91BD}" type="pres">
      <dgm:prSet presAssocID="{60662E0C-73BD-4E34-8CE3-0038AF3C58B7}" presName="child4" presStyleLbl="bgAcc1" presStyleIdx="3" presStyleCnt="4" custScaleX="160067" custScaleY="112212" custLinFactNeighborX="-20501" custLinFactNeighborY="1620"/>
      <dgm:spPr/>
      <dgm:t>
        <a:bodyPr/>
        <a:lstStyle/>
        <a:p>
          <a:endParaRPr lang="en-US"/>
        </a:p>
      </dgm:t>
    </dgm:pt>
    <dgm:pt modelId="{5BF661F3-B642-489A-838D-18E2E2CF5B1A}" type="pres">
      <dgm:prSet presAssocID="{60662E0C-73BD-4E34-8CE3-0038AF3C58B7}" presName="child4Text" presStyleLbl="bgAcc1" presStyleIdx="3" presStyleCnt="4">
        <dgm:presLayoutVars>
          <dgm:bulletEnabled val="1"/>
        </dgm:presLayoutVars>
      </dgm:prSet>
      <dgm:spPr/>
      <dgm:t>
        <a:bodyPr/>
        <a:lstStyle/>
        <a:p>
          <a:endParaRPr lang="en-US"/>
        </a:p>
      </dgm:t>
    </dgm:pt>
    <dgm:pt modelId="{D75D128D-BF07-42CA-8A15-4F80D5A56CA5}" type="pres">
      <dgm:prSet presAssocID="{60662E0C-73BD-4E34-8CE3-0038AF3C58B7}" presName="childPlaceholder" presStyleCnt="0"/>
      <dgm:spPr/>
    </dgm:pt>
    <dgm:pt modelId="{F616B850-401F-49DB-BB05-1AD6471493AC}" type="pres">
      <dgm:prSet presAssocID="{60662E0C-73BD-4E34-8CE3-0038AF3C58B7}" presName="circle" presStyleCnt="0"/>
      <dgm:spPr/>
    </dgm:pt>
    <dgm:pt modelId="{A26601C2-AAF1-4E5C-864B-17A102284E04}" type="pres">
      <dgm:prSet presAssocID="{60662E0C-73BD-4E34-8CE3-0038AF3C58B7}" presName="quadrant1" presStyleLbl="node1" presStyleIdx="0" presStyleCnt="4">
        <dgm:presLayoutVars>
          <dgm:chMax val="1"/>
          <dgm:bulletEnabled val="1"/>
        </dgm:presLayoutVars>
      </dgm:prSet>
      <dgm:spPr/>
      <dgm:t>
        <a:bodyPr/>
        <a:lstStyle/>
        <a:p>
          <a:endParaRPr lang="en-US"/>
        </a:p>
      </dgm:t>
    </dgm:pt>
    <dgm:pt modelId="{4E5B8E56-8613-4F2E-80D9-DE2DD24696AD}" type="pres">
      <dgm:prSet presAssocID="{60662E0C-73BD-4E34-8CE3-0038AF3C58B7}" presName="quadrant2" presStyleLbl="node1" presStyleIdx="1" presStyleCnt="4">
        <dgm:presLayoutVars>
          <dgm:chMax val="1"/>
          <dgm:bulletEnabled val="1"/>
        </dgm:presLayoutVars>
      </dgm:prSet>
      <dgm:spPr/>
      <dgm:t>
        <a:bodyPr/>
        <a:lstStyle/>
        <a:p>
          <a:endParaRPr lang="en-US"/>
        </a:p>
      </dgm:t>
    </dgm:pt>
    <dgm:pt modelId="{91521707-0DCA-4B20-9898-8FB78F1E232A}" type="pres">
      <dgm:prSet presAssocID="{60662E0C-73BD-4E34-8CE3-0038AF3C58B7}" presName="quadrant3" presStyleLbl="node1" presStyleIdx="2" presStyleCnt="4">
        <dgm:presLayoutVars>
          <dgm:chMax val="1"/>
          <dgm:bulletEnabled val="1"/>
        </dgm:presLayoutVars>
      </dgm:prSet>
      <dgm:spPr/>
      <dgm:t>
        <a:bodyPr/>
        <a:lstStyle/>
        <a:p>
          <a:endParaRPr lang="en-US"/>
        </a:p>
      </dgm:t>
    </dgm:pt>
    <dgm:pt modelId="{E8DF2F62-975B-4105-B33C-982F6569DB61}" type="pres">
      <dgm:prSet presAssocID="{60662E0C-73BD-4E34-8CE3-0038AF3C58B7}" presName="quadrant4" presStyleLbl="node1" presStyleIdx="3" presStyleCnt="4">
        <dgm:presLayoutVars>
          <dgm:chMax val="1"/>
          <dgm:bulletEnabled val="1"/>
        </dgm:presLayoutVars>
      </dgm:prSet>
      <dgm:spPr/>
      <dgm:t>
        <a:bodyPr/>
        <a:lstStyle/>
        <a:p>
          <a:endParaRPr lang="en-US"/>
        </a:p>
      </dgm:t>
    </dgm:pt>
    <dgm:pt modelId="{999782C7-278A-45BB-A771-80C174BBF603}" type="pres">
      <dgm:prSet presAssocID="{60662E0C-73BD-4E34-8CE3-0038AF3C58B7}" presName="quadrantPlaceholder" presStyleCnt="0"/>
      <dgm:spPr/>
    </dgm:pt>
    <dgm:pt modelId="{6F3D49CB-42D1-4DBC-9CAD-08E1D4C8D53B}" type="pres">
      <dgm:prSet presAssocID="{60662E0C-73BD-4E34-8CE3-0038AF3C58B7}" presName="center1" presStyleLbl="fgShp" presStyleIdx="0" presStyleCnt="2"/>
      <dgm:spPr/>
    </dgm:pt>
    <dgm:pt modelId="{66BF4B6D-4575-4E27-9754-85F43B5B3AC4}" type="pres">
      <dgm:prSet presAssocID="{60662E0C-73BD-4E34-8CE3-0038AF3C58B7}" presName="center2" presStyleLbl="fgShp" presStyleIdx="1" presStyleCnt="2"/>
      <dgm:spPr/>
    </dgm:pt>
  </dgm:ptLst>
  <dgm:cxnLst>
    <dgm:cxn modelId="{B54B609B-DB91-4EA0-8358-9BF7A493C245}" srcId="{60662E0C-73BD-4E34-8CE3-0038AF3C58B7}" destId="{802649CB-B6B1-4C53-9AE9-360E0BF615CF}" srcOrd="2" destOrd="0" parTransId="{35C2293D-524E-4AE6-83E1-84789DC90981}" sibTransId="{EA372510-149A-4716-8E5B-AB21109EE3DE}"/>
    <dgm:cxn modelId="{5A4B98CB-AC8B-41FE-A3BE-9E1A358F9A73}" type="presOf" srcId="{86DC8D75-F464-4B61-8A8F-34DDED4CE801}" destId="{37264BE0-01A4-4195-A119-E58FD2BC3290}" srcOrd="0" destOrd="2" presId="urn:microsoft.com/office/officeart/2005/8/layout/cycle4"/>
    <dgm:cxn modelId="{2FE5F519-DD50-428C-8F30-9EC6920A6799}" srcId="{867F5B4F-A964-425A-AAE3-BD32F51DE390}" destId="{C77D4DA2-8573-423B-8D29-31C2F6D4859B}" srcOrd="1" destOrd="0" parTransId="{8E2A36F4-FE06-42CF-B18F-21EC35CF0D74}" sibTransId="{868CC5B7-1171-4547-B859-1C529C7B4355}"/>
    <dgm:cxn modelId="{C72E84DA-3172-4E24-B924-A070B8AD08CE}" type="presOf" srcId="{7AFD5717-D33F-4124-8839-7F3A7DBB5B39}" destId="{0AF07BCF-4DB2-4C91-9777-90485616D3B1}" srcOrd="1" destOrd="2" presId="urn:microsoft.com/office/officeart/2005/8/layout/cycle4"/>
    <dgm:cxn modelId="{35AB9BF6-83CE-4883-A430-D9F0FEFF0CF5}" type="presOf" srcId="{EEB62E94-E54B-4F1C-9980-5FB6FB3D9216}" destId="{37264BE0-01A4-4195-A119-E58FD2BC3290}" srcOrd="0" destOrd="1" presId="urn:microsoft.com/office/officeart/2005/8/layout/cycle4"/>
    <dgm:cxn modelId="{3474276A-8BB5-4553-AC7E-EE11161BAB60}" type="presOf" srcId="{9F57158A-49AA-420D-8BC9-1682CE6615ED}" destId="{29649D14-0FCF-431A-A73B-2260A18F4F80}" srcOrd="1" destOrd="0" presId="urn:microsoft.com/office/officeart/2005/8/layout/cycle4"/>
    <dgm:cxn modelId="{040515BE-EE17-4492-B66F-1D462DAB116A}" srcId="{60662E0C-73BD-4E34-8CE3-0038AF3C58B7}" destId="{72DD89CE-ED27-41E6-8F01-77A932F21D73}" srcOrd="0" destOrd="0" parTransId="{89E417A3-D038-4AC9-9E86-0C6C6F983383}" sibTransId="{809053EE-6958-4D78-ACD3-9B014A271699}"/>
    <dgm:cxn modelId="{02DD3BBA-5DC8-4C5E-9716-6151BD3257F4}" type="presOf" srcId="{9A7DB871-1B71-422C-9704-36E2384932EB}" destId="{8FE23720-6CF9-4096-A4B9-09E872D5F873}" srcOrd="0" destOrd="1" presId="urn:microsoft.com/office/officeart/2005/8/layout/cycle4"/>
    <dgm:cxn modelId="{D0FF9011-37FB-45D6-8AB3-4F32A0B8EF84}" type="presOf" srcId="{D3E19ACB-CDD7-4AA7-ACBA-D1B4F2A056D9}" destId="{5BF661F3-B642-489A-838D-18E2E2CF5B1A}" srcOrd="1" destOrd="2" presId="urn:microsoft.com/office/officeart/2005/8/layout/cycle4"/>
    <dgm:cxn modelId="{39E715EB-7228-455A-AC3D-E1C94B9C8E84}" srcId="{72DD89CE-ED27-41E6-8F01-77A932F21D73}" destId="{9A7DB871-1B71-422C-9704-36E2384932EB}" srcOrd="1" destOrd="0" parTransId="{EF807E29-D373-403C-9709-01AF4E5B6383}" sibTransId="{A3B429D1-6872-4236-89B2-7664A9307627}"/>
    <dgm:cxn modelId="{9619CFE4-A0AD-4C58-A01A-D8F43EF52FC9}" type="presOf" srcId="{D3E19ACB-CDD7-4AA7-ACBA-D1B4F2A056D9}" destId="{EFD607E8-8EE2-4D6B-BF2F-6FC71E8F91BD}" srcOrd="0" destOrd="2" presId="urn:microsoft.com/office/officeart/2005/8/layout/cycle4"/>
    <dgm:cxn modelId="{A558E122-8B16-49B2-8216-3B1470BD66A1}" srcId="{60662E0C-73BD-4E34-8CE3-0038AF3C58B7}" destId="{867F5B4F-A964-425A-AAE3-BD32F51DE390}" srcOrd="1" destOrd="0" parTransId="{46F0508E-F71A-4BDA-AB6B-20801855B2EB}" sibTransId="{4BBBCE66-422F-49F0-91EC-7EF5B2E212FB}"/>
    <dgm:cxn modelId="{D105FFC3-B320-4DBE-B999-82831D19714B}" type="presOf" srcId="{60662E0C-73BD-4E34-8CE3-0038AF3C58B7}" destId="{BA1BAF70-4389-4880-8ABE-6490056A3F59}" srcOrd="0" destOrd="0" presId="urn:microsoft.com/office/officeart/2005/8/layout/cycle4"/>
    <dgm:cxn modelId="{F0ECA439-8EB3-40DB-AD1C-B5276F88BE1F}" type="presOf" srcId="{3D4C15E9-D3EA-4F75-85E4-FFFAC3605064}" destId="{E8DF2F62-975B-4105-B33C-982F6569DB61}" srcOrd="0" destOrd="0" presId="urn:microsoft.com/office/officeart/2005/8/layout/cycle4"/>
    <dgm:cxn modelId="{DD1618F7-C065-4C5C-8790-E63408881B33}" srcId="{802649CB-B6B1-4C53-9AE9-360E0BF615CF}" destId="{86DC8D75-F464-4B61-8A8F-34DDED4CE801}" srcOrd="2" destOrd="0" parTransId="{36341E58-BCC3-4DFD-ADD8-BBC8D2822B58}" sibTransId="{7086E7D1-9E89-426C-809D-AED57EFDD10A}"/>
    <dgm:cxn modelId="{CFF8DF10-F53E-478F-BFF2-26443B3FB87C}" type="presOf" srcId="{C77D4DA2-8573-423B-8D29-31C2F6D4859B}" destId="{4AF33A07-9C14-4B34-B532-9725389269A2}" srcOrd="1" destOrd="1" presId="urn:microsoft.com/office/officeart/2005/8/layout/cycle4"/>
    <dgm:cxn modelId="{9E3FB40C-1D52-4F09-9868-79A65F55EEDA}" srcId="{72DD89CE-ED27-41E6-8F01-77A932F21D73}" destId="{7AFD5717-D33F-4124-8839-7F3A7DBB5B39}" srcOrd="2" destOrd="0" parTransId="{19293B52-6BE0-4D75-AA5E-D5DF93DD8313}" sibTransId="{E01ACB3D-4658-488D-B76B-4498C4F62B72}"/>
    <dgm:cxn modelId="{DC97CFF2-7590-4C9E-BAD9-393C73FD6958}" type="presOf" srcId="{E1E52D51-7365-49C1-B941-9E71F2EBEA75}" destId="{4AF33A07-9C14-4B34-B532-9725389269A2}" srcOrd="1" destOrd="2" presId="urn:microsoft.com/office/officeart/2005/8/layout/cycle4"/>
    <dgm:cxn modelId="{E6F6A45D-58D4-4DFA-8E8A-8B0D1E37E53F}" type="presOf" srcId="{1BA44F83-B5ED-456A-B78D-9B5D2163D668}" destId="{5BF661F3-B642-489A-838D-18E2E2CF5B1A}" srcOrd="1" destOrd="3" presId="urn:microsoft.com/office/officeart/2005/8/layout/cycle4"/>
    <dgm:cxn modelId="{9FE1A420-9FF3-48D6-AFA0-F25A0B0B4EA5}" type="presOf" srcId="{584741BC-1527-4781-A906-768484F41A85}" destId="{5BF661F3-B642-489A-838D-18E2E2CF5B1A}" srcOrd="1" destOrd="0" presId="urn:microsoft.com/office/officeart/2005/8/layout/cycle4"/>
    <dgm:cxn modelId="{B16B369A-F737-4ACD-A304-031EA746B565}" type="presOf" srcId="{6C20E2D0-491C-4CB5-B350-A6BB3797B831}" destId="{5BF661F3-B642-489A-838D-18E2E2CF5B1A}" srcOrd="1" destOrd="1" presId="urn:microsoft.com/office/officeart/2005/8/layout/cycle4"/>
    <dgm:cxn modelId="{92BAE78E-7031-4340-8A12-22FEA32DD52F}" type="presOf" srcId="{E8800008-4C26-450E-864D-F2210F3CBA44}" destId="{66A156FA-176E-4BAD-977F-86C30415017A}" srcOrd="0" destOrd="0" presId="urn:microsoft.com/office/officeart/2005/8/layout/cycle4"/>
    <dgm:cxn modelId="{27417636-E72B-4CDB-AE31-12375490988D}" srcId="{3D4C15E9-D3EA-4F75-85E4-FFFAC3605064}" destId="{D3E19ACB-CDD7-4AA7-ACBA-D1B4F2A056D9}" srcOrd="2" destOrd="0" parTransId="{00240D7A-9838-47CB-B050-0D359BAD2C7D}" sibTransId="{BE90F7F4-9674-4C92-95A7-BFAA641D8D1C}"/>
    <dgm:cxn modelId="{0CFCB5D9-E50F-4049-8FB8-62FF4EA8F724}" srcId="{72DD89CE-ED27-41E6-8F01-77A932F21D73}" destId="{1CC504E6-5B87-4D71-8814-8CA91830DFDD}" srcOrd="0" destOrd="0" parTransId="{DBC1187E-F2BD-42CB-A2D3-5D5884D645C0}" sibTransId="{B3B87D4C-5987-4EC4-8FF8-7226F3F127AE}"/>
    <dgm:cxn modelId="{6654C52A-6B57-460C-BDC4-4A7BC18ADDD2}" srcId="{802649CB-B6B1-4C53-9AE9-360E0BF615CF}" destId="{EEB62E94-E54B-4F1C-9980-5FB6FB3D9216}" srcOrd="1" destOrd="0" parTransId="{2408FB6B-5018-418B-A65F-095B0F515BD7}" sibTransId="{0DC9DBA4-0981-425B-B543-4337656D65EE}"/>
    <dgm:cxn modelId="{0D76DEB4-253B-426B-A355-AF438558F53E}" type="presOf" srcId="{867F5B4F-A964-425A-AAE3-BD32F51DE390}" destId="{4E5B8E56-8613-4F2E-80D9-DE2DD24696AD}" srcOrd="0" destOrd="0" presId="urn:microsoft.com/office/officeart/2005/8/layout/cycle4"/>
    <dgm:cxn modelId="{16B1C4A3-BFA2-4551-A415-92904631CE19}" type="presOf" srcId="{C77D4DA2-8573-423B-8D29-31C2F6D4859B}" destId="{66A156FA-176E-4BAD-977F-86C30415017A}" srcOrd="0" destOrd="1" presId="urn:microsoft.com/office/officeart/2005/8/layout/cycle4"/>
    <dgm:cxn modelId="{360CCA1D-0200-4EFD-9BD8-8C435C932644}" srcId="{3D4C15E9-D3EA-4F75-85E4-FFFAC3605064}" destId="{6C20E2D0-491C-4CB5-B350-A6BB3797B831}" srcOrd="1" destOrd="0" parTransId="{2CA74C74-0BD1-4145-B4A1-1CB233DC86C0}" sibTransId="{B2059DA3-35CB-4426-A1D7-683B51E3909F}"/>
    <dgm:cxn modelId="{CDC3949C-921B-4EF0-A285-62BF82B94960}" type="presOf" srcId="{1CC504E6-5B87-4D71-8814-8CA91830DFDD}" destId="{0AF07BCF-4DB2-4C91-9777-90485616D3B1}" srcOrd="1" destOrd="0" presId="urn:microsoft.com/office/officeart/2005/8/layout/cycle4"/>
    <dgm:cxn modelId="{830089D3-18B5-4005-8F49-D27C7B25EC62}" type="presOf" srcId="{E1E52D51-7365-49C1-B941-9E71F2EBEA75}" destId="{66A156FA-176E-4BAD-977F-86C30415017A}" srcOrd="0" destOrd="2" presId="urn:microsoft.com/office/officeart/2005/8/layout/cycle4"/>
    <dgm:cxn modelId="{D9FA04F9-F22C-4373-9766-7B43BF397D78}" type="presOf" srcId="{72DD89CE-ED27-41E6-8F01-77A932F21D73}" destId="{A26601C2-AAF1-4E5C-864B-17A102284E04}" srcOrd="0" destOrd="0" presId="urn:microsoft.com/office/officeart/2005/8/layout/cycle4"/>
    <dgm:cxn modelId="{2837B240-AB57-4964-BA9D-B75E529537D3}" type="presOf" srcId="{E8800008-4C26-450E-864D-F2210F3CBA44}" destId="{4AF33A07-9C14-4B34-B532-9725389269A2}" srcOrd="1" destOrd="0" presId="urn:microsoft.com/office/officeart/2005/8/layout/cycle4"/>
    <dgm:cxn modelId="{6174430B-4781-4FE3-9110-F8F32C49272B}" srcId="{802649CB-B6B1-4C53-9AE9-360E0BF615CF}" destId="{9F57158A-49AA-420D-8BC9-1682CE6615ED}" srcOrd="0" destOrd="0" parTransId="{9C2769B6-A1BC-499B-ABAD-722E4913F3D6}" sibTransId="{8F8BEA55-AC90-4DE7-AC67-2BFF26A0D10A}"/>
    <dgm:cxn modelId="{D0FB82E7-51C2-4F00-BAD7-DF2012E2DE7D}" type="presOf" srcId="{9A7DB871-1B71-422C-9704-36E2384932EB}" destId="{0AF07BCF-4DB2-4C91-9777-90485616D3B1}" srcOrd="1" destOrd="1" presId="urn:microsoft.com/office/officeart/2005/8/layout/cycle4"/>
    <dgm:cxn modelId="{CACBD029-56D1-4D94-981C-28523907BE91}" type="presOf" srcId="{6C20E2D0-491C-4CB5-B350-A6BB3797B831}" destId="{EFD607E8-8EE2-4D6B-BF2F-6FC71E8F91BD}" srcOrd="0" destOrd="1" presId="urn:microsoft.com/office/officeart/2005/8/layout/cycle4"/>
    <dgm:cxn modelId="{A0D09594-5DBD-4E6B-A5EB-569A21345A02}" srcId="{3D4C15E9-D3EA-4F75-85E4-FFFAC3605064}" destId="{1BA44F83-B5ED-456A-B78D-9B5D2163D668}" srcOrd="3" destOrd="0" parTransId="{AD998724-99B2-4B87-81A2-E2F59810F6C5}" sibTransId="{599E8892-81CC-4E14-9F32-0314E245040B}"/>
    <dgm:cxn modelId="{DC85F248-8E86-4E86-B125-BBC9B6B1F59B}" type="presOf" srcId="{EEB62E94-E54B-4F1C-9980-5FB6FB3D9216}" destId="{29649D14-0FCF-431A-A73B-2260A18F4F80}" srcOrd="1" destOrd="1" presId="urn:microsoft.com/office/officeart/2005/8/layout/cycle4"/>
    <dgm:cxn modelId="{5A3CCD11-0DBD-4DCA-A9A6-1377C0603EC6}" srcId="{867F5B4F-A964-425A-AAE3-BD32F51DE390}" destId="{E1E52D51-7365-49C1-B941-9E71F2EBEA75}" srcOrd="2" destOrd="0" parTransId="{2E61B7A8-7E68-4C62-A642-DE4AA01A8CFE}" sibTransId="{A940F049-969A-4CBF-A574-16A3F6097072}"/>
    <dgm:cxn modelId="{CDE1813C-1227-4BC5-8B22-933B4D708B8F}" srcId="{3D4C15E9-D3EA-4F75-85E4-FFFAC3605064}" destId="{584741BC-1527-4781-A906-768484F41A85}" srcOrd="0" destOrd="0" parTransId="{B383BB37-7646-44C1-9D46-D51C48066F46}" sibTransId="{B337DE40-81FC-4C8F-8974-B0EDC93C3E34}"/>
    <dgm:cxn modelId="{F1713CF5-A551-490E-9854-F6B5AD399CCE}" type="presOf" srcId="{584741BC-1527-4781-A906-768484F41A85}" destId="{EFD607E8-8EE2-4D6B-BF2F-6FC71E8F91BD}" srcOrd="0" destOrd="0" presId="urn:microsoft.com/office/officeart/2005/8/layout/cycle4"/>
    <dgm:cxn modelId="{09694A0B-5716-42FF-9447-844C4DA950EE}" srcId="{60662E0C-73BD-4E34-8CE3-0038AF3C58B7}" destId="{3D4C15E9-D3EA-4F75-85E4-FFFAC3605064}" srcOrd="3" destOrd="0" parTransId="{B55E8694-1CBE-4A10-B6F4-ED361EE5E2C2}" sibTransId="{35E08C98-59FB-43A4-88DE-3A066980AD98}"/>
    <dgm:cxn modelId="{6F7AA293-396A-488B-A49D-A861FE8B85F0}" srcId="{867F5B4F-A964-425A-AAE3-BD32F51DE390}" destId="{E8800008-4C26-450E-864D-F2210F3CBA44}" srcOrd="0" destOrd="0" parTransId="{0C5B7210-1040-4CA0-8D9F-4241A7DA4084}" sibTransId="{89409350-16F3-4E3A-B5A6-4C24AD013E31}"/>
    <dgm:cxn modelId="{E44CC9F7-AFBB-40FC-8787-BE2D01C6BE7F}" type="presOf" srcId="{9F57158A-49AA-420D-8BC9-1682CE6615ED}" destId="{37264BE0-01A4-4195-A119-E58FD2BC3290}" srcOrd="0" destOrd="0" presId="urn:microsoft.com/office/officeart/2005/8/layout/cycle4"/>
    <dgm:cxn modelId="{32395F28-25BF-4B8B-85F9-98CCBBF8A5E6}" type="presOf" srcId="{86DC8D75-F464-4B61-8A8F-34DDED4CE801}" destId="{29649D14-0FCF-431A-A73B-2260A18F4F80}" srcOrd="1" destOrd="2" presId="urn:microsoft.com/office/officeart/2005/8/layout/cycle4"/>
    <dgm:cxn modelId="{87A5AAA1-4874-4972-A082-D88D5236FB3B}" type="presOf" srcId="{1CC504E6-5B87-4D71-8814-8CA91830DFDD}" destId="{8FE23720-6CF9-4096-A4B9-09E872D5F873}" srcOrd="0" destOrd="0" presId="urn:microsoft.com/office/officeart/2005/8/layout/cycle4"/>
    <dgm:cxn modelId="{015D53BD-EA07-4B6A-BDBD-1534960C735C}" type="presOf" srcId="{802649CB-B6B1-4C53-9AE9-360E0BF615CF}" destId="{91521707-0DCA-4B20-9898-8FB78F1E232A}" srcOrd="0" destOrd="0" presId="urn:microsoft.com/office/officeart/2005/8/layout/cycle4"/>
    <dgm:cxn modelId="{860995D7-51DE-4EC4-9ABE-DB27219480C2}" type="presOf" srcId="{1BA44F83-B5ED-456A-B78D-9B5D2163D668}" destId="{EFD607E8-8EE2-4D6B-BF2F-6FC71E8F91BD}" srcOrd="0" destOrd="3" presId="urn:microsoft.com/office/officeart/2005/8/layout/cycle4"/>
    <dgm:cxn modelId="{EBF70954-C3BA-41F4-883E-EBBDAE81798E}" type="presOf" srcId="{7AFD5717-D33F-4124-8839-7F3A7DBB5B39}" destId="{8FE23720-6CF9-4096-A4B9-09E872D5F873}" srcOrd="0" destOrd="2" presId="urn:microsoft.com/office/officeart/2005/8/layout/cycle4"/>
    <dgm:cxn modelId="{2EC6A7E2-F000-4AB4-916F-1D628ED4C6ED}" type="presParOf" srcId="{BA1BAF70-4389-4880-8ABE-6490056A3F59}" destId="{886FFAD5-05D9-48E9-A326-9545B3CA1DE2}" srcOrd="0" destOrd="0" presId="urn:microsoft.com/office/officeart/2005/8/layout/cycle4"/>
    <dgm:cxn modelId="{D83D10EB-80A7-41AA-A426-D2056D24AE60}" type="presParOf" srcId="{886FFAD5-05D9-48E9-A326-9545B3CA1DE2}" destId="{A75790E9-73FD-4535-BE06-9253E96D5AAB}" srcOrd="0" destOrd="0" presId="urn:microsoft.com/office/officeart/2005/8/layout/cycle4"/>
    <dgm:cxn modelId="{0518C154-A48D-418E-A15A-2BA25BCDE262}" type="presParOf" srcId="{A75790E9-73FD-4535-BE06-9253E96D5AAB}" destId="{8FE23720-6CF9-4096-A4B9-09E872D5F873}" srcOrd="0" destOrd="0" presId="urn:microsoft.com/office/officeart/2005/8/layout/cycle4"/>
    <dgm:cxn modelId="{1F393519-7BDF-46C7-B670-C60515F1A603}" type="presParOf" srcId="{A75790E9-73FD-4535-BE06-9253E96D5AAB}" destId="{0AF07BCF-4DB2-4C91-9777-90485616D3B1}" srcOrd="1" destOrd="0" presId="urn:microsoft.com/office/officeart/2005/8/layout/cycle4"/>
    <dgm:cxn modelId="{860D8917-F7D0-412C-8E89-B40FCB89CFC1}" type="presParOf" srcId="{886FFAD5-05D9-48E9-A326-9545B3CA1DE2}" destId="{DE5FD156-F30C-43EF-92AF-6576BB121805}" srcOrd="1" destOrd="0" presId="urn:microsoft.com/office/officeart/2005/8/layout/cycle4"/>
    <dgm:cxn modelId="{3888AA89-5B8E-4823-B354-C6D64D8F5C80}" type="presParOf" srcId="{DE5FD156-F30C-43EF-92AF-6576BB121805}" destId="{66A156FA-176E-4BAD-977F-86C30415017A}" srcOrd="0" destOrd="0" presId="urn:microsoft.com/office/officeart/2005/8/layout/cycle4"/>
    <dgm:cxn modelId="{882CC0C4-DEEB-4840-8092-A078D9304A8D}" type="presParOf" srcId="{DE5FD156-F30C-43EF-92AF-6576BB121805}" destId="{4AF33A07-9C14-4B34-B532-9725389269A2}" srcOrd="1" destOrd="0" presId="urn:microsoft.com/office/officeart/2005/8/layout/cycle4"/>
    <dgm:cxn modelId="{05D61A7D-BF08-4BF8-BBF9-96FCC296BD88}" type="presParOf" srcId="{886FFAD5-05D9-48E9-A326-9545B3CA1DE2}" destId="{E02B99DD-262B-4F12-9179-814C10FAFCEE}" srcOrd="2" destOrd="0" presId="urn:microsoft.com/office/officeart/2005/8/layout/cycle4"/>
    <dgm:cxn modelId="{F208D556-C017-4DC5-B500-97CE931A9684}" type="presParOf" srcId="{E02B99DD-262B-4F12-9179-814C10FAFCEE}" destId="{37264BE0-01A4-4195-A119-E58FD2BC3290}" srcOrd="0" destOrd="0" presId="urn:microsoft.com/office/officeart/2005/8/layout/cycle4"/>
    <dgm:cxn modelId="{DFD3A153-B1A9-4919-9A52-B64490BAA4B7}" type="presParOf" srcId="{E02B99DD-262B-4F12-9179-814C10FAFCEE}" destId="{29649D14-0FCF-431A-A73B-2260A18F4F80}" srcOrd="1" destOrd="0" presId="urn:microsoft.com/office/officeart/2005/8/layout/cycle4"/>
    <dgm:cxn modelId="{65065CE5-6F69-40F9-8518-A1009402D99A}" type="presParOf" srcId="{886FFAD5-05D9-48E9-A326-9545B3CA1DE2}" destId="{2E04A885-B36C-4ED3-89BA-6A513EE90107}" srcOrd="3" destOrd="0" presId="urn:microsoft.com/office/officeart/2005/8/layout/cycle4"/>
    <dgm:cxn modelId="{678DF741-9C6F-4F23-9E03-6D0393D8A230}" type="presParOf" srcId="{2E04A885-B36C-4ED3-89BA-6A513EE90107}" destId="{EFD607E8-8EE2-4D6B-BF2F-6FC71E8F91BD}" srcOrd="0" destOrd="0" presId="urn:microsoft.com/office/officeart/2005/8/layout/cycle4"/>
    <dgm:cxn modelId="{1FFAD6E1-1570-4831-A3B6-5B6B88D637CF}" type="presParOf" srcId="{2E04A885-B36C-4ED3-89BA-6A513EE90107}" destId="{5BF661F3-B642-489A-838D-18E2E2CF5B1A}" srcOrd="1" destOrd="0" presId="urn:microsoft.com/office/officeart/2005/8/layout/cycle4"/>
    <dgm:cxn modelId="{6E135BDC-9775-4CEF-A158-C22150F1AAE3}" type="presParOf" srcId="{886FFAD5-05D9-48E9-A326-9545B3CA1DE2}" destId="{D75D128D-BF07-42CA-8A15-4F80D5A56CA5}" srcOrd="4" destOrd="0" presId="urn:microsoft.com/office/officeart/2005/8/layout/cycle4"/>
    <dgm:cxn modelId="{D3E2BDBC-273B-4407-91E9-D9BA556EFABF}" type="presParOf" srcId="{BA1BAF70-4389-4880-8ABE-6490056A3F59}" destId="{F616B850-401F-49DB-BB05-1AD6471493AC}" srcOrd="1" destOrd="0" presId="urn:microsoft.com/office/officeart/2005/8/layout/cycle4"/>
    <dgm:cxn modelId="{09AF6D4D-0DB9-4AEA-A58E-2DC732B9AB66}" type="presParOf" srcId="{F616B850-401F-49DB-BB05-1AD6471493AC}" destId="{A26601C2-AAF1-4E5C-864B-17A102284E04}" srcOrd="0" destOrd="0" presId="urn:microsoft.com/office/officeart/2005/8/layout/cycle4"/>
    <dgm:cxn modelId="{5B35B90D-A0B2-493F-B9CF-9D424986CB6B}" type="presParOf" srcId="{F616B850-401F-49DB-BB05-1AD6471493AC}" destId="{4E5B8E56-8613-4F2E-80D9-DE2DD24696AD}" srcOrd="1" destOrd="0" presId="urn:microsoft.com/office/officeart/2005/8/layout/cycle4"/>
    <dgm:cxn modelId="{B0B43458-5DB4-413F-9B36-5D70D006E0CA}" type="presParOf" srcId="{F616B850-401F-49DB-BB05-1AD6471493AC}" destId="{91521707-0DCA-4B20-9898-8FB78F1E232A}" srcOrd="2" destOrd="0" presId="urn:microsoft.com/office/officeart/2005/8/layout/cycle4"/>
    <dgm:cxn modelId="{166C1638-6158-47BF-947D-65032D097000}" type="presParOf" srcId="{F616B850-401F-49DB-BB05-1AD6471493AC}" destId="{E8DF2F62-975B-4105-B33C-982F6569DB61}" srcOrd="3" destOrd="0" presId="urn:microsoft.com/office/officeart/2005/8/layout/cycle4"/>
    <dgm:cxn modelId="{0B174379-3D8A-4348-8DCE-43ECC86B4DCA}" type="presParOf" srcId="{F616B850-401F-49DB-BB05-1AD6471493AC}" destId="{999782C7-278A-45BB-A771-80C174BBF603}" srcOrd="4" destOrd="0" presId="urn:microsoft.com/office/officeart/2005/8/layout/cycle4"/>
    <dgm:cxn modelId="{E0A8B408-8EE4-4F6E-801B-8BEFBF3A6E8A}" type="presParOf" srcId="{BA1BAF70-4389-4880-8ABE-6490056A3F59}" destId="{6F3D49CB-42D1-4DBC-9CAD-08E1D4C8D53B}" srcOrd="2" destOrd="0" presId="urn:microsoft.com/office/officeart/2005/8/layout/cycle4"/>
    <dgm:cxn modelId="{5ADA1062-FF32-497D-822A-7057EAA6C2E4}" type="presParOf" srcId="{BA1BAF70-4389-4880-8ABE-6490056A3F59}" destId="{66BF4B6D-4575-4E27-9754-85F43B5B3AC4}"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C99B2E-7000-40AA-B9E0-AAFFCE838F10}" type="doc">
      <dgm:prSet loTypeId="urn:microsoft.com/office/officeart/2005/8/layout/process4" loCatId="list" qsTypeId="urn:microsoft.com/office/officeart/2005/8/quickstyle/simple3" qsCatId="simple" csTypeId="urn:microsoft.com/office/officeart/2005/8/colors/colorful2" csCatId="colorful"/>
      <dgm:spPr/>
      <dgm:t>
        <a:bodyPr/>
        <a:lstStyle/>
        <a:p>
          <a:endParaRPr lang="en-US"/>
        </a:p>
      </dgm:t>
    </dgm:pt>
    <dgm:pt modelId="{27F703DA-C0ED-40ED-B204-2C38AD90C123}">
      <dgm:prSet/>
      <dgm:spPr/>
      <dgm:t>
        <a:bodyPr/>
        <a:lstStyle/>
        <a:p>
          <a:pPr rtl="0"/>
          <a:r>
            <a:rPr lang="en-US" b="1" smtClean="0"/>
            <a:t>Up to $45,960 for individuals</a:t>
          </a:r>
          <a:endParaRPr lang="en-US" b="1"/>
        </a:p>
      </dgm:t>
    </dgm:pt>
    <dgm:pt modelId="{9217943D-8795-4A45-AA9D-44D2FE8F436B}" type="parTrans" cxnId="{25ED88DC-EF31-446F-9EDD-D070E2BFBB81}">
      <dgm:prSet/>
      <dgm:spPr/>
      <dgm:t>
        <a:bodyPr/>
        <a:lstStyle/>
        <a:p>
          <a:endParaRPr lang="en-US" b="1"/>
        </a:p>
      </dgm:t>
    </dgm:pt>
    <dgm:pt modelId="{76C504B9-65B2-4242-BAD5-079FEF312919}" type="sibTrans" cxnId="{25ED88DC-EF31-446F-9EDD-D070E2BFBB81}">
      <dgm:prSet/>
      <dgm:spPr/>
      <dgm:t>
        <a:bodyPr/>
        <a:lstStyle/>
        <a:p>
          <a:endParaRPr lang="en-US" b="1"/>
        </a:p>
      </dgm:t>
    </dgm:pt>
    <dgm:pt modelId="{8008B193-5C3A-4FEC-806A-0BB87292C615}">
      <dgm:prSet/>
      <dgm:spPr/>
      <dgm:t>
        <a:bodyPr/>
        <a:lstStyle/>
        <a:p>
          <a:pPr rtl="0"/>
          <a:r>
            <a:rPr lang="en-US" b="1" smtClean="0"/>
            <a:t>Up to $62,040 for a family of 2</a:t>
          </a:r>
          <a:endParaRPr lang="en-US" b="1"/>
        </a:p>
      </dgm:t>
    </dgm:pt>
    <dgm:pt modelId="{15AE4715-AE24-4D51-BB50-A5FB1FAE81E9}" type="parTrans" cxnId="{1098E620-6E1E-4E74-B5DF-D01A75329AA9}">
      <dgm:prSet/>
      <dgm:spPr/>
      <dgm:t>
        <a:bodyPr/>
        <a:lstStyle/>
        <a:p>
          <a:endParaRPr lang="en-US" b="1"/>
        </a:p>
      </dgm:t>
    </dgm:pt>
    <dgm:pt modelId="{83CFEE6F-E303-4F73-B3FD-FF7168402838}" type="sibTrans" cxnId="{1098E620-6E1E-4E74-B5DF-D01A75329AA9}">
      <dgm:prSet/>
      <dgm:spPr/>
      <dgm:t>
        <a:bodyPr/>
        <a:lstStyle/>
        <a:p>
          <a:endParaRPr lang="en-US" b="1"/>
        </a:p>
      </dgm:t>
    </dgm:pt>
    <dgm:pt modelId="{142816E9-34D1-40A9-9438-5DEE3877DDA4}">
      <dgm:prSet/>
      <dgm:spPr/>
      <dgm:t>
        <a:bodyPr/>
        <a:lstStyle/>
        <a:p>
          <a:pPr rtl="0"/>
          <a:r>
            <a:rPr lang="en-US" b="1" smtClean="0"/>
            <a:t>Up to $78,120 for a family of 3</a:t>
          </a:r>
          <a:endParaRPr lang="en-US" b="1"/>
        </a:p>
      </dgm:t>
    </dgm:pt>
    <dgm:pt modelId="{4CE357D9-9D79-414E-89F8-FB2DFA53BC7B}" type="parTrans" cxnId="{B9B76A0E-7F40-41BE-A44B-CBBC9AD0306D}">
      <dgm:prSet/>
      <dgm:spPr/>
      <dgm:t>
        <a:bodyPr/>
        <a:lstStyle/>
        <a:p>
          <a:endParaRPr lang="en-US" b="1"/>
        </a:p>
      </dgm:t>
    </dgm:pt>
    <dgm:pt modelId="{4728B518-3EF2-4C1A-B759-894CEC1146A7}" type="sibTrans" cxnId="{B9B76A0E-7F40-41BE-A44B-CBBC9AD0306D}">
      <dgm:prSet/>
      <dgm:spPr/>
      <dgm:t>
        <a:bodyPr/>
        <a:lstStyle/>
        <a:p>
          <a:endParaRPr lang="en-US" b="1"/>
        </a:p>
      </dgm:t>
    </dgm:pt>
    <dgm:pt modelId="{AD93FD31-38BB-48CF-AE3D-D4317E0D9230}">
      <dgm:prSet/>
      <dgm:spPr/>
      <dgm:t>
        <a:bodyPr/>
        <a:lstStyle/>
        <a:p>
          <a:pPr rtl="0"/>
          <a:r>
            <a:rPr lang="en-US" b="1" smtClean="0"/>
            <a:t>Up to $94,200 for a family of 4</a:t>
          </a:r>
          <a:endParaRPr lang="en-US" b="1"/>
        </a:p>
      </dgm:t>
    </dgm:pt>
    <dgm:pt modelId="{89412D76-5E83-42CD-9E94-C201A7CE72D8}" type="parTrans" cxnId="{ABF7D118-20AC-4B9C-BD1F-DA663F7EB9C2}">
      <dgm:prSet/>
      <dgm:spPr/>
      <dgm:t>
        <a:bodyPr/>
        <a:lstStyle/>
        <a:p>
          <a:endParaRPr lang="en-US" b="1"/>
        </a:p>
      </dgm:t>
    </dgm:pt>
    <dgm:pt modelId="{C0436BFC-0775-405E-988F-A6139870A7CC}" type="sibTrans" cxnId="{ABF7D118-20AC-4B9C-BD1F-DA663F7EB9C2}">
      <dgm:prSet/>
      <dgm:spPr/>
      <dgm:t>
        <a:bodyPr/>
        <a:lstStyle/>
        <a:p>
          <a:endParaRPr lang="en-US" b="1"/>
        </a:p>
      </dgm:t>
    </dgm:pt>
    <dgm:pt modelId="{573B7653-8FC7-442C-91E3-08829D0CA977}">
      <dgm:prSet/>
      <dgm:spPr/>
      <dgm:t>
        <a:bodyPr/>
        <a:lstStyle/>
        <a:p>
          <a:pPr rtl="0"/>
          <a:r>
            <a:rPr lang="en-US" b="1" smtClean="0"/>
            <a:t>Up to $110,280 for a family of 5</a:t>
          </a:r>
          <a:endParaRPr lang="en-US" b="1"/>
        </a:p>
      </dgm:t>
    </dgm:pt>
    <dgm:pt modelId="{CDEAFCAE-C2B0-4A05-B233-409F5F1BAD07}" type="parTrans" cxnId="{E0F8ADAD-BBC3-4705-89CC-A8658223E624}">
      <dgm:prSet/>
      <dgm:spPr/>
      <dgm:t>
        <a:bodyPr/>
        <a:lstStyle/>
        <a:p>
          <a:endParaRPr lang="en-US" b="1"/>
        </a:p>
      </dgm:t>
    </dgm:pt>
    <dgm:pt modelId="{6AAEB80A-BE18-466B-956C-A1A5552510E5}" type="sibTrans" cxnId="{E0F8ADAD-BBC3-4705-89CC-A8658223E624}">
      <dgm:prSet/>
      <dgm:spPr/>
      <dgm:t>
        <a:bodyPr/>
        <a:lstStyle/>
        <a:p>
          <a:endParaRPr lang="en-US" b="1"/>
        </a:p>
      </dgm:t>
    </dgm:pt>
    <dgm:pt modelId="{E428794A-CF5F-43C1-BA55-3C685710DC03}">
      <dgm:prSet/>
      <dgm:spPr/>
      <dgm:t>
        <a:bodyPr/>
        <a:lstStyle/>
        <a:p>
          <a:pPr rtl="0"/>
          <a:r>
            <a:rPr lang="en-US" b="1" smtClean="0"/>
            <a:t>Up to $126,360 for a family of 6</a:t>
          </a:r>
          <a:endParaRPr lang="en-US" b="1"/>
        </a:p>
      </dgm:t>
    </dgm:pt>
    <dgm:pt modelId="{0E45C27C-7A07-4A9B-A639-BB0161C0FA45}" type="parTrans" cxnId="{489FFF3E-610B-4FD7-963C-0A08C1175E7D}">
      <dgm:prSet/>
      <dgm:spPr/>
      <dgm:t>
        <a:bodyPr/>
        <a:lstStyle/>
        <a:p>
          <a:endParaRPr lang="en-US" b="1"/>
        </a:p>
      </dgm:t>
    </dgm:pt>
    <dgm:pt modelId="{4EA3C3A4-6D48-4C84-B3C9-0C8C932346D7}" type="sibTrans" cxnId="{489FFF3E-610B-4FD7-963C-0A08C1175E7D}">
      <dgm:prSet/>
      <dgm:spPr/>
      <dgm:t>
        <a:bodyPr/>
        <a:lstStyle/>
        <a:p>
          <a:endParaRPr lang="en-US" b="1"/>
        </a:p>
      </dgm:t>
    </dgm:pt>
    <dgm:pt modelId="{F7BC108D-CF98-484F-8A7F-432F62CB4B6E}">
      <dgm:prSet/>
      <dgm:spPr/>
      <dgm:t>
        <a:bodyPr/>
        <a:lstStyle/>
        <a:p>
          <a:pPr rtl="0"/>
          <a:r>
            <a:rPr lang="en-US" b="1" smtClean="0"/>
            <a:t>Up to $142,440 for a family of 7</a:t>
          </a:r>
          <a:endParaRPr lang="en-US" b="1"/>
        </a:p>
      </dgm:t>
    </dgm:pt>
    <dgm:pt modelId="{E8824059-827F-484D-9737-FB1AC40231B6}" type="parTrans" cxnId="{6B66E89C-B1DF-4282-A6E6-A0F2BBE93BE8}">
      <dgm:prSet/>
      <dgm:spPr/>
      <dgm:t>
        <a:bodyPr/>
        <a:lstStyle/>
        <a:p>
          <a:endParaRPr lang="en-US" b="1"/>
        </a:p>
      </dgm:t>
    </dgm:pt>
    <dgm:pt modelId="{9624F73A-CD6F-43BC-ABB0-711257A1FAEC}" type="sibTrans" cxnId="{6B66E89C-B1DF-4282-A6E6-A0F2BBE93BE8}">
      <dgm:prSet/>
      <dgm:spPr/>
      <dgm:t>
        <a:bodyPr/>
        <a:lstStyle/>
        <a:p>
          <a:endParaRPr lang="en-US" b="1"/>
        </a:p>
      </dgm:t>
    </dgm:pt>
    <dgm:pt modelId="{F9F3BE10-C66A-461C-A4F0-601EDAC1A282}">
      <dgm:prSet/>
      <dgm:spPr/>
      <dgm:t>
        <a:bodyPr/>
        <a:lstStyle/>
        <a:p>
          <a:pPr rtl="0"/>
          <a:r>
            <a:rPr lang="en-US" b="1" smtClean="0"/>
            <a:t>Up to $158,520 for a family of 8</a:t>
          </a:r>
          <a:endParaRPr lang="en-US" b="1"/>
        </a:p>
      </dgm:t>
    </dgm:pt>
    <dgm:pt modelId="{6FE05703-2D00-495A-B3D0-22337C65378E}" type="parTrans" cxnId="{FBB15EE7-6126-4890-9B03-9AD9A173AFD7}">
      <dgm:prSet/>
      <dgm:spPr/>
      <dgm:t>
        <a:bodyPr/>
        <a:lstStyle/>
        <a:p>
          <a:endParaRPr lang="en-US" b="1"/>
        </a:p>
      </dgm:t>
    </dgm:pt>
    <dgm:pt modelId="{982B504F-FC97-40C8-90C8-AA1F24B83E29}" type="sibTrans" cxnId="{FBB15EE7-6126-4890-9B03-9AD9A173AFD7}">
      <dgm:prSet/>
      <dgm:spPr/>
      <dgm:t>
        <a:bodyPr/>
        <a:lstStyle/>
        <a:p>
          <a:endParaRPr lang="en-US" b="1"/>
        </a:p>
      </dgm:t>
    </dgm:pt>
    <dgm:pt modelId="{A220D412-3780-4A80-9193-40978E976DFF}" type="pres">
      <dgm:prSet presAssocID="{F0C99B2E-7000-40AA-B9E0-AAFFCE838F10}" presName="Name0" presStyleCnt="0">
        <dgm:presLayoutVars>
          <dgm:dir/>
          <dgm:animLvl val="lvl"/>
          <dgm:resizeHandles val="exact"/>
        </dgm:presLayoutVars>
      </dgm:prSet>
      <dgm:spPr/>
      <dgm:t>
        <a:bodyPr/>
        <a:lstStyle/>
        <a:p>
          <a:endParaRPr lang="en-US"/>
        </a:p>
      </dgm:t>
    </dgm:pt>
    <dgm:pt modelId="{ABD3367E-1441-435E-83E6-B762AE0598CD}" type="pres">
      <dgm:prSet presAssocID="{F9F3BE10-C66A-461C-A4F0-601EDAC1A282}" presName="boxAndChildren" presStyleCnt="0"/>
      <dgm:spPr/>
      <dgm:t>
        <a:bodyPr/>
        <a:lstStyle/>
        <a:p>
          <a:endParaRPr lang="en-US"/>
        </a:p>
      </dgm:t>
    </dgm:pt>
    <dgm:pt modelId="{E7F3A88F-4C28-41D6-ADFF-AF49266876F5}" type="pres">
      <dgm:prSet presAssocID="{F9F3BE10-C66A-461C-A4F0-601EDAC1A282}" presName="parentTextBox" presStyleLbl="node1" presStyleIdx="0" presStyleCnt="8"/>
      <dgm:spPr/>
      <dgm:t>
        <a:bodyPr/>
        <a:lstStyle/>
        <a:p>
          <a:endParaRPr lang="en-US"/>
        </a:p>
      </dgm:t>
    </dgm:pt>
    <dgm:pt modelId="{D4CE90AF-F7B1-44BC-8676-101CDDEE6755}" type="pres">
      <dgm:prSet presAssocID="{9624F73A-CD6F-43BC-ABB0-711257A1FAEC}" presName="sp" presStyleCnt="0"/>
      <dgm:spPr/>
      <dgm:t>
        <a:bodyPr/>
        <a:lstStyle/>
        <a:p>
          <a:endParaRPr lang="en-US"/>
        </a:p>
      </dgm:t>
    </dgm:pt>
    <dgm:pt modelId="{363036BE-7781-4034-8B50-C97C0F14A494}" type="pres">
      <dgm:prSet presAssocID="{F7BC108D-CF98-484F-8A7F-432F62CB4B6E}" presName="arrowAndChildren" presStyleCnt="0"/>
      <dgm:spPr/>
      <dgm:t>
        <a:bodyPr/>
        <a:lstStyle/>
        <a:p>
          <a:endParaRPr lang="en-US"/>
        </a:p>
      </dgm:t>
    </dgm:pt>
    <dgm:pt modelId="{62DA3453-2873-4F74-967E-D77EB616780F}" type="pres">
      <dgm:prSet presAssocID="{F7BC108D-CF98-484F-8A7F-432F62CB4B6E}" presName="parentTextArrow" presStyleLbl="node1" presStyleIdx="1" presStyleCnt="8"/>
      <dgm:spPr/>
      <dgm:t>
        <a:bodyPr/>
        <a:lstStyle/>
        <a:p>
          <a:endParaRPr lang="en-US"/>
        </a:p>
      </dgm:t>
    </dgm:pt>
    <dgm:pt modelId="{FDBDF3E6-5BC7-476A-976E-7A47989B0436}" type="pres">
      <dgm:prSet presAssocID="{4EA3C3A4-6D48-4C84-B3C9-0C8C932346D7}" presName="sp" presStyleCnt="0"/>
      <dgm:spPr/>
      <dgm:t>
        <a:bodyPr/>
        <a:lstStyle/>
        <a:p>
          <a:endParaRPr lang="en-US"/>
        </a:p>
      </dgm:t>
    </dgm:pt>
    <dgm:pt modelId="{06349B20-CC1C-4FA6-B918-D1B64094A399}" type="pres">
      <dgm:prSet presAssocID="{E428794A-CF5F-43C1-BA55-3C685710DC03}" presName="arrowAndChildren" presStyleCnt="0"/>
      <dgm:spPr/>
      <dgm:t>
        <a:bodyPr/>
        <a:lstStyle/>
        <a:p>
          <a:endParaRPr lang="en-US"/>
        </a:p>
      </dgm:t>
    </dgm:pt>
    <dgm:pt modelId="{3C5DCE10-0FF6-4993-8485-A494F83F6F79}" type="pres">
      <dgm:prSet presAssocID="{E428794A-CF5F-43C1-BA55-3C685710DC03}" presName="parentTextArrow" presStyleLbl="node1" presStyleIdx="2" presStyleCnt="8"/>
      <dgm:spPr/>
      <dgm:t>
        <a:bodyPr/>
        <a:lstStyle/>
        <a:p>
          <a:endParaRPr lang="en-US"/>
        </a:p>
      </dgm:t>
    </dgm:pt>
    <dgm:pt modelId="{EB6B4D67-DDE9-4B9D-B0FD-6333B7C1988C}" type="pres">
      <dgm:prSet presAssocID="{6AAEB80A-BE18-466B-956C-A1A5552510E5}" presName="sp" presStyleCnt="0"/>
      <dgm:spPr/>
      <dgm:t>
        <a:bodyPr/>
        <a:lstStyle/>
        <a:p>
          <a:endParaRPr lang="en-US"/>
        </a:p>
      </dgm:t>
    </dgm:pt>
    <dgm:pt modelId="{D331D21E-2DC1-4721-836C-767E96956FDE}" type="pres">
      <dgm:prSet presAssocID="{573B7653-8FC7-442C-91E3-08829D0CA977}" presName="arrowAndChildren" presStyleCnt="0"/>
      <dgm:spPr/>
      <dgm:t>
        <a:bodyPr/>
        <a:lstStyle/>
        <a:p>
          <a:endParaRPr lang="en-US"/>
        </a:p>
      </dgm:t>
    </dgm:pt>
    <dgm:pt modelId="{C8712BE5-7AA2-4537-913A-876C5E3CA260}" type="pres">
      <dgm:prSet presAssocID="{573B7653-8FC7-442C-91E3-08829D0CA977}" presName="parentTextArrow" presStyleLbl="node1" presStyleIdx="3" presStyleCnt="8"/>
      <dgm:spPr/>
      <dgm:t>
        <a:bodyPr/>
        <a:lstStyle/>
        <a:p>
          <a:endParaRPr lang="en-US"/>
        </a:p>
      </dgm:t>
    </dgm:pt>
    <dgm:pt modelId="{9FB8DE5D-79DE-44C3-9164-3C7F512F2CAC}" type="pres">
      <dgm:prSet presAssocID="{C0436BFC-0775-405E-988F-A6139870A7CC}" presName="sp" presStyleCnt="0"/>
      <dgm:spPr/>
      <dgm:t>
        <a:bodyPr/>
        <a:lstStyle/>
        <a:p>
          <a:endParaRPr lang="en-US"/>
        </a:p>
      </dgm:t>
    </dgm:pt>
    <dgm:pt modelId="{F066F0BA-BE8A-4472-8EE1-830EB67B1890}" type="pres">
      <dgm:prSet presAssocID="{AD93FD31-38BB-48CF-AE3D-D4317E0D9230}" presName="arrowAndChildren" presStyleCnt="0"/>
      <dgm:spPr/>
      <dgm:t>
        <a:bodyPr/>
        <a:lstStyle/>
        <a:p>
          <a:endParaRPr lang="en-US"/>
        </a:p>
      </dgm:t>
    </dgm:pt>
    <dgm:pt modelId="{5DC56079-56BC-4A88-8716-F69D213E28BF}" type="pres">
      <dgm:prSet presAssocID="{AD93FD31-38BB-48CF-AE3D-D4317E0D9230}" presName="parentTextArrow" presStyleLbl="node1" presStyleIdx="4" presStyleCnt="8"/>
      <dgm:spPr/>
      <dgm:t>
        <a:bodyPr/>
        <a:lstStyle/>
        <a:p>
          <a:endParaRPr lang="en-US"/>
        </a:p>
      </dgm:t>
    </dgm:pt>
    <dgm:pt modelId="{8083DE55-FDAD-4D42-8D88-FFD4EE2514AD}" type="pres">
      <dgm:prSet presAssocID="{4728B518-3EF2-4C1A-B759-894CEC1146A7}" presName="sp" presStyleCnt="0"/>
      <dgm:spPr/>
      <dgm:t>
        <a:bodyPr/>
        <a:lstStyle/>
        <a:p>
          <a:endParaRPr lang="en-US"/>
        </a:p>
      </dgm:t>
    </dgm:pt>
    <dgm:pt modelId="{43405B4B-3119-4D69-BDF6-CC22C092BA4A}" type="pres">
      <dgm:prSet presAssocID="{142816E9-34D1-40A9-9438-5DEE3877DDA4}" presName="arrowAndChildren" presStyleCnt="0"/>
      <dgm:spPr/>
      <dgm:t>
        <a:bodyPr/>
        <a:lstStyle/>
        <a:p>
          <a:endParaRPr lang="en-US"/>
        </a:p>
      </dgm:t>
    </dgm:pt>
    <dgm:pt modelId="{EA61B167-34C4-49AC-B7F9-BCE42836B980}" type="pres">
      <dgm:prSet presAssocID="{142816E9-34D1-40A9-9438-5DEE3877DDA4}" presName="parentTextArrow" presStyleLbl="node1" presStyleIdx="5" presStyleCnt="8"/>
      <dgm:spPr/>
      <dgm:t>
        <a:bodyPr/>
        <a:lstStyle/>
        <a:p>
          <a:endParaRPr lang="en-US"/>
        </a:p>
      </dgm:t>
    </dgm:pt>
    <dgm:pt modelId="{B925F2BD-AE6E-4EF4-9FEF-4E644D5C1F8E}" type="pres">
      <dgm:prSet presAssocID="{83CFEE6F-E303-4F73-B3FD-FF7168402838}" presName="sp" presStyleCnt="0"/>
      <dgm:spPr/>
      <dgm:t>
        <a:bodyPr/>
        <a:lstStyle/>
        <a:p>
          <a:endParaRPr lang="en-US"/>
        </a:p>
      </dgm:t>
    </dgm:pt>
    <dgm:pt modelId="{13D7AE90-4DDA-479F-943A-864846ADFD22}" type="pres">
      <dgm:prSet presAssocID="{8008B193-5C3A-4FEC-806A-0BB87292C615}" presName="arrowAndChildren" presStyleCnt="0"/>
      <dgm:spPr/>
      <dgm:t>
        <a:bodyPr/>
        <a:lstStyle/>
        <a:p>
          <a:endParaRPr lang="en-US"/>
        </a:p>
      </dgm:t>
    </dgm:pt>
    <dgm:pt modelId="{C212BB30-C133-4BE1-8269-D9B7C9EB309C}" type="pres">
      <dgm:prSet presAssocID="{8008B193-5C3A-4FEC-806A-0BB87292C615}" presName="parentTextArrow" presStyleLbl="node1" presStyleIdx="6" presStyleCnt="8"/>
      <dgm:spPr/>
      <dgm:t>
        <a:bodyPr/>
        <a:lstStyle/>
        <a:p>
          <a:endParaRPr lang="en-US"/>
        </a:p>
      </dgm:t>
    </dgm:pt>
    <dgm:pt modelId="{2994EC51-EA32-4EE7-9EEC-C4C023B6CD2D}" type="pres">
      <dgm:prSet presAssocID="{76C504B9-65B2-4242-BAD5-079FEF312919}" presName="sp" presStyleCnt="0"/>
      <dgm:spPr/>
      <dgm:t>
        <a:bodyPr/>
        <a:lstStyle/>
        <a:p>
          <a:endParaRPr lang="en-US"/>
        </a:p>
      </dgm:t>
    </dgm:pt>
    <dgm:pt modelId="{28257B29-C12D-4005-9047-6F919F3C9DD7}" type="pres">
      <dgm:prSet presAssocID="{27F703DA-C0ED-40ED-B204-2C38AD90C123}" presName="arrowAndChildren" presStyleCnt="0"/>
      <dgm:spPr/>
      <dgm:t>
        <a:bodyPr/>
        <a:lstStyle/>
        <a:p>
          <a:endParaRPr lang="en-US"/>
        </a:p>
      </dgm:t>
    </dgm:pt>
    <dgm:pt modelId="{7ADF9E19-FBA1-4E26-AF30-9D730151AA2E}" type="pres">
      <dgm:prSet presAssocID="{27F703DA-C0ED-40ED-B204-2C38AD90C123}" presName="parentTextArrow" presStyleLbl="node1" presStyleIdx="7" presStyleCnt="8"/>
      <dgm:spPr/>
      <dgm:t>
        <a:bodyPr/>
        <a:lstStyle/>
        <a:p>
          <a:endParaRPr lang="en-US"/>
        </a:p>
      </dgm:t>
    </dgm:pt>
  </dgm:ptLst>
  <dgm:cxnLst>
    <dgm:cxn modelId="{B9B76A0E-7F40-41BE-A44B-CBBC9AD0306D}" srcId="{F0C99B2E-7000-40AA-B9E0-AAFFCE838F10}" destId="{142816E9-34D1-40A9-9438-5DEE3877DDA4}" srcOrd="2" destOrd="0" parTransId="{4CE357D9-9D79-414E-89F8-FB2DFA53BC7B}" sibTransId="{4728B518-3EF2-4C1A-B759-894CEC1146A7}"/>
    <dgm:cxn modelId="{ABF7D118-20AC-4B9C-BD1F-DA663F7EB9C2}" srcId="{F0C99B2E-7000-40AA-B9E0-AAFFCE838F10}" destId="{AD93FD31-38BB-48CF-AE3D-D4317E0D9230}" srcOrd="3" destOrd="0" parTransId="{89412D76-5E83-42CD-9E94-C201A7CE72D8}" sibTransId="{C0436BFC-0775-405E-988F-A6139870A7CC}"/>
    <dgm:cxn modelId="{B7B1E8BD-5063-49AF-81DF-4825E0DAF8CF}" type="presOf" srcId="{27F703DA-C0ED-40ED-B204-2C38AD90C123}" destId="{7ADF9E19-FBA1-4E26-AF30-9D730151AA2E}" srcOrd="0" destOrd="0" presId="urn:microsoft.com/office/officeart/2005/8/layout/process4"/>
    <dgm:cxn modelId="{699D4F72-7F13-4771-9856-DC938765497B}" type="presOf" srcId="{142816E9-34D1-40A9-9438-5DEE3877DDA4}" destId="{EA61B167-34C4-49AC-B7F9-BCE42836B980}" srcOrd="0" destOrd="0" presId="urn:microsoft.com/office/officeart/2005/8/layout/process4"/>
    <dgm:cxn modelId="{86503C3D-4A96-406A-ACC7-4E0EBCF4970B}" type="presOf" srcId="{F9F3BE10-C66A-461C-A4F0-601EDAC1A282}" destId="{E7F3A88F-4C28-41D6-ADFF-AF49266876F5}" srcOrd="0" destOrd="0" presId="urn:microsoft.com/office/officeart/2005/8/layout/process4"/>
    <dgm:cxn modelId="{1098E620-6E1E-4E74-B5DF-D01A75329AA9}" srcId="{F0C99B2E-7000-40AA-B9E0-AAFFCE838F10}" destId="{8008B193-5C3A-4FEC-806A-0BB87292C615}" srcOrd="1" destOrd="0" parTransId="{15AE4715-AE24-4D51-BB50-A5FB1FAE81E9}" sibTransId="{83CFEE6F-E303-4F73-B3FD-FF7168402838}"/>
    <dgm:cxn modelId="{ED15F098-463A-4DD0-B5DE-2DC6C0A30A06}" type="presOf" srcId="{8008B193-5C3A-4FEC-806A-0BB87292C615}" destId="{C212BB30-C133-4BE1-8269-D9B7C9EB309C}" srcOrd="0" destOrd="0" presId="urn:microsoft.com/office/officeart/2005/8/layout/process4"/>
    <dgm:cxn modelId="{E0F8ADAD-BBC3-4705-89CC-A8658223E624}" srcId="{F0C99B2E-7000-40AA-B9E0-AAFFCE838F10}" destId="{573B7653-8FC7-442C-91E3-08829D0CA977}" srcOrd="4" destOrd="0" parTransId="{CDEAFCAE-C2B0-4A05-B233-409F5F1BAD07}" sibTransId="{6AAEB80A-BE18-466B-956C-A1A5552510E5}"/>
    <dgm:cxn modelId="{6B66E89C-B1DF-4282-A6E6-A0F2BBE93BE8}" srcId="{F0C99B2E-7000-40AA-B9E0-AAFFCE838F10}" destId="{F7BC108D-CF98-484F-8A7F-432F62CB4B6E}" srcOrd="6" destOrd="0" parTransId="{E8824059-827F-484D-9737-FB1AC40231B6}" sibTransId="{9624F73A-CD6F-43BC-ABB0-711257A1FAEC}"/>
    <dgm:cxn modelId="{041484C4-745D-492A-B997-26747E044BC6}" type="presOf" srcId="{F0C99B2E-7000-40AA-B9E0-AAFFCE838F10}" destId="{A220D412-3780-4A80-9193-40978E976DFF}" srcOrd="0" destOrd="0" presId="urn:microsoft.com/office/officeart/2005/8/layout/process4"/>
    <dgm:cxn modelId="{023272F0-D45C-42D8-AA20-9C4897847188}" type="presOf" srcId="{F7BC108D-CF98-484F-8A7F-432F62CB4B6E}" destId="{62DA3453-2873-4F74-967E-D77EB616780F}" srcOrd="0" destOrd="0" presId="urn:microsoft.com/office/officeart/2005/8/layout/process4"/>
    <dgm:cxn modelId="{FBB15EE7-6126-4890-9B03-9AD9A173AFD7}" srcId="{F0C99B2E-7000-40AA-B9E0-AAFFCE838F10}" destId="{F9F3BE10-C66A-461C-A4F0-601EDAC1A282}" srcOrd="7" destOrd="0" parTransId="{6FE05703-2D00-495A-B3D0-22337C65378E}" sibTransId="{982B504F-FC97-40C8-90C8-AA1F24B83E29}"/>
    <dgm:cxn modelId="{CD8A1253-3B2E-4896-BCEB-6278CF8A4C87}" type="presOf" srcId="{AD93FD31-38BB-48CF-AE3D-D4317E0D9230}" destId="{5DC56079-56BC-4A88-8716-F69D213E28BF}" srcOrd="0" destOrd="0" presId="urn:microsoft.com/office/officeart/2005/8/layout/process4"/>
    <dgm:cxn modelId="{60393F0E-B17D-4195-B03F-0CD06F921653}" type="presOf" srcId="{E428794A-CF5F-43C1-BA55-3C685710DC03}" destId="{3C5DCE10-0FF6-4993-8485-A494F83F6F79}" srcOrd="0" destOrd="0" presId="urn:microsoft.com/office/officeart/2005/8/layout/process4"/>
    <dgm:cxn modelId="{FEB16713-D838-47A6-A58F-3852DF71083E}" type="presOf" srcId="{573B7653-8FC7-442C-91E3-08829D0CA977}" destId="{C8712BE5-7AA2-4537-913A-876C5E3CA260}" srcOrd="0" destOrd="0" presId="urn:microsoft.com/office/officeart/2005/8/layout/process4"/>
    <dgm:cxn modelId="{25ED88DC-EF31-446F-9EDD-D070E2BFBB81}" srcId="{F0C99B2E-7000-40AA-B9E0-AAFFCE838F10}" destId="{27F703DA-C0ED-40ED-B204-2C38AD90C123}" srcOrd="0" destOrd="0" parTransId="{9217943D-8795-4A45-AA9D-44D2FE8F436B}" sibTransId="{76C504B9-65B2-4242-BAD5-079FEF312919}"/>
    <dgm:cxn modelId="{489FFF3E-610B-4FD7-963C-0A08C1175E7D}" srcId="{F0C99B2E-7000-40AA-B9E0-AAFFCE838F10}" destId="{E428794A-CF5F-43C1-BA55-3C685710DC03}" srcOrd="5" destOrd="0" parTransId="{0E45C27C-7A07-4A9B-A639-BB0161C0FA45}" sibTransId="{4EA3C3A4-6D48-4C84-B3C9-0C8C932346D7}"/>
    <dgm:cxn modelId="{CEDFD935-CDBA-446B-9FDD-6065F0065A69}" type="presParOf" srcId="{A220D412-3780-4A80-9193-40978E976DFF}" destId="{ABD3367E-1441-435E-83E6-B762AE0598CD}" srcOrd="0" destOrd="0" presId="urn:microsoft.com/office/officeart/2005/8/layout/process4"/>
    <dgm:cxn modelId="{89465C35-9D2B-46DB-BA91-B5A4985F803E}" type="presParOf" srcId="{ABD3367E-1441-435E-83E6-B762AE0598CD}" destId="{E7F3A88F-4C28-41D6-ADFF-AF49266876F5}" srcOrd="0" destOrd="0" presId="urn:microsoft.com/office/officeart/2005/8/layout/process4"/>
    <dgm:cxn modelId="{C5735DFE-9C98-477A-A3BF-9EEC8256EB1A}" type="presParOf" srcId="{A220D412-3780-4A80-9193-40978E976DFF}" destId="{D4CE90AF-F7B1-44BC-8676-101CDDEE6755}" srcOrd="1" destOrd="0" presId="urn:microsoft.com/office/officeart/2005/8/layout/process4"/>
    <dgm:cxn modelId="{F52CE6A6-4B41-4BA6-B166-1A2124E1E875}" type="presParOf" srcId="{A220D412-3780-4A80-9193-40978E976DFF}" destId="{363036BE-7781-4034-8B50-C97C0F14A494}" srcOrd="2" destOrd="0" presId="urn:microsoft.com/office/officeart/2005/8/layout/process4"/>
    <dgm:cxn modelId="{ED44F8F2-67C8-4CB1-81D9-9F6264889A98}" type="presParOf" srcId="{363036BE-7781-4034-8B50-C97C0F14A494}" destId="{62DA3453-2873-4F74-967E-D77EB616780F}" srcOrd="0" destOrd="0" presId="urn:microsoft.com/office/officeart/2005/8/layout/process4"/>
    <dgm:cxn modelId="{66875DB8-6D53-428D-8598-1A66A47A67EE}" type="presParOf" srcId="{A220D412-3780-4A80-9193-40978E976DFF}" destId="{FDBDF3E6-5BC7-476A-976E-7A47989B0436}" srcOrd="3" destOrd="0" presId="urn:microsoft.com/office/officeart/2005/8/layout/process4"/>
    <dgm:cxn modelId="{1A434A86-FEF6-4C77-B468-BA4C1F58B2B0}" type="presParOf" srcId="{A220D412-3780-4A80-9193-40978E976DFF}" destId="{06349B20-CC1C-4FA6-B918-D1B64094A399}" srcOrd="4" destOrd="0" presId="urn:microsoft.com/office/officeart/2005/8/layout/process4"/>
    <dgm:cxn modelId="{101229A8-5937-44F7-B597-ABBE2F539DB5}" type="presParOf" srcId="{06349B20-CC1C-4FA6-B918-D1B64094A399}" destId="{3C5DCE10-0FF6-4993-8485-A494F83F6F79}" srcOrd="0" destOrd="0" presId="urn:microsoft.com/office/officeart/2005/8/layout/process4"/>
    <dgm:cxn modelId="{976B731B-C428-49C6-8B55-6820938973CF}" type="presParOf" srcId="{A220D412-3780-4A80-9193-40978E976DFF}" destId="{EB6B4D67-DDE9-4B9D-B0FD-6333B7C1988C}" srcOrd="5" destOrd="0" presId="urn:microsoft.com/office/officeart/2005/8/layout/process4"/>
    <dgm:cxn modelId="{12CFBBCC-DF4A-4513-8A40-3926D05D8CC8}" type="presParOf" srcId="{A220D412-3780-4A80-9193-40978E976DFF}" destId="{D331D21E-2DC1-4721-836C-767E96956FDE}" srcOrd="6" destOrd="0" presId="urn:microsoft.com/office/officeart/2005/8/layout/process4"/>
    <dgm:cxn modelId="{C187913B-1B53-4180-B38F-1EAD9CDFC2B9}" type="presParOf" srcId="{D331D21E-2DC1-4721-836C-767E96956FDE}" destId="{C8712BE5-7AA2-4537-913A-876C5E3CA260}" srcOrd="0" destOrd="0" presId="urn:microsoft.com/office/officeart/2005/8/layout/process4"/>
    <dgm:cxn modelId="{1ED299AD-B9E1-4898-99BB-0EC0CA14FF89}" type="presParOf" srcId="{A220D412-3780-4A80-9193-40978E976DFF}" destId="{9FB8DE5D-79DE-44C3-9164-3C7F512F2CAC}" srcOrd="7" destOrd="0" presId="urn:microsoft.com/office/officeart/2005/8/layout/process4"/>
    <dgm:cxn modelId="{B728BC71-363B-4837-9A47-31F8AE867BD9}" type="presParOf" srcId="{A220D412-3780-4A80-9193-40978E976DFF}" destId="{F066F0BA-BE8A-4472-8EE1-830EB67B1890}" srcOrd="8" destOrd="0" presId="urn:microsoft.com/office/officeart/2005/8/layout/process4"/>
    <dgm:cxn modelId="{D6C73798-D313-4F53-A051-C30017147660}" type="presParOf" srcId="{F066F0BA-BE8A-4472-8EE1-830EB67B1890}" destId="{5DC56079-56BC-4A88-8716-F69D213E28BF}" srcOrd="0" destOrd="0" presId="urn:microsoft.com/office/officeart/2005/8/layout/process4"/>
    <dgm:cxn modelId="{E855C369-ADE2-455B-8204-1E85CDAF2217}" type="presParOf" srcId="{A220D412-3780-4A80-9193-40978E976DFF}" destId="{8083DE55-FDAD-4D42-8D88-FFD4EE2514AD}" srcOrd="9" destOrd="0" presId="urn:microsoft.com/office/officeart/2005/8/layout/process4"/>
    <dgm:cxn modelId="{EC7C2EC0-26D5-4264-8FAA-5E02C6A14FE8}" type="presParOf" srcId="{A220D412-3780-4A80-9193-40978E976DFF}" destId="{43405B4B-3119-4D69-BDF6-CC22C092BA4A}" srcOrd="10" destOrd="0" presId="urn:microsoft.com/office/officeart/2005/8/layout/process4"/>
    <dgm:cxn modelId="{B5C40D13-52C0-4476-8588-33636924F517}" type="presParOf" srcId="{43405B4B-3119-4D69-BDF6-CC22C092BA4A}" destId="{EA61B167-34C4-49AC-B7F9-BCE42836B980}" srcOrd="0" destOrd="0" presId="urn:microsoft.com/office/officeart/2005/8/layout/process4"/>
    <dgm:cxn modelId="{8698E53E-52B9-4550-829D-439D1A13BA11}" type="presParOf" srcId="{A220D412-3780-4A80-9193-40978E976DFF}" destId="{B925F2BD-AE6E-4EF4-9FEF-4E644D5C1F8E}" srcOrd="11" destOrd="0" presId="urn:microsoft.com/office/officeart/2005/8/layout/process4"/>
    <dgm:cxn modelId="{ADF0643D-C296-42A1-A235-F426333F8523}" type="presParOf" srcId="{A220D412-3780-4A80-9193-40978E976DFF}" destId="{13D7AE90-4DDA-479F-943A-864846ADFD22}" srcOrd="12" destOrd="0" presId="urn:microsoft.com/office/officeart/2005/8/layout/process4"/>
    <dgm:cxn modelId="{86E00276-8292-4CE4-BA99-4CFE3665D80D}" type="presParOf" srcId="{13D7AE90-4DDA-479F-943A-864846ADFD22}" destId="{C212BB30-C133-4BE1-8269-D9B7C9EB309C}" srcOrd="0" destOrd="0" presId="urn:microsoft.com/office/officeart/2005/8/layout/process4"/>
    <dgm:cxn modelId="{EC16CDD4-E7D8-46E1-A27D-A0277E6A27FE}" type="presParOf" srcId="{A220D412-3780-4A80-9193-40978E976DFF}" destId="{2994EC51-EA32-4EE7-9EEC-C4C023B6CD2D}" srcOrd="13" destOrd="0" presId="urn:microsoft.com/office/officeart/2005/8/layout/process4"/>
    <dgm:cxn modelId="{2B4B275A-B161-40DE-B527-BB79D4AB4881}" type="presParOf" srcId="{A220D412-3780-4A80-9193-40978E976DFF}" destId="{28257B29-C12D-4005-9047-6F919F3C9DD7}" srcOrd="14" destOrd="0" presId="urn:microsoft.com/office/officeart/2005/8/layout/process4"/>
    <dgm:cxn modelId="{3E52A321-1845-4E3C-BEE2-F97E5FA177AE}" type="presParOf" srcId="{28257B29-C12D-4005-9047-6F919F3C9DD7}" destId="{7ADF9E19-FBA1-4E26-AF30-9D730151AA2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CE27F51-FEFA-42AD-8CD8-A9894037D316}" type="doc">
      <dgm:prSet loTypeId="urn:microsoft.com/office/officeart/2005/8/layout/arrow4" loCatId="relationship" qsTypeId="urn:microsoft.com/office/officeart/2005/8/quickstyle/simple5" qsCatId="simple" csTypeId="urn:microsoft.com/office/officeart/2005/8/colors/colorful2" csCatId="colorful" phldr="1"/>
      <dgm:spPr/>
      <dgm:t>
        <a:bodyPr/>
        <a:lstStyle/>
        <a:p>
          <a:endParaRPr lang="en-US"/>
        </a:p>
      </dgm:t>
    </dgm:pt>
    <dgm:pt modelId="{4F626CCA-CF63-4382-A403-DB67489E201F}">
      <dgm:prSet phldrT="[Text]" custT="1"/>
      <dgm:spPr/>
      <dgm:t>
        <a:bodyPr/>
        <a:lstStyle/>
        <a:p>
          <a:r>
            <a:rPr lang="en-US" sz="2400" dirty="0" smtClean="0"/>
            <a:t>400% FPL</a:t>
          </a:r>
          <a:endParaRPr lang="en-US" sz="2400" dirty="0"/>
        </a:p>
      </dgm:t>
    </dgm:pt>
    <dgm:pt modelId="{ADBF6E84-BC59-4A02-BC68-2BD7676FEDCB}" type="parTrans" cxnId="{6E0336B9-703C-4CB6-BC0A-115A0477A941}">
      <dgm:prSet/>
      <dgm:spPr/>
      <dgm:t>
        <a:bodyPr/>
        <a:lstStyle/>
        <a:p>
          <a:endParaRPr lang="en-US"/>
        </a:p>
      </dgm:t>
    </dgm:pt>
    <dgm:pt modelId="{4263734E-D3C8-479A-AF14-7BF8C3B07520}" type="sibTrans" cxnId="{6E0336B9-703C-4CB6-BC0A-115A0477A941}">
      <dgm:prSet/>
      <dgm:spPr/>
      <dgm:t>
        <a:bodyPr/>
        <a:lstStyle/>
        <a:p>
          <a:endParaRPr lang="en-US"/>
        </a:p>
      </dgm:t>
    </dgm:pt>
    <dgm:pt modelId="{54FB16F1-0EC9-47B2-A33C-1F43C4E28D1B}">
      <dgm:prSet phldrT="[Text]" custT="1"/>
      <dgm:spPr/>
      <dgm:t>
        <a:bodyPr/>
        <a:lstStyle/>
        <a:p>
          <a:r>
            <a:rPr lang="en-US" sz="2400" dirty="0" smtClean="0"/>
            <a:t>100% </a:t>
          </a:r>
          <a:r>
            <a:rPr lang="en-US" sz="2400" dirty="0" smtClean="0"/>
            <a:t>FPL</a:t>
          </a:r>
          <a:endParaRPr lang="en-US" sz="2400" dirty="0"/>
        </a:p>
      </dgm:t>
    </dgm:pt>
    <dgm:pt modelId="{F7776F0D-F9A2-41DF-BB6B-570D4DC2CF54}" type="parTrans" cxnId="{5215592B-61B9-4DB9-9E33-5870AD4AD153}">
      <dgm:prSet/>
      <dgm:spPr/>
      <dgm:t>
        <a:bodyPr/>
        <a:lstStyle/>
        <a:p>
          <a:endParaRPr lang="en-US"/>
        </a:p>
      </dgm:t>
    </dgm:pt>
    <dgm:pt modelId="{2F1F08A7-B2C9-48E7-BF30-4EAD26E0A80B}" type="sibTrans" cxnId="{5215592B-61B9-4DB9-9E33-5870AD4AD153}">
      <dgm:prSet/>
      <dgm:spPr/>
      <dgm:t>
        <a:bodyPr/>
        <a:lstStyle/>
        <a:p>
          <a:endParaRPr lang="en-US"/>
        </a:p>
      </dgm:t>
    </dgm:pt>
    <dgm:pt modelId="{32451E60-0679-467C-AF9F-FD1B55B40732}" type="pres">
      <dgm:prSet presAssocID="{9CE27F51-FEFA-42AD-8CD8-A9894037D316}" presName="compositeShape" presStyleCnt="0">
        <dgm:presLayoutVars>
          <dgm:chMax val="2"/>
          <dgm:dir/>
          <dgm:resizeHandles val="exact"/>
        </dgm:presLayoutVars>
      </dgm:prSet>
      <dgm:spPr/>
      <dgm:t>
        <a:bodyPr/>
        <a:lstStyle/>
        <a:p>
          <a:endParaRPr lang="en-US"/>
        </a:p>
      </dgm:t>
    </dgm:pt>
    <dgm:pt modelId="{07CAAC69-0749-4B17-8194-6508F9301F08}" type="pres">
      <dgm:prSet presAssocID="{4F626CCA-CF63-4382-A403-DB67489E201F}" presName="upArrow" presStyleLbl="node1" presStyleIdx="0" presStyleCnt="2"/>
      <dgm:spPr>
        <a:solidFill>
          <a:schemeClr val="accent3"/>
        </a:solidFill>
      </dgm:spPr>
      <dgm:t>
        <a:bodyPr/>
        <a:lstStyle/>
        <a:p>
          <a:endParaRPr lang="en-US"/>
        </a:p>
      </dgm:t>
    </dgm:pt>
    <dgm:pt modelId="{915768D5-0CB4-4670-B236-7A8FF8008C28}" type="pres">
      <dgm:prSet presAssocID="{4F626CCA-CF63-4382-A403-DB67489E201F}" presName="upArrowText" presStyleLbl="revTx" presStyleIdx="0" presStyleCnt="2">
        <dgm:presLayoutVars>
          <dgm:chMax val="0"/>
          <dgm:bulletEnabled val="1"/>
        </dgm:presLayoutVars>
      </dgm:prSet>
      <dgm:spPr/>
      <dgm:t>
        <a:bodyPr/>
        <a:lstStyle/>
        <a:p>
          <a:endParaRPr lang="en-US"/>
        </a:p>
      </dgm:t>
    </dgm:pt>
    <dgm:pt modelId="{C9CFF9C1-C5D9-4970-BE8F-BE415B0693E3}" type="pres">
      <dgm:prSet presAssocID="{54FB16F1-0EC9-47B2-A33C-1F43C4E28D1B}" presName="downArrow" presStyleLbl="node1" presStyleIdx="1" presStyleCnt="2"/>
      <dgm:spPr>
        <a:solidFill>
          <a:schemeClr val="accent2"/>
        </a:solidFill>
      </dgm:spPr>
      <dgm:t>
        <a:bodyPr/>
        <a:lstStyle/>
        <a:p>
          <a:endParaRPr lang="en-US"/>
        </a:p>
      </dgm:t>
    </dgm:pt>
    <dgm:pt modelId="{B35563D9-E957-4A1E-9B2A-E3E7CA1A87F7}" type="pres">
      <dgm:prSet presAssocID="{54FB16F1-0EC9-47B2-A33C-1F43C4E28D1B}" presName="downArrowText" presStyleLbl="revTx" presStyleIdx="1" presStyleCnt="2">
        <dgm:presLayoutVars>
          <dgm:chMax val="0"/>
          <dgm:bulletEnabled val="1"/>
        </dgm:presLayoutVars>
      </dgm:prSet>
      <dgm:spPr/>
      <dgm:t>
        <a:bodyPr/>
        <a:lstStyle/>
        <a:p>
          <a:endParaRPr lang="en-US"/>
        </a:p>
      </dgm:t>
    </dgm:pt>
  </dgm:ptLst>
  <dgm:cxnLst>
    <dgm:cxn modelId="{450943D4-6064-402C-8B31-FAF325E876D0}" type="presOf" srcId="{9CE27F51-FEFA-42AD-8CD8-A9894037D316}" destId="{32451E60-0679-467C-AF9F-FD1B55B40732}" srcOrd="0" destOrd="0" presId="urn:microsoft.com/office/officeart/2005/8/layout/arrow4"/>
    <dgm:cxn modelId="{81CCB67B-576D-4638-B479-DB1B6FCA07A8}" type="presOf" srcId="{54FB16F1-0EC9-47B2-A33C-1F43C4E28D1B}" destId="{B35563D9-E957-4A1E-9B2A-E3E7CA1A87F7}" srcOrd="0" destOrd="0" presId="urn:microsoft.com/office/officeart/2005/8/layout/arrow4"/>
    <dgm:cxn modelId="{E9052BCD-84F1-4D19-9219-0698D106E449}" type="presOf" srcId="{4F626CCA-CF63-4382-A403-DB67489E201F}" destId="{915768D5-0CB4-4670-B236-7A8FF8008C28}" srcOrd="0" destOrd="0" presId="urn:microsoft.com/office/officeart/2005/8/layout/arrow4"/>
    <dgm:cxn modelId="{5215592B-61B9-4DB9-9E33-5870AD4AD153}" srcId="{9CE27F51-FEFA-42AD-8CD8-A9894037D316}" destId="{54FB16F1-0EC9-47B2-A33C-1F43C4E28D1B}" srcOrd="1" destOrd="0" parTransId="{F7776F0D-F9A2-41DF-BB6B-570D4DC2CF54}" sibTransId="{2F1F08A7-B2C9-48E7-BF30-4EAD26E0A80B}"/>
    <dgm:cxn modelId="{6E0336B9-703C-4CB6-BC0A-115A0477A941}" srcId="{9CE27F51-FEFA-42AD-8CD8-A9894037D316}" destId="{4F626CCA-CF63-4382-A403-DB67489E201F}" srcOrd="0" destOrd="0" parTransId="{ADBF6E84-BC59-4A02-BC68-2BD7676FEDCB}" sibTransId="{4263734E-D3C8-479A-AF14-7BF8C3B07520}"/>
    <dgm:cxn modelId="{17CD039C-5BAF-4928-BD10-B57A5968E331}" type="presParOf" srcId="{32451E60-0679-467C-AF9F-FD1B55B40732}" destId="{07CAAC69-0749-4B17-8194-6508F9301F08}" srcOrd="0" destOrd="0" presId="urn:microsoft.com/office/officeart/2005/8/layout/arrow4"/>
    <dgm:cxn modelId="{E6047FD1-BF27-4314-83F4-3E05CBF5D211}" type="presParOf" srcId="{32451E60-0679-467C-AF9F-FD1B55B40732}" destId="{915768D5-0CB4-4670-B236-7A8FF8008C28}" srcOrd="1" destOrd="0" presId="urn:microsoft.com/office/officeart/2005/8/layout/arrow4"/>
    <dgm:cxn modelId="{B17A7F83-BB23-4C69-8FAA-904E036C7D95}" type="presParOf" srcId="{32451E60-0679-467C-AF9F-FD1B55B40732}" destId="{C9CFF9C1-C5D9-4970-BE8F-BE415B0693E3}" srcOrd="2" destOrd="0" presId="urn:microsoft.com/office/officeart/2005/8/layout/arrow4"/>
    <dgm:cxn modelId="{B9C8CB93-5DCD-476F-B303-0FFC301D2358}" type="presParOf" srcId="{32451E60-0679-467C-AF9F-FD1B55B40732}" destId="{B35563D9-E957-4A1E-9B2A-E3E7CA1A87F7}" srcOrd="3" destOrd="0" presId="urn:microsoft.com/office/officeart/2005/8/layout/arrow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89E45B9-7F91-4DD4-AE39-0B3957116227}" type="doc">
      <dgm:prSet loTypeId="urn:microsoft.com/office/officeart/2005/8/layout/process4" loCatId="list" qsTypeId="urn:microsoft.com/office/officeart/2005/8/quickstyle/simple3" qsCatId="simple" csTypeId="urn:microsoft.com/office/officeart/2005/8/colors/colorful2" csCatId="colorful"/>
      <dgm:spPr/>
      <dgm:t>
        <a:bodyPr/>
        <a:lstStyle/>
        <a:p>
          <a:endParaRPr lang="en-US"/>
        </a:p>
      </dgm:t>
    </dgm:pt>
    <dgm:pt modelId="{7890F01A-440F-4A35-846C-4C246FFFE47B}">
      <dgm:prSet/>
      <dgm:spPr/>
      <dgm:t>
        <a:bodyPr/>
        <a:lstStyle/>
        <a:p>
          <a:pPr rtl="0"/>
          <a:r>
            <a:rPr lang="en-US" b="1" dirty="0" smtClean="0"/>
            <a:t>Up to $28,725 for individuals</a:t>
          </a:r>
          <a:endParaRPr lang="en-US" b="1" dirty="0"/>
        </a:p>
      </dgm:t>
    </dgm:pt>
    <dgm:pt modelId="{09126D4D-DEE7-40F2-8A56-0ABD41E38626}" type="parTrans" cxnId="{97793D30-E4BD-48B9-8322-A71DC7C0C946}">
      <dgm:prSet/>
      <dgm:spPr/>
      <dgm:t>
        <a:bodyPr/>
        <a:lstStyle/>
        <a:p>
          <a:endParaRPr lang="en-US" b="1"/>
        </a:p>
      </dgm:t>
    </dgm:pt>
    <dgm:pt modelId="{A4F04226-B3DD-4EED-9746-D2A5B3CA8666}" type="sibTrans" cxnId="{97793D30-E4BD-48B9-8322-A71DC7C0C946}">
      <dgm:prSet/>
      <dgm:spPr/>
      <dgm:t>
        <a:bodyPr/>
        <a:lstStyle/>
        <a:p>
          <a:endParaRPr lang="en-US" b="1"/>
        </a:p>
      </dgm:t>
    </dgm:pt>
    <dgm:pt modelId="{370AB5E6-4C46-41A9-9160-A47808A43763}">
      <dgm:prSet/>
      <dgm:spPr/>
      <dgm:t>
        <a:bodyPr/>
        <a:lstStyle/>
        <a:p>
          <a:pPr rtl="0"/>
          <a:r>
            <a:rPr lang="en-US" b="1" smtClean="0"/>
            <a:t>Up to $38,775 for a family of 2</a:t>
          </a:r>
          <a:endParaRPr lang="en-US" b="1"/>
        </a:p>
      </dgm:t>
    </dgm:pt>
    <dgm:pt modelId="{25D47C79-097D-4C92-9090-D910E8EEF893}" type="parTrans" cxnId="{14D81CB1-45A0-4E6F-A848-B0C33F266F63}">
      <dgm:prSet/>
      <dgm:spPr/>
      <dgm:t>
        <a:bodyPr/>
        <a:lstStyle/>
        <a:p>
          <a:endParaRPr lang="en-US" b="1"/>
        </a:p>
      </dgm:t>
    </dgm:pt>
    <dgm:pt modelId="{00519150-D7EE-44C6-B524-FB2C1D3A44F4}" type="sibTrans" cxnId="{14D81CB1-45A0-4E6F-A848-B0C33F266F63}">
      <dgm:prSet/>
      <dgm:spPr/>
      <dgm:t>
        <a:bodyPr/>
        <a:lstStyle/>
        <a:p>
          <a:endParaRPr lang="en-US" b="1"/>
        </a:p>
      </dgm:t>
    </dgm:pt>
    <dgm:pt modelId="{79C7E967-4E25-4AA0-8137-0093AE4BD1B4}">
      <dgm:prSet/>
      <dgm:spPr/>
      <dgm:t>
        <a:bodyPr/>
        <a:lstStyle/>
        <a:p>
          <a:pPr rtl="0"/>
          <a:r>
            <a:rPr lang="en-US" b="1" dirty="0" smtClean="0"/>
            <a:t>Up to $48,825 for a family of 3</a:t>
          </a:r>
          <a:endParaRPr lang="en-US" b="1" dirty="0"/>
        </a:p>
      </dgm:t>
    </dgm:pt>
    <dgm:pt modelId="{2216EB1F-13F7-49F1-AEBF-8CB974A11403}" type="parTrans" cxnId="{215EA732-9F52-4963-94C4-944D8B70F3CE}">
      <dgm:prSet/>
      <dgm:spPr/>
      <dgm:t>
        <a:bodyPr/>
        <a:lstStyle/>
        <a:p>
          <a:endParaRPr lang="en-US" b="1"/>
        </a:p>
      </dgm:t>
    </dgm:pt>
    <dgm:pt modelId="{DD3B3CD6-147F-49D4-958B-C7ADEA37E005}" type="sibTrans" cxnId="{215EA732-9F52-4963-94C4-944D8B70F3CE}">
      <dgm:prSet/>
      <dgm:spPr/>
      <dgm:t>
        <a:bodyPr/>
        <a:lstStyle/>
        <a:p>
          <a:endParaRPr lang="en-US" b="1"/>
        </a:p>
      </dgm:t>
    </dgm:pt>
    <dgm:pt modelId="{9652BE39-0DDB-41A5-94B7-806E13A6851B}">
      <dgm:prSet/>
      <dgm:spPr/>
      <dgm:t>
        <a:bodyPr/>
        <a:lstStyle/>
        <a:p>
          <a:pPr rtl="0"/>
          <a:r>
            <a:rPr lang="en-US" b="1" smtClean="0"/>
            <a:t>Up to $58,875 for a family of 4</a:t>
          </a:r>
          <a:endParaRPr lang="en-US" b="1"/>
        </a:p>
      </dgm:t>
    </dgm:pt>
    <dgm:pt modelId="{380ADDAE-30EA-4DD9-8B50-AB71C24B58E7}" type="parTrans" cxnId="{C5A8E5C9-072F-4E42-B048-28D6061C5919}">
      <dgm:prSet/>
      <dgm:spPr/>
      <dgm:t>
        <a:bodyPr/>
        <a:lstStyle/>
        <a:p>
          <a:endParaRPr lang="en-US" b="1"/>
        </a:p>
      </dgm:t>
    </dgm:pt>
    <dgm:pt modelId="{2ECA120F-40E1-494B-B2C3-1FB5B5C25EAB}" type="sibTrans" cxnId="{C5A8E5C9-072F-4E42-B048-28D6061C5919}">
      <dgm:prSet/>
      <dgm:spPr/>
      <dgm:t>
        <a:bodyPr/>
        <a:lstStyle/>
        <a:p>
          <a:endParaRPr lang="en-US" b="1"/>
        </a:p>
      </dgm:t>
    </dgm:pt>
    <dgm:pt modelId="{686D565C-D105-4C44-8A51-E5A0D5796D49}">
      <dgm:prSet/>
      <dgm:spPr/>
      <dgm:t>
        <a:bodyPr/>
        <a:lstStyle/>
        <a:p>
          <a:pPr rtl="0"/>
          <a:r>
            <a:rPr lang="en-US" b="1" smtClean="0"/>
            <a:t>Up to $68,925 for a family of 5</a:t>
          </a:r>
          <a:endParaRPr lang="en-US" b="1"/>
        </a:p>
      </dgm:t>
    </dgm:pt>
    <dgm:pt modelId="{EA8A52F8-8D01-4B40-8577-9ED786AD9E1A}" type="parTrans" cxnId="{C48BAABA-F000-4CAA-AE13-6DA75A19F121}">
      <dgm:prSet/>
      <dgm:spPr/>
      <dgm:t>
        <a:bodyPr/>
        <a:lstStyle/>
        <a:p>
          <a:endParaRPr lang="en-US" b="1"/>
        </a:p>
      </dgm:t>
    </dgm:pt>
    <dgm:pt modelId="{32D9EEA2-EB79-4FA2-9CF0-DFD73829FB2D}" type="sibTrans" cxnId="{C48BAABA-F000-4CAA-AE13-6DA75A19F121}">
      <dgm:prSet/>
      <dgm:spPr/>
      <dgm:t>
        <a:bodyPr/>
        <a:lstStyle/>
        <a:p>
          <a:endParaRPr lang="en-US" b="1"/>
        </a:p>
      </dgm:t>
    </dgm:pt>
    <dgm:pt modelId="{42880B03-7E0F-4AE9-B1E4-FA6F44D947E9}">
      <dgm:prSet/>
      <dgm:spPr/>
      <dgm:t>
        <a:bodyPr/>
        <a:lstStyle/>
        <a:p>
          <a:pPr rtl="0"/>
          <a:r>
            <a:rPr lang="en-US" b="1" smtClean="0"/>
            <a:t>Up to $78,975 for a family of 6</a:t>
          </a:r>
          <a:endParaRPr lang="en-US" b="1"/>
        </a:p>
      </dgm:t>
    </dgm:pt>
    <dgm:pt modelId="{FD6F4986-7C94-481A-ABF1-1DDE5D9FEDC5}" type="parTrans" cxnId="{CB537566-6508-44FD-8A7D-57A46FAF18AE}">
      <dgm:prSet/>
      <dgm:spPr/>
      <dgm:t>
        <a:bodyPr/>
        <a:lstStyle/>
        <a:p>
          <a:endParaRPr lang="en-US" b="1"/>
        </a:p>
      </dgm:t>
    </dgm:pt>
    <dgm:pt modelId="{C6A13E21-5B8E-423C-B137-07E15B3854E4}" type="sibTrans" cxnId="{CB537566-6508-44FD-8A7D-57A46FAF18AE}">
      <dgm:prSet/>
      <dgm:spPr/>
      <dgm:t>
        <a:bodyPr/>
        <a:lstStyle/>
        <a:p>
          <a:endParaRPr lang="en-US" b="1"/>
        </a:p>
      </dgm:t>
    </dgm:pt>
    <dgm:pt modelId="{D8B53846-C414-488F-BF00-86DCA19060ED}">
      <dgm:prSet/>
      <dgm:spPr/>
      <dgm:t>
        <a:bodyPr/>
        <a:lstStyle/>
        <a:p>
          <a:pPr rtl="0"/>
          <a:r>
            <a:rPr lang="en-US" b="1" smtClean="0"/>
            <a:t>Up to $89,025 for a family of 7</a:t>
          </a:r>
          <a:endParaRPr lang="en-US" b="1"/>
        </a:p>
      </dgm:t>
    </dgm:pt>
    <dgm:pt modelId="{5343D691-50DE-437F-8522-5CAC5547DD40}" type="parTrans" cxnId="{F86C4943-A110-4B8E-B682-8B05C6C2A02C}">
      <dgm:prSet/>
      <dgm:spPr/>
      <dgm:t>
        <a:bodyPr/>
        <a:lstStyle/>
        <a:p>
          <a:endParaRPr lang="en-US" b="1"/>
        </a:p>
      </dgm:t>
    </dgm:pt>
    <dgm:pt modelId="{8BBAA82D-6D9F-403A-BFEC-BB1E0A9E4039}" type="sibTrans" cxnId="{F86C4943-A110-4B8E-B682-8B05C6C2A02C}">
      <dgm:prSet/>
      <dgm:spPr/>
      <dgm:t>
        <a:bodyPr/>
        <a:lstStyle/>
        <a:p>
          <a:endParaRPr lang="en-US" b="1"/>
        </a:p>
      </dgm:t>
    </dgm:pt>
    <dgm:pt modelId="{B59ED18A-FAF9-4FCC-AC93-8A90EE840C2C}">
      <dgm:prSet/>
      <dgm:spPr/>
      <dgm:t>
        <a:bodyPr/>
        <a:lstStyle/>
        <a:p>
          <a:pPr rtl="0"/>
          <a:r>
            <a:rPr lang="en-US" b="1" smtClean="0"/>
            <a:t>Up to $99,075 for a family of 8</a:t>
          </a:r>
          <a:endParaRPr lang="en-US" b="1"/>
        </a:p>
      </dgm:t>
    </dgm:pt>
    <dgm:pt modelId="{E3C1D6E1-F5CE-4B39-A574-5F5BB407DAAF}" type="parTrans" cxnId="{AD4F816A-8D3F-4247-9EDB-F5BD4C867BFC}">
      <dgm:prSet/>
      <dgm:spPr/>
      <dgm:t>
        <a:bodyPr/>
        <a:lstStyle/>
        <a:p>
          <a:endParaRPr lang="en-US" b="1"/>
        </a:p>
      </dgm:t>
    </dgm:pt>
    <dgm:pt modelId="{D94FD60F-CD0E-4E82-8D04-8F1C8D1EDA40}" type="sibTrans" cxnId="{AD4F816A-8D3F-4247-9EDB-F5BD4C867BFC}">
      <dgm:prSet/>
      <dgm:spPr/>
      <dgm:t>
        <a:bodyPr/>
        <a:lstStyle/>
        <a:p>
          <a:endParaRPr lang="en-US" b="1"/>
        </a:p>
      </dgm:t>
    </dgm:pt>
    <dgm:pt modelId="{4C4A7326-88C9-4C8C-8FCB-9169E13A85CF}" type="pres">
      <dgm:prSet presAssocID="{D89E45B9-7F91-4DD4-AE39-0B3957116227}" presName="Name0" presStyleCnt="0">
        <dgm:presLayoutVars>
          <dgm:dir/>
          <dgm:animLvl val="lvl"/>
          <dgm:resizeHandles val="exact"/>
        </dgm:presLayoutVars>
      </dgm:prSet>
      <dgm:spPr/>
      <dgm:t>
        <a:bodyPr/>
        <a:lstStyle/>
        <a:p>
          <a:endParaRPr lang="en-US"/>
        </a:p>
      </dgm:t>
    </dgm:pt>
    <dgm:pt modelId="{2726B78F-EFBA-49B6-8100-53D3CED6ED02}" type="pres">
      <dgm:prSet presAssocID="{B59ED18A-FAF9-4FCC-AC93-8A90EE840C2C}" presName="boxAndChildren" presStyleCnt="0"/>
      <dgm:spPr/>
      <dgm:t>
        <a:bodyPr/>
        <a:lstStyle/>
        <a:p>
          <a:endParaRPr lang="en-US"/>
        </a:p>
      </dgm:t>
    </dgm:pt>
    <dgm:pt modelId="{AC0F55A6-2027-447C-A85A-A2F8EC2F183F}" type="pres">
      <dgm:prSet presAssocID="{B59ED18A-FAF9-4FCC-AC93-8A90EE840C2C}" presName="parentTextBox" presStyleLbl="node1" presStyleIdx="0" presStyleCnt="8"/>
      <dgm:spPr/>
      <dgm:t>
        <a:bodyPr/>
        <a:lstStyle/>
        <a:p>
          <a:endParaRPr lang="en-US"/>
        </a:p>
      </dgm:t>
    </dgm:pt>
    <dgm:pt modelId="{1BCDB627-0368-40E7-826C-70A3B008B3CD}" type="pres">
      <dgm:prSet presAssocID="{8BBAA82D-6D9F-403A-BFEC-BB1E0A9E4039}" presName="sp" presStyleCnt="0"/>
      <dgm:spPr/>
      <dgm:t>
        <a:bodyPr/>
        <a:lstStyle/>
        <a:p>
          <a:endParaRPr lang="en-US"/>
        </a:p>
      </dgm:t>
    </dgm:pt>
    <dgm:pt modelId="{DE0BC8DE-F465-4A37-B396-F890242B32A9}" type="pres">
      <dgm:prSet presAssocID="{D8B53846-C414-488F-BF00-86DCA19060ED}" presName="arrowAndChildren" presStyleCnt="0"/>
      <dgm:spPr/>
      <dgm:t>
        <a:bodyPr/>
        <a:lstStyle/>
        <a:p>
          <a:endParaRPr lang="en-US"/>
        </a:p>
      </dgm:t>
    </dgm:pt>
    <dgm:pt modelId="{93C26D95-914E-4699-B448-B24790778573}" type="pres">
      <dgm:prSet presAssocID="{D8B53846-C414-488F-BF00-86DCA19060ED}" presName="parentTextArrow" presStyleLbl="node1" presStyleIdx="1" presStyleCnt="8"/>
      <dgm:spPr/>
      <dgm:t>
        <a:bodyPr/>
        <a:lstStyle/>
        <a:p>
          <a:endParaRPr lang="en-US"/>
        </a:p>
      </dgm:t>
    </dgm:pt>
    <dgm:pt modelId="{23D6F9D1-5B29-4543-9D78-CBC60DEC9F36}" type="pres">
      <dgm:prSet presAssocID="{C6A13E21-5B8E-423C-B137-07E15B3854E4}" presName="sp" presStyleCnt="0"/>
      <dgm:spPr/>
      <dgm:t>
        <a:bodyPr/>
        <a:lstStyle/>
        <a:p>
          <a:endParaRPr lang="en-US"/>
        </a:p>
      </dgm:t>
    </dgm:pt>
    <dgm:pt modelId="{B3BE2664-55EA-49D0-82C9-0EB0ADA0B3B8}" type="pres">
      <dgm:prSet presAssocID="{42880B03-7E0F-4AE9-B1E4-FA6F44D947E9}" presName="arrowAndChildren" presStyleCnt="0"/>
      <dgm:spPr/>
      <dgm:t>
        <a:bodyPr/>
        <a:lstStyle/>
        <a:p>
          <a:endParaRPr lang="en-US"/>
        </a:p>
      </dgm:t>
    </dgm:pt>
    <dgm:pt modelId="{F7EA3AF0-D9F9-4382-B66D-B53C194DDF14}" type="pres">
      <dgm:prSet presAssocID="{42880B03-7E0F-4AE9-B1E4-FA6F44D947E9}" presName="parentTextArrow" presStyleLbl="node1" presStyleIdx="2" presStyleCnt="8"/>
      <dgm:spPr/>
      <dgm:t>
        <a:bodyPr/>
        <a:lstStyle/>
        <a:p>
          <a:endParaRPr lang="en-US"/>
        </a:p>
      </dgm:t>
    </dgm:pt>
    <dgm:pt modelId="{BDD3E562-F107-439C-BB25-0560B3D83B64}" type="pres">
      <dgm:prSet presAssocID="{32D9EEA2-EB79-4FA2-9CF0-DFD73829FB2D}" presName="sp" presStyleCnt="0"/>
      <dgm:spPr/>
      <dgm:t>
        <a:bodyPr/>
        <a:lstStyle/>
        <a:p>
          <a:endParaRPr lang="en-US"/>
        </a:p>
      </dgm:t>
    </dgm:pt>
    <dgm:pt modelId="{085ED3F0-866A-4818-A6A1-0198D657D3A6}" type="pres">
      <dgm:prSet presAssocID="{686D565C-D105-4C44-8A51-E5A0D5796D49}" presName="arrowAndChildren" presStyleCnt="0"/>
      <dgm:spPr/>
      <dgm:t>
        <a:bodyPr/>
        <a:lstStyle/>
        <a:p>
          <a:endParaRPr lang="en-US"/>
        </a:p>
      </dgm:t>
    </dgm:pt>
    <dgm:pt modelId="{3ADF2384-BF3D-4C51-A88A-4E0C27F8AD6D}" type="pres">
      <dgm:prSet presAssocID="{686D565C-D105-4C44-8A51-E5A0D5796D49}" presName="parentTextArrow" presStyleLbl="node1" presStyleIdx="3" presStyleCnt="8"/>
      <dgm:spPr/>
      <dgm:t>
        <a:bodyPr/>
        <a:lstStyle/>
        <a:p>
          <a:endParaRPr lang="en-US"/>
        </a:p>
      </dgm:t>
    </dgm:pt>
    <dgm:pt modelId="{7591DDD2-997F-4C17-B70C-5E0F8C25A47B}" type="pres">
      <dgm:prSet presAssocID="{2ECA120F-40E1-494B-B2C3-1FB5B5C25EAB}" presName="sp" presStyleCnt="0"/>
      <dgm:spPr/>
      <dgm:t>
        <a:bodyPr/>
        <a:lstStyle/>
        <a:p>
          <a:endParaRPr lang="en-US"/>
        </a:p>
      </dgm:t>
    </dgm:pt>
    <dgm:pt modelId="{E4BA4450-CE23-4741-B8FB-4F531E8A104B}" type="pres">
      <dgm:prSet presAssocID="{9652BE39-0DDB-41A5-94B7-806E13A6851B}" presName="arrowAndChildren" presStyleCnt="0"/>
      <dgm:spPr/>
      <dgm:t>
        <a:bodyPr/>
        <a:lstStyle/>
        <a:p>
          <a:endParaRPr lang="en-US"/>
        </a:p>
      </dgm:t>
    </dgm:pt>
    <dgm:pt modelId="{A592CC42-11CA-4DD8-9827-41220EA370EF}" type="pres">
      <dgm:prSet presAssocID="{9652BE39-0DDB-41A5-94B7-806E13A6851B}" presName="parentTextArrow" presStyleLbl="node1" presStyleIdx="4" presStyleCnt="8"/>
      <dgm:spPr/>
      <dgm:t>
        <a:bodyPr/>
        <a:lstStyle/>
        <a:p>
          <a:endParaRPr lang="en-US"/>
        </a:p>
      </dgm:t>
    </dgm:pt>
    <dgm:pt modelId="{2B2C0955-BBD1-457E-85F9-C4A09BF79C4A}" type="pres">
      <dgm:prSet presAssocID="{DD3B3CD6-147F-49D4-958B-C7ADEA37E005}" presName="sp" presStyleCnt="0"/>
      <dgm:spPr/>
      <dgm:t>
        <a:bodyPr/>
        <a:lstStyle/>
        <a:p>
          <a:endParaRPr lang="en-US"/>
        </a:p>
      </dgm:t>
    </dgm:pt>
    <dgm:pt modelId="{B9749968-81A0-4EB8-813A-D8CDD5ECDCA4}" type="pres">
      <dgm:prSet presAssocID="{79C7E967-4E25-4AA0-8137-0093AE4BD1B4}" presName="arrowAndChildren" presStyleCnt="0"/>
      <dgm:spPr/>
      <dgm:t>
        <a:bodyPr/>
        <a:lstStyle/>
        <a:p>
          <a:endParaRPr lang="en-US"/>
        </a:p>
      </dgm:t>
    </dgm:pt>
    <dgm:pt modelId="{FFB83C3C-F8CC-4CDA-BE9C-49E9272D1F74}" type="pres">
      <dgm:prSet presAssocID="{79C7E967-4E25-4AA0-8137-0093AE4BD1B4}" presName="parentTextArrow" presStyleLbl="node1" presStyleIdx="5" presStyleCnt="8"/>
      <dgm:spPr/>
      <dgm:t>
        <a:bodyPr/>
        <a:lstStyle/>
        <a:p>
          <a:endParaRPr lang="en-US"/>
        </a:p>
      </dgm:t>
    </dgm:pt>
    <dgm:pt modelId="{17302D1C-6297-4EDA-9759-A919E718C8B6}" type="pres">
      <dgm:prSet presAssocID="{00519150-D7EE-44C6-B524-FB2C1D3A44F4}" presName="sp" presStyleCnt="0"/>
      <dgm:spPr/>
      <dgm:t>
        <a:bodyPr/>
        <a:lstStyle/>
        <a:p>
          <a:endParaRPr lang="en-US"/>
        </a:p>
      </dgm:t>
    </dgm:pt>
    <dgm:pt modelId="{E378B5AE-B2A5-4BAE-A406-4535D1E6BCB7}" type="pres">
      <dgm:prSet presAssocID="{370AB5E6-4C46-41A9-9160-A47808A43763}" presName="arrowAndChildren" presStyleCnt="0"/>
      <dgm:spPr/>
      <dgm:t>
        <a:bodyPr/>
        <a:lstStyle/>
        <a:p>
          <a:endParaRPr lang="en-US"/>
        </a:p>
      </dgm:t>
    </dgm:pt>
    <dgm:pt modelId="{292558ED-EBD3-49B5-BE9D-A65F3FED43AC}" type="pres">
      <dgm:prSet presAssocID="{370AB5E6-4C46-41A9-9160-A47808A43763}" presName="parentTextArrow" presStyleLbl="node1" presStyleIdx="6" presStyleCnt="8"/>
      <dgm:spPr/>
      <dgm:t>
        <a:bodyPr/>
        <a:lstStyle/>
        <a:p>
          <a:endParaRPr lang="en-US"/>
        </a:p>
      </dgm:t>
    </dgm:pt>
    <dgm:pt modelId="{486CA207-8539-4462-B90C-F394F1E230D6}" type="pres">
      <dgm:prSet presAssocID="{A4F04226-B3DD-4EED-9746-D2A5B3CA8666}" presName="sp" presStyleCnt="0"/>
      <dgm:spPr/>
      <dgm:t>
        <a:bodyPr/>
        <a:lstStyle/>
        <a:p>
          <a:endParaRPr lang="en-US"/>
        </a:p>
      </dgm:t>
    </dgm:pt>
    <dgm:pt modelId="{93B7E4BD-F316-4326-BA4F-7A6D511D9049}" type="pres">
      <dgm:prSet presAssocID="{7890F01A-440F-4A35-846C-4C246FFFE47B}" presName="arrowAndChildren" presStyleCnt="0"/>
      <dgm:spPr/>
      <dgm:t>
        <a:bodyPr/>
        <a:lstStyle/>
        <a:p>
          <a:endParaRPr lang="en-US"/>
        </a:p>
      </dgm:t>
    </dgm:pt>
    <dgm:pt modelId="{774B0615-9AD0-465B-A193-0347015653DC}" type="pres">
      <dgm:prSet presAssocID="{7890F01A-440F-4A35-846C-4C246FFFE47B}" presName="parentTextArrow" presStyleLbl="node1" presStyleIdx="7" presStyleCnt="8"/>
      <dgm:spPr/>
      <dgm:t>
        <a:bodyPr/>
        <a:lstStyle/>
        <a:p>
          <a:endParaRPr lang="en-US"/>
        </a:p>
      </dgm:t>
    </dgm:pt>
  </dgm:ptLst>
  <dgm:cxnLst>
    <dgm:cxn modelId="{C5A8E5C9-072F-4E42-B048-28D6061C5919}" srcId="{D89E45B9-7F91-4DD4-AE39-0B3957116227}" destId="{9652BE39-0DDB-41A5-94B7-806E13A6851B}" srcOrd="3" destOrd="0" parTransId="{380ADDAE-30EA-4DD9-8B50-AB71C24B58E7}" sibTransId="{2ECA120F-40E1-494B-B2C3-1FB5B5C25EAB}"/>
    <dgm:cxn modelId="{215EA732-9F52-4963-94C4-944D8B70F3CE}" srcId="{D89E45B9-7F91-4DD4-AE39-0B3957116227}" destId="{79C7E967-4E25-4AA0-8137-0093AE4BD1B4}" srcOrd="2" destOrd="0" parTransId="{2216EB1F-13F7-49F1-AEBF-8CB974A11403}" sibTransId="{DD3B3CD6-147F-49D4-958B-C7ADEA37E005}"/>
    <dgm:cxn modelId="{F86C4943-A110-4B8E-B682-8B05C6C2A02C}" srcId="{D89E45B9-7F91-4DD4-AE39-0B3957116227}" destId="{D8B53846-C414-488F-BF00-86DCA19060ED}" srcOrd="6" destOrd="0" parTransId="{5343D691-50DE-437F-8522-5CAC5547DD40}" sibTransId="{8BBAA82D-6D9F-403A-BFEC-BB1E0A9E4039}"/>
    <dgm:cxn modelId="{14D81CB1-45A0-4E6F-A848-B0C33F266F63}" srcId="{D89E45B9-7F91-4DD4-AE39-0B3957116227}" destId="{370AB5E6-4C46-41A9-9160-A47808A43763}" srcOrd="1" destOrd="0" parTransId="{25D47C79-097D-4C92-9090-D910E8EEF893}" sibTransId="{00519150-D7EE-44C6-B524-FB2C1D3A44F4}"/>
    <dgm:cxn modelId="{83EED007-4886-41F3-8D4B-DD5F5ACB29E0}" type="presOf" srcId="{D89E45B9-7F91-4DD4-AE39-0B3957116227}" destId="{4C4A7326-88C9-4C8C-8FCB-9169E13A85CF}" srcOrd="0" destOrd="0" presId="urn:microsoft.com/office/officeart/2005/8/layout/process4"/>
    <dgm:cxn modelId="{463C3156-A700-41BF-8B89-31DF05B0F97B}" type="presOf" srcId="{B59ED18A-FAF9-4FCC-AC93-8A90EE840C2C}" destId="{AC0F55A6-2027-447C-A85A-A2F8EC2F183F}" srcOrd="0" destOrd="0" presId="urn:microsoft.com/office/officeart/2005/8/layout/process4"/>
    <dgm:cxn modelId="{21417BDE-ED77-4981-8B7F-760AF33AF39E}" type="presOf" srcId="{7890F01A-440F-4A35-846C-4C246FFFE47B}" destId="{774B0615-9AD0-465B-A193-0347015653DC}" srcOrd="0" destOrd="0" presId="urn:microsoft.com/office/officeart/2005/8/layout/process4"/>
    <dgm:cxn modelId="{289FDC63-EBAE-4A86-A93D-872A49F86563}" type="presOf" srcId="{370AB5E6-4C46-41A9-9160-A47808A43763}" destId="{292558ED-EBD3-49B5-BE9D-A65F3FED43AC}" srcOrd="0" destOrd="0" presId="urn:microsoft.com/office/officeart/2005/8/layout/process4"/>
    <dgm:cxn modelId="{97793D30-E4BD-48B9-8322-A71DC7C0C946}" srcId="{D89E45B9-7F91-4DD4-AE39-0B3957116227}" destId="{7890F01A-440F-4A35-846C-4C246FFFE47B}" srcOrd="0" destOrd="0" parTransId="{09126D4D-DEE7-40F2-8A56-0ABD41E38626}" sibTransId="{A4F04226-B3DD-4EED-9746-D2A5B3CA8666}"/>
    <dgm:cxn modelId="{AD4F816A-8D3F-4247-9EDB-F5BD4C867BFC}" srcId="{D89E45B9-7F91-4DD4-AE39-0B3957116227}" destId="{B59ED18A-FAF9-4FCC-AC93-8A90EE840C2C}" srcOrd="7" destOrd="0" parTransId="{E3C1D6E1-F5CE-4B39-A574-5F5BB407DAAF}" sibTransId="{D94FD60F-CD0E-4E82-8D04-8F1C8D1EDA40}"/>
    <dgm:cxn modelId="{D04496D8-414E-42CE-8C4A-977A42CCF660}" type="presOf" srcId="{D8B53846-C414-488F-BF00-86DCA19060ED}" destId="{93C26D95-914E-4699-B448-B24790778573}" srcOrd="0" destOrd="0" presId="urn:microsoft.com/office/officeart/2005/8/layout/process4"/>
    <dgm:cxn modelId="{87465E48-6BEA-4B2F-B176-481CEBB8425A}" type="presOf" srcId="{79C7E967-4E25-4AA0-8137-0093AE4BD1B4}" destId="{FFB83C3C-F8CC-4CDA-BE9C-49E9272D1F74}" srcOrd="0" destOrd="0" presId="urn:microsoft.com/office/officeart/2005/8/layout/process4"/>
    <dgm:cxn modelId="{62EE7FA1-0896-4CF8-988B-3EB5328870F7}" type="presOf" srcId="{9652BE39-0DDB-41A5-94B7-806E13A6851B}" destId="{A592CC42-11CA-4DD8-9827-41220EA370EF}" srcOrd="0" destOrd="0" presId="urn:microsoft.com/office/officeart/2005/8/layout/process4"/>
    <dgm:cxn modelId="{B3EFF5E4-3AEB-4482-BD07-BF44E12E6104}" type="presOf" srcId="{42880B03-7E0F-4AE9-B1E4-FA6F44D947E9}" destId="{F7EA3AF0-D9F9-4382-B66D-B53C194DDF14}" srcOrd="0" destOrd="0" presId="urn:microsoft.com/office/officeart/2005/8/layout/process4"/>
    <dgm:cxn modelId="{1FECF961-23A3-46B8-AAA0-F1BCD542100C}" type="presOf" srcId="{686D565C-D105-4C44-8A51-E5A0D5796D49}" destId="{3ADF2384-BF3D-4C51-A88A-4E0C27F8AD6D}" srcOrd="0" destOrd="0" presId="urn:microsoft.com/office/officeart/2005/8/layout/process4"/>
    <dgm:cxn modelId="{C48BAABA-F000-4CAA-AE13-6DA75A19F121}" srcId="{D89E45B9-7F91-4DD4-AE39-0B3957116227}" destId="{686D565C-D105-4C44-8A51-E5A0D5796D49}" srcOrd="4" destOrd="0" parTransId="{EA8A52F8-8D01-4B40-8577-9ED786AD9E1A}" sibTransId="{32D9EEA2-EB79-4FA2-9CF0-DFD73829FB2D}"/>
    <dgm:cxn modelId="{CB537566-6508-44FD-8A7D-57A46FAF18AE}" srcId="{D89E45B9-7F91-4DD4-AE39-0B3957116227}" destId="{42880B03-7E0F-4AE9-B1E4-FA6F44D947E9}" srcOrd="5" destOrd="0" parTransId="{FD6F4986-7C94-481A-ABF1-1DDE5D9FEDC5}" sibTransId="{C6A13E21-5B8E-423C-B137-07E15B3854E4}"/>
    <dgm:cxn modelId="{B416EAE7-1C92-4AC3-A3D4-2E102BC80E79}" type="presParOf" srcId="{4C4A7326-88C9-4C8C-8FCB-9169E13A85CF}" destId="{2726B78F-EFBA-49B6-8100-53D3CED6ED02}" srcOrd="0" destOrd="0" presId="urn:microsoft.com/office/officeart/2005/8/layout/process4"/>
    <dgm:cxn modelId="{0FDEEDFD-973D-43A5-A467-3089E4A35319}" type="presParOf" srcId="{2726B78F-EFBA-49B6-8100-53D3CED6ED02}" destId="{AC0F55A6-2027-447C-A85A-A2F8EC2F183F}" srcOrd="0" destOrd="0" presId="urn:microsoft.com/office/officeart/2005/8/layout/process4"/>
    <dgm:cxn modelId="{D78FF5A7-836F-44C9-BD41-7EF1F2A97051}" type="presParOf" srcId="{4C4A7326-88C9-4C8C-8FCB-9169E13A85CF}" destId="{1BCDB627-0368-40E7-826C-70A3B008B3CD}" srcOrd="1" destOrd="0" presId="urn:microsoft.com/office/officeart/2005/8/layout/process4"/>
    <dgm:cxn modelId="{51D9EEF0-F12D-49AB-8EC0-A59773275A46}" type="presParOf" srcId="{4C4A7326-88C9-4C8C-8FCB-9169E13A85CF}" destId="{DE0BC8DE-F465-4A37-B396-F890242B32A9}" srcOrd="2" destOrd="0" presId="urn:microsoft.com/office/officeart/2005/8/layout/process4"/>
    <dgm:cxn modelId="{CFB2C960-9E67-4E88-96F0-6F27A161CB04}" type="presParOf" srcId="{DE0BC8DE-F465-4A37-B396-F890242B32A9}" destId="{93C26D95-914E-4699-B448-B24790778573}" srcOrd="0" destOrd="0" presId="urn:microsoft.com/office/officeart/2005/8/layout/process4"/>
    <dgm:cxn modelId="{FE695848-F2A2-4D26-90C2-BC2255B200C2}" type="presParOf" srcId="{4C4A7326-88C9-4C8C-8FCB-9169E13A85CF}" destId="{23D6F9D1-5B29-4543-9D78-CBC60DEC9F36}" srcOrd="3" destOrd="0" presId="urn:microsoft.com/office/officeart/2005/8/layout/process4"/>
    <dgm:cxn modelId="{146898EC-6AAC-413C-A5B1-8757E311C399}" type="presParOf" srcId="{4C4A7326-88C9-4C8C-8FCB-9169E13A85CF}" destId="{B3BE2664-55EA-49D0-82C9-0EB0ADA0B3B8}" srcOrd="4" destOrd="0" presId="urn:microsoft.com/office/officeart/2005/8/layout/process4"/>
    <dgm:cxn modelId="{23BEDBF9-E6DD-400A-B60B-E436A2F7546C}" type="presParOf" srcId="{B3BE2664-55EA-49D0-82C9-0EB0ADA0B3B8}" destId="{F7EA3AF0-D9F9-4382-B66D-B53C194DDF14}" srcOrd="0" destOrd="0" presId="urn:microsoft.com/office/officeart/2005/8/layout/process4"/>
    <dgm:cxn modelId="{6613841B-5349-4C35-B80C-5E8CC08DF2D0}" type="presParOf" srcId="{4C4A7326-88C9-4C8C-8FCB-9169E13A85CF}" destId="{BDD3E562-F107-439C-BB25-0560B3D83B64}" srcOrd="5" destOrd="0" presId="urn:microsoft.com/office/officeart/2005/8/layout/process4"/>
    <dgm:cxn modelId="{08790BCE-C94C-41AD-B5B6-E4B835735EB1}" type="presParOf" srcId="{4C4A7326-88C9-4C8C-8FCB-9169E13A85CF}" destId="{085ED3F0-866A-4818-A6A1-0198D657D3A6}" srcOrd="6" destOrd="0" presId="urn:microsoft.com/office/officeart/2005/8/layout/process4"/>
    <dgm:cxn modelId="{7EE7FE7A-6066-4D9D-B09D-DDB3CAA5CD52}" type="presParOf" srcId="{085ED3F0-866A-4818-A6A1-0198D657D3A6}" destId="{3ADF2384-BF3D-4C51-A88A-4E0C27F8AD6D}" srcOrd="0" destOrd="0" presId="urn:microsoft.com/office/officeart/2005/8/layout/process4"/>
    <dgm:cxn modelId="{E85B8268-C7AF-4A44-9C4E-466F4AE3E1DF}" type="presParOf" srcId="{4C4A7326-88C9-4C8C-8FCB-9169E13A85CF}" destId="{7591DDD2-997F-4C17-B70C-5E0F8C25A47B}" srcOrd="7" destOrd="0" presId="urn:microsoft.com/office/officeart/2005/8/layout/process4"/>
    <dgm:cxn modelId="{681CCDB1-A9C9-450B-A327-E5C067145B6D}" type="presParOf" srcId="{4C4A7326-88C9-4C8C-8FCB-9169E13A85CF}" destId="{E4BA4450-CE23-4741-B8FB-4F531E8A104B}" srcOrd="8" destOrd="0" presId="urn:microsoft.com/office/officeart/2005/8/layout/process4"/>
    <dgm:cxn modelId="{6B047210-6535-46EB-8BFA-B47D3CD4F433}" type="presParOf" srcId="{E4BA4450-CE23-4741-B8FB-4F531E8A104B}" destId="{A592CC42-11CA-4DD8-9827-41220EA370EF}" srcOrd="0" destOrd="0" presId="urn:microsoft.com/office/officeart/2005/8/layout/process4"/>
    <dgm:cxn modelId="{1D9B40FD-E0A6-43D6-90AB-DC3D72A0B112}" type="presParOf" srcId="{4C4A7326-88C9-4C8C-8FCB-9169E13A85CF}" destId="{2B2C0955-BBD1-457E-85F9-C4A09BF79C4A}" srcOrd="9" destOrd="0" presId="urn:microsoft.com/office/officeart/2005/8/layout/process4"/>
    <dgm:cxn modelId="{96D6A32A-01CC-4574-AA2A-1C6AE423436D}" type="presParOf" srcId="{4C4A7326-88C9-4C8C-8FCB-9169E13A85CF}" destId="{B9749968-81A0-4EB8-813A-D8CDD5ECDCA4}" srcOrd="10" destOrd="0" presId="urn:microsoft.com/office/officeart/2005/8/layout/process4"/>
    <dgm:cxn modelId="{0E073099-5969-41EF-A555-8DF8941F413A}" type="presParOf" srcId="{B9749968-81A0-4EB8-813A-D8CDD5ECDCA4}" destId="{FFB83C3C-F8CC-4CDA-BE9C-49E9272D1F74}" srcOrd="0" destOrd="0" presId="urn:microsoft.com/office/officeart/2005/8/layout/process4"/>
    <dgm:cxn modelId="{5A134EA5-15EE-4A90-8FB6-328F785B85AC}" type="presParOf" srcId="{4C4A7326-88C9-4C8C-8FCB-9169E13A85CF}" destId="{17302D1C-6297-4EDA-9759-A919E718C8B6}" srcOrd="11" destOrd="0" presId="urn:microsoft.com/office/officeart/2005/8/layout/process4"/>
    <dgm:cxn modelId="{64100A2E-AE57-4345-B0EB-F400BEF01A2E}" type="presParOf" srcId="{4C4A7326-88C9-4C8C-8FCB-9169E13A85CF}" destId="{E378B5AE-B2A5-4BAE-A406-4535D1E6BCB7}" srcOrd="12" destOrd="0" presId="urn:microsoft.com/office/officeart/2005/8/layout/process4"/>
    <dgm:cxn modelId="{FBBC643E-1110-4721-9540-12B9B2D0473C}" type="presParOf" srcId="{E378B5AE-B2A5-4BAE-A406-4535D1E6BCB7}" destId="{292558ED-EBD3-49B5-BE9D-A65F3FED43AC}" srcOrd="0" destOrd="0" presId="urn:microsoft.com/office/officeart/2005/8/layout/process4"/>
    <dgm:cxn modelId="{55F64EBC-7781-4EDF-BF8E-FA0464AC5411}" type="presParOf" srcId="{4C4A7326-88C9-4C8C-8FCB-9169E13A85CF}" destId="{486CA207-8539-4462-B90C-F394F1E230D6}" srcOrd="13" destOrd="0" presId="urn:microsoft.com/office/officeart/2005/8/layout/process4"/>
    <dgm:cxn modelId="{403A47A8-C7CB-4740-AEB6-D5FC05105A64}" type="presParOf" srcId="{4C4A7326-88C9-4C8C-8FCB-9169E13A85CF}" destId="{93B7E4BD-F316-4326-BA4F-7A6D511D9049}" srcOrd="14" destOrd="0" presId="urn:microsoft.com/office/officeart/2005/8/layout/process4"/>
    <dgm:cxn modelId="{326686C0-3BCF-4757-B24F-6CFEA31FDFCA}" type="presParOf" srcId="{93B7E4BD-F316-4326-BA4F-7A6D511D9049}" destId="{774B0615-9AD0-465B-A193-0347015653D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E27F51-FEFA-42AD-8CD8-A9894037D316}" type="doc">
      <dgm:prSet loTypeId="urn:microsoft.com/office/officeart/2005/8/layout/arrow4" loCatId="relationship" qsTypeId="urn:microsoft.com/office/officeart/2005/8/quickstyle/simple5" qsCatId="simple" csTypeId="urn:microsoft.com/office/officeart/2005/8/colors/colorful2" csCatId="colorful" phldr="1"/>
      <dgm:spPr/>
      <dgm:t>
        <a:bodyPr/>
        <a:lstStyle/>
        <a:p>
          <a:endParaRPr lang="en-US"/>
        </a:p>
      </dgm:t>
    </dgm:pt>
    <dgm:pt modelId="{4F626CCA-CF63-4382-A403-DB67489E201F}">
      <dgm:prSet phldrT="[Text]" custT="1"/>
      <dgm:spPr/>
      <dgm:t>
        <a:bodyPr/>
        <a:lstStyle/>
        <a:p>
          <a:r>
            <a:rPr lang="en-US" sz="2400" dirty="0" smtClean="0"/>
            <a:t>250% FPL</a:t>
          </a:r>
          <a:endParaRPr lang="en-US" sz="2400" dirty="0"/>
        </a:p>
      </dgm:t>
    </dgm:pt>
    <dgm:pt modelId="{ADBF6E84-BC59-4A02-BC68-2BD7676FEDCB}" type="parTrans" cxnId="{6E0336B9-703C-4CB6-BC0A-115A0477A941}">
      <dgm:prSet/>
      <dgm:spPr/>
      <dgm:t>
        <a:bodyPr/>
        <a:lstStyle/>
        <a:p>
          <a:endParaRPr lang="en-US"/>
        </a:p>
      </dgm:t>
    </dgm:pt>
    <dgm:pt modelId="{4263734E-D3C8-479A-AF14-7BF8C3B07520}" type="sibTrans" cxnId="{6E0336B9-703C-4CB6-BC0A-115A0477A941}">
      <dgm:prSet/>
      <dgm:spPr/>
      <dgm:t>
        <a:bodyPr/>
        <a:lstStyle/>
        <a:p>
          <a:endParaRPr lang="en-US"/>
        </a:p>
      </dgm:t>
    </dgm:pt>
    <dgm:pt modelId="{54FB16F1-0EC9-47B2-A33C-1F43C4E28D1B}">
      <dgm:prSet phldrT="[Text]" custT="1"/>
      <dgm:spPr/>
      <dgm:t>
        <a:bodyPr/>
        <a:lstStyle/>
        <a:p>
          <a:r>
            <a:rPr lang="en-US" sz="2400" dirty="0" smtClean="0"/>
            <a:t>100% </a:t>
          </a:r>
          <a:r>
            <a:rPr lang="en-US" sz="2400" dirty="0" smtClean="0"/>
            <a:t>FPL</a:t>
          </a:r>
          <a:endParaRPr lang="en-US" sz="2400" dirty="0"/>
        </a:p>
      </dgm:t>
    </dgm:pt>
    <dgm:pt modelId="{F7776F0D-F9A2-41DF-BB6B-570D4DC2CF54}" type="parTrans" cxnId="{5215592B-61B9-4DB9-9E33-5870AD4AD153}">
      <dgm:prSet/>
      <dgm:spPr/>
      <dgm:t>
        <a:bodyPr/>
        <a:lstStyle/>
        <a:p>
          <a:endParaRPr lang="en-US"/>
        </a:p>
      </dgm:t>
    </dgm:pt>
    <dgm:pt modelId="{2F1F08A7-B2C9-48E7-BF30-4EAD26E0A80B}" type="sibTrans" cxnId="{5215592B-61B9-4DB9-9E33-5870AD4AD153}">
      <dgm:prSet/>
      <dgm:spPr/>
      <dgm:t>
        <a:bodyPr/>
        <a:lstStyle/>
        <a:p>
          <a:endParaRPr lang="en-US"/>
        </a:p>
      </dgm:t>
    </dgm:pt>
    <dgm:pt modelId="{32451E60-0679-467C-AF9F-FD1B55B40732}" type="pres">
      <dgm:prSet presAssocID="{9CE27F51-FEFA-42AD-8CD8-A9894037D316}" presName="compositeShape" presStyleCnt="0">
        <dgm:presLayoutVars>
          <dgm:chMax val="2"/>
          <dgm:dir/>
          <dgm:resizeHandles val="exact"/>
        </dgm:presLayoutVars>
      </dgm:prSet>
      <dgm:spPr/>
      <dgm:t>
        <a:bodyPr/>
        <a:lstStyle/>
        <a:p>
          <a:endParaRPr lang="en-US"/>
        </a:p>
      </dgm:t>
    </dgm:pt>
    <dgm:pt modelId="{07CAAC69-0749-4B17-8194-6508F9301F08}" type="pres">
      <dgm:prSet presAssocID="{4F626CCA-CF63-4382-A403-DB67489E201F}" presName="upArrow" presStyleLbl="node1" presStyleIdx="0" presStyleCnt="2"/>
      <dgm:spPr>
        <a:solidFill>
          <a:schemeClr val="accent3"/>
        </a:solidFill>
      </dgm:spPr>
      <dgm:t>
        <a:bodyPr/>
        <a:lstStyle/>
        <a:p>
          <a:endParaRPr lang="en-US"/>
        </a:p>
      </dgm:t>
    </dgm:pt>
    <dgm:pt modelId="{915768D5-0CB4-4670-B236-7A8FF8008C28}" type="pres">
      <dgm:prSet presAssocID="{4F626CCA-CF63-4382-A403-DB67489E201F}" presName="upArrowText" presStyleLbl="revTx" presStyleIdx="0" presStyleCnt="2">
        <dgm:presLayoutVars>
          <dgm:chMax val="0"/>
          <dgm:bulletEnabled val="1"/>
        </dgm:presLayoutVars>
      </dgm:prSet>
      <dgm:spPr/>
      <dgm:t>
        <a:bodyPr/>
        <a:lstStyle/>
        <a:p>
          <a:endParaRPr lang="en-US"/>
        </a:p>
      </dgm:t>
    </dgm:pt>
    <dgm:pt modelId="{C9CFF9C1-C5D9-4970-BE8F-BE415B0693E3}" type="pres">
      <dgm:prSet presAssocID="{54FB16F1-0EC9-47B2-A33C-1F43C4E28D1B}" presName="downArrow" presStyleLbl="node1" presStyleIdx="1" presStyleCnt="2"/>
      <dgm:spPr>
        <a:solidFill>
          <a:schemeClr val="accent2"/>
        </a:solidFill>
      </dgm:spPr>
      <dgm:t>
        <a:bodyPr/>
        <a:lstStyle/>
        <a:p>
          <a:endParaRPr lang="en-US"/>
        </a:p>
      </dgm:t>
    </dgm:pt>
    <dgm:pt modelId="{B35563D9-E957-4A1E-9B2A-E3E7CA1A87F7}" type="pres">
      <dgm:prSet presAssocID="{54FB16F1-0EC9-47B2-A33C-1F43C4E28D1B}" presName="downArrowText" presStyleLbl="revTx" presStyleIdx="1" presStyleCnt="2">
        <dgm:presLayoutVars>
          <dgm:chMax val="0"/>
          <dgm:bulletEnabled val="1"/>
        </dgm:presLayoutVars>
      </dgm:prSet>
      <dgm:spPr/>
      <dgm:t>
        <a:bodyPr/>
        <a:lstStyle/>
        <a:p>
          <a:endParaRPr lang="en-US"/>
        </a:p>
      </dgm:t>
    </dgm:pt>
  </dgm:ptLst>
  <dgm:cxnLst>
    <dgm:cxn modelId="{39706198-9DB0-4F01-9C8D-0F05CCCED46C}" type="presOf" srcId="{4F626CCA-CF63-4382-A403-DB67489E201F}" destId="{915768D5-0CB4-4670-B236-7A8FF8008C28}" srcOrd="0" destOrd="0" presId="urn:microsoft.com/office/officeart/2005/8/layout/arrow4"/>
    <dgm:cxn modelId="{1BB98758-9310-4E5D-9EE8-F0A53DD6D012}" type="presOf" srcId="{9CE27F51-FEFA-42AD-8CD8-A9894037D316}" destId="{32451E60-0679-467C-AF9F-FD1B55B40732}" srcOrd="0" destOrd="0" presId="urn:microsoft.com/office/officeart/2005/8/layout/arrow4"/>
    <dgm:cxn modelId="{5215592B-61B9-4DB9-9E33-5870AD4AD153}" srcId="{9CE27F51-FEFA-42AD-8CD8-A9894037D316}" destId="{54FB16F1-0EC9-47B2-A33C-1F43C4E28D1B}" srcOrd="1" destOrd="0" parTransId="{F7776F0D-F9A2-41DF-BB6B-570D4DC2CF54}" sibTransId="{2F1F08A7-B2C9-48E7-BF30-4EAD26E0A80B}"/>
    <dgm:cxn modelId="{6E0336B9-703C-4CB6-BC0A-115A0477A941}" srcId="{9CE27F51-FEFA-42AD-8CD8-A9894037D316}" destId="{4F626CCA-CF63-4382-A403-DB67489E201F}" srcOrd="0" destOrd="0" parTransId="{ADBF6E84-BC59-4A02-BC68-2BD7676FEDCB}" sibTransId="{4263734E-D3C8-479A-AF14-7BF8C3B07520}"/>
    <dgm:cxn modelId="{263E65E7-B81D-4B04-868E-D42C78A74323}" type="presOf" srcId="{54FB16F1-0EC9-47B2-A33C-1F43C4E28D1B}" destId="{B35563D9-E957-4A1E-9B2A-E3E7CA1A87F7}" srcOrd="0" destOrd="0" presId="urn:microsoft.com/office/officeart/2005/8/layout/arrow4"/>
    <dgm:cxn modelId="{A69F28BE-A306-4CA5-9924-D45B370F77CE}" type="presParOf" srcId="{32451E60-0679-467C-AF9F-FD1B55B40732}" destId="{07CAAC69-0749-4B17-8194-6508F9301F08}" srcOrd="0" destOrd="0" presId="urn:microsoft.com/office/officeart/2005/8/layout/arrow4"/>
    <dgm:cxn modelId="{4BD35EF9-66D1-4CD7-8297-BA3A9838E443}" type="presParOf" srcId="{32451E60-0679-467C-AF9F-FD1B55B40732}" destId="{915768D5-0CB4-4670-B236-7A8FF8008C28}" srcOrd="1" destOrd="0" presId="urn:microsoft.com/office/officeart/2005/8/layout/arrow4"/>
    <dgm:cxn modelId="{33EA1456-8033-491A-A12B-801D5CBA83F0}" type="presParOf" srcId="{32451E60-0679-467C-AF9F-FD1B55B40732}" destId="{C9CFF9C1-C5D9-4970-BE8F-BE415B0693E3}" srcOrd="2" destOrd="0" presId="urn:microsoft.com/office/officeart/2005/8/layout/arrow4"/>
    <dgm:cxn modelId="{C5F463C4-BB27-498B-8233-818F200EB6FA}" type="presParOf" srcId="{32451E60-0679-467C-AF9F-FD1B55B40732}" destId="{B35563D9-E957-4A1E-9B2A-E3E7CA1A87F7}" srcOrd="3" destOrd="0" presId="urn:microsoft.com/office/officeart/2005/8/layout/arrow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1DC77F0-DC8A-4EC8-BEE5-123B5A9BFF8D}" type="doc">
      <dgm:prSet loTypeId="urn:microsoft.com/office/officeart/2005/8/layout/default" loCatId="list" qsTypeId="urn:microsoft.com/office/officeart/2005/8/quickstyle/3d1" qsCatId="3D" csTypeId="urn:microsoft.com/office/officeart/2005/8/colors/colorful1" csCatId="colorful" phldr="1"/>
      <dgm:spPr/>
      <dgm:t>
        <a:bodyPr/>
        <a:lstStyle/>
        <a:p>
          <a:endParaRPr lang="en-US"/>
        </a:p>
      </dgm:t>
    </dgm:pt>
    <dgm:pt modelId="{C19EC43B-3E92-4CD2-86BB-5E665B9E8E75}">
      <dgm:prSet phldrT="[Text]" custT="1"/>
      <dgm:spPr/>
      <dgm:t>
        <a:bodyPr/>
        <a:lstStyle/>
        <a:p>
          <a:r>
            <a:rPr lang="en-US" sz="1200" b="1" smtClean="0">
              <a:solidFill>
                <a:schemeClr val="bg1"/>
              </a:solidFill>
              <a:effectLst/>
              <a:latin typeface="+mj-lt"/>
            </a:rPr>
            <a:t>Ambulatory </a:t>
          </a:r>
        </a:p>
        <a:p>
          <a:r>
            <a:rPr lang="en-US" sz="1200" b="1" smtClean="0">
              <a:solidFill>
                <a:schemeClr val="bg1"/>
              </a:solidFill>
              <a:effectLst/>
              <a:latin typeface="+mj-lt"/>
            </a:rPr>
            <a:t>Patient Services</a:t>
          </a:r>
          <a:endParaRPr lang="en-US" sz="1200" b="1" dirty="0">
            <a:solidFill>
              <a:schemeClr val="bg1"/>
            </a:solidFill>
            <a:effectLst/>
            <a:latin typeface="+mj-lt"/>
          </a:endParaRPr>
        </a:p>
      </dgm:t>
    </dgm:pt>
    <dgm:pt modelId="{D4D522EC-65BE-44F8-BD9C-C09A5C005640}" type="parTrans" cxnId="{3CDF032E-BFC2-44E9-A350-9A4ACE92854C}">
      <dgm:prSet/>
      <dgm:spPr/>
      <dgm:t>
        <a:bodyPr/>
        <a:lstStyle/>
        <a:p>
          <a:endParaRPr lang="en-US" sz="1200" b="1">
            <a:solidFill>
              <a:schemeClr val="bg1"/>
            </a:solidFill>
            <a:effectLst/>
            <a:latin typeface="+mj-lt"/>
          </a:endParaRPr>
        </a:p>
      </dgm:t>
    </dgm:pt>
    <dgm:pt modelId="{A9D52583-010C-4FA7-A05B-B3DD23EE42E4}" type="sibTrans" cxnId="{3CDF032E-BFC2-44E9-A350-9A4ACE92854C}">
      <dgm:prSet/>
      <dgm:spPr/>
      <dgm:t>
        <a:bodyPr/>
        <a:lstStyle/>
        <a:p>
          <a:endParaRPr lang="en-US" sz="1200" b="1">
            <a:solidFill>
              <a:schemeClr val="bg1"/>
            </a:solidFill>
            <a:effectLst/>
            <a:latin typeface="+mj-lt"/>
          </a:endParaRPr>
        </a:p>
      </dgm:t>
    </dgm:pt>
    <dgm:pt modelId="{4F7D87A1-2C8F-4D49-93A1-0D7A229F6D74}">
      <dgm:prSet phldrT="[Text]" custT="1"/>
      <dgm:spPr/>
      <dgm:t>
        <a:bodyPr/>
        <a:lstStyle/>
        <a:p>
          <a:r>
            <a:rPr lang="en-US" sz="1200" b="1" smtClean="0">
              <a:solidFill>
                <a:schemeClr val="bg1"/>
              </a:solidFill>
              <a:effectLst/>
              <a:latin typeface="+mj-lt"/>
            </a:rPr>
            <a:t>Prescription</a:t>
          </a:r>
        </a:p>
        <a:p>
          <a:r>
            <a:rPr lang="en-US" sz="1200" b="1" smtClean="0">
              <a:solidFill>
                <a:schemeClr val="bg1"/>
              </a:solidFill>
              <a:effectLst/>
              <a:latin typeface="+mj-lt"/>
            </a:rPr>
            <a:t>Drugs</a:t>
          </a:r>
          <a:endParaRPr lang="en-US" sz="1200" b="1" dirty="0">
            <a:solidFill>
              <a:schemeClr val="bg1"/>
            </a:solidFill>
            <a:effectLst/>
            <a:latin typeface="+mj-lt"/>
          </a:endParaRPr>
        </a:p>
      </dgm:t>
    </dgm:pt>
    <dgm:pt modelId="{23CFB481-DE63-4931-A009-1ED6EE47A3A0}" type="parTrans" cxnId="{43F849E5-257E-49FF-B079-9408810A94C1}">
      <dgm:prSet/>
      <dgm:spPr/>
      <dgm:t>
        <a:bodyPr/>
        <a:lstStyle/>
        <a:p>
          <a:endParaRPr lang="en-US" sz="1200" b="1">
            <a:solidFill>
              <a:schemeClr val="bg1"/>
            </a:solidFill>
            <a:effectLst/>
            <a:latin typeface="+mj-lt"/>
          </a:endParaRPr>
        </a:p>
      </dgm:t>
    </dgm:pt>
    <dgm:pt modelId="{9FEFD730-AD41-4436-B3FA-DE4E4615DF9E}" type="sibTrans" cxnId="{43F849E5-257E-49FF-B079-9408810A94C1}">
      <dgm:prSet/>
      <dgm:spPr/>
      <dgm:t>
        <a:bodyPr/>
        <a:lstStyle/>
        <a:p>
          <a:endParaRPr lang="en-US" sz="1200" b="1">
            <a:solidFill>
              <a:schemeClr val="bg1"/>
            </a:solidFill>
            <a:effectLst/>
            <a:latin typeface="+mj-lt"/>
          </a:endParaRPr>
        </a:p>
      </dgm:t>
    </dgm:pt>
    <dgm:pt modelId="{99C0BEFA-CC78-45E7-A5A4-9E831E81875A}">
      <dgm:prSet phldrT="[Text]" custT="1"/>
      <dgm:spPr/>
      <dgm:t>
        <a:bodyPr/>
        <a:lstStyle/>
        <a:p>
          <a:r>
            <a:rPr lang="en-US" sz="1200" b="1" smtClean="0">
              <a:solidFill>
                <a:schemeClr val="bg1"/>
              </a:solidFill>
              <a:effectLst/>
              <a:latin typeface="+mj-lt"/>
            </a:rPr>
            <a:t>Emergency</a:t>
          </a:r>
        </a:p>
        <a:p>
          <a:r>
            <a:rPr lang="en-US" sz="1200" b="1" smtClean="0">
              <a:solidFill>
                <a:schemeClr val="bg1"/>
              </a:solidFill>
              <a:effectLst/>
              <a:latin typeface="+mj-lt"/>
            </a:rPr>
            <a:t>Services</a:t>
          </a:r>
          <a:endParaRPr lang="en-US" sz="1200" b="1" dirty="0">
            <a:solidFill>
              <a:schemeClr val="bg1"/>
            </a:solidFill>
            <a:effectLst/>
            <a:latin typeface="+mj-lt"/>
          </a:endParaRPr>
        </a:p>
      </dgm:t>
    </dgm:pt>
    <dgm:pt modelId="{CDE34344-2C0F-4E50-98B2-62DA144A8AA0}" type="parTrans" cxnId="{937B938B-D264-4C1C-8FE9-0B0525D31381}">
      <dgm:prSet/>
      <dgm:spPr/>
      <dgm:t>
        <a:bodyPr/>
        <a:lstStyle/>
        <a:p>
          <a:endParaRPr lang="en-US" sz="1200" b="1">
            <a:solidFill>
              <a:schemeClr val="bg1"/>
            </a:solidFill>
            <a:effectLst/>
            <a:latin typeface="+mj-lt"/>
          </a:endParaRPr>
        </a:p>
      </dgm:t>
    </dgm:pt>
    <dgm:pt modelId="{34063937-7DC9-4A50-A9C5-14D1267D3628}" type="sibTrans" cxnId="{937B938B-D264-4C1C-8FE9-0B0525D31381}">
      <dgm:prSet/>
      <dgm:spPr/>
      <dgm:t>
        <a:bodyPr/>
        <a:lstStyle/>
        <a:p>
          <a:endParaRPr lang="en-US" sz="1200" b="1">
            <a:solidFill>
              <a:schemeClr val="bg1"/>
            </a:solidFill>
            <a:effectLst/>
            <a:latin typeface="+mj-lt"/>
          </a:endParaRPr>
        </a:p>
      </dgm:t>
    </dgm:pt>
    <dgm:pt modelId="{42DEB51C-2BE4-42D3-999D-C1D75CEF33B1}">
      <dgm:prSet phldrT="[Text]" custT="1"/>
      <dgm:spPr/>
      <dgm:t>
        <a:bodyPr/>
        <a:lstStyle/>
        <a:p>
          <a:r>
            <a:rPr lang="en-US" sz="1200" b="1" smtClean="0">
              <a:solidFill>
                <a:schemeClr val="bg1"/>
              </a:solidFill>
              <a:effectLst/>
              <a:latin typeface="+mj-lt"/>
            </a:rPr>
            <a:t>Hab/Rehab</a:t>
          </a:r>
        </a:p>
        <a:p>
          <a:r>
            <a:rPr lang="en-US" sz="1200" b="1" smtClean="0">
              <a:solidFill>
                <a:schemeClr val="bg1"/>
              </a:solidFill>
              <a:effectLst/>
              <a:latin typeface="+mj-lt"/>
            </a:rPr>
            <a:t>Services</a:t>
          </a:r>
          <a:endParaRPr lang="en-US" sz="1200" b="1" dirty="0">
            <a:solidFill>
              <a:schemeClr val="bg1"/>
            </a:solidFill>
            <a:effectLst/>
            <a:latin typeface="+mj-lt"/>
          </a:endParaRPr>
        </a:p>
      </dgm:t>
    </dgm:pt>
    <dgm:pt modelId="{9DA63000-6548-4880-8565-738489064DFF}" type="parTrans" cxnId="{F945F2BA-6C75-4922-AC82-776772A99565}">
      <dgm:prSet/>
      <dgm:spPr/>
      <dgm:t>
        <a:bodyPr/>
        <a:lstStyle/>
        <a:p>
          <a:endParaRPr lang="en-US" sz="1200" b="1">
            <a:solidFill>
              <a:schemeClr val="bg1"/>
            </a:solidFill>
            <a:effectLst/>
            <a:latin typeface="+mj-lt"/>
          </a:endParaRPr>
        </a:p>
      </dgm:t>
    </dgm:pt>
    <dgm:pt modelId="{6E91CAA9-1D2E-42A5-9B78-71907E1BB465}" type="sibTrans" cxnId="{F945F2BA-6C75-4922-AC82-776772A99565}">
      <dgm:prSet/>
      <dgm:spPr/>
      <dgm:t>
        <a:bodyPr/>
        <a:lstStyle/>
        <a:p>
          <a:endParaRPr lang="en-US" sz="1200" b="1">
            <a:solidFill>
              <a:schemeClr val="bg1"/>
            </a:solidFill>
            <a:effectLst/>
            <a:latin typeface="+mj-lt"/>
          </a:endParaRPr>
        </a:p>
      </dgm:t>
    </dgm:pt>
    <dgm:pt modelId="{FB3879E9-BF0A-463F-9C6D-1FE408A97FCC}">
      <dgm:prSet phldrT="[Text]" custT="1"/>
      <dgm:spPr/>
      <dgm:t>
        <a:bodyPr/>
        <a:lstStyle/>
        <a:p>
          <a:r>
            <a:rPr lang="en-US" sz="1200" b="1" smtClean="0">
              <a:solidFill>
                <a:schemeClr val="bg1"/>
              </a:solidFill>
              <a:effectLst/>
              <a:latin typeface="+mj-lt"/>
            </a:rPr>
            <a:t>Hospitalization</a:t>
          </a:r>
          <a:endParaRPr lang="en-US" sz="1200" b="1" dirty="0">
            <a:solidFill>
              <a:schemeClr val="bg1"/>
            </a:solidFill>
            <a:effectLst/>
            <a:latin typeface="+mj-lt"/>
          </a:endParaRPr>
        </a:p>
      </dgm:t>
    </dgm:pt>
    <dgm:pt modelId="{19250C4A-1D27-472D-9970-73CE00106644}" type="parTrans" cxnId="{72802976-CB50-4AAF-A280-AF6C45AFC21D}">
      <dgm:prSet/>
      <dgm:spPr/>
      <dgm:t>
        <a:bodyPr/>
        <a:lstStyle/>
        <a:p>
          <a:endParaRPr lang="en-US" sz="1200" b="1">
            <a:solidFill>
              <a:schemeClr val="bg1"/>
            </a:solidFill>
            <a:effectLst/>
            <a:latin typeface="+mj-lt"/>
          </a:endParaRPr>
        </a:p>
      </dgm:t>
    </dgm:pt>
    <dgm:pt modelId="{197D7D83-3C26-4A80-99B1-BE2A0ABCA2C3}" type="sibTrans" cxnId="{72802976-CB50-4AAF-A280-AF6C45AFC21D}">
      <dgm:prSet/>
      <dgm:spPr/>
      <dgm:t>
        <a:bodyPr/>
        <a:lstStyle/>
        <a:p>
          <a:endParaRPr lang="en-US" sz="1200" b="1">
            <a:solidFill>
              <a:schemeClr val="bg1"/>
            </a:solidFill>
            <a:effectLst/>
            <a:latin typeface="+mj-lt"/>
          </a:endParaRPr>
        </a:p>
      </dgm:t>
    </dgm:pt>
    <dgm:pt modelId="{DADB255D-F694-44B8-AD89-9F99212B2497}">
      <dgm:prSet custT="1"/>
      <dgm:spPr/>
      <dgm:t>
        <a:bodyPr/>
        <a:lstStyle/>
        <a:p>
          <a:r>
            <a:rPr lang="en-US" sz="1200" b="1" smtClean="0">
              <a:solidFill>
                <a:schemeClr val="bg1"/>
              </a:solidFill>
              <a:effectLst/>
              <a:latin typeface="+mj-lt"/>
            </a:rPr>
            <a:t>Lab Services</a:t>
          </a:r>
          <a:endParaRPr lang="en-US" sz="1200" b="1" dirty="0">
            <a:solidFill>
              <a:schemeClr val="bg1"/>
            </a:solidFill>
            <a:effectLst/>
            <a:latin typeface="+mj-lt"/>
          </a:endParaRPr>
        </a:p>
      </dgm:t>
    </dgm:pt>
    <dgm:pt modelId="{D713A68C-94AA-4980-80A9-3157F747CB90}" type="parTrans" cxnId="{71115BEA-D3EC-446A-B3B3-E078FA848AC0}">
      <dgm:prSet/>
      <dgm:spPr/>
      <dgm:t>
        <a:bodyPr/>
        <a:lstStyle/>
        <a:p>
          <a:endParaRPr lang="en-US" sz="1200" b="1">
            <a:solidFill>
              <a:schemeClr val="bg1"/>
            </a:solidFill>
            <a:effectLst/>
            <a:latin typeface="+mj-lt"/>
          </a:endParaRPr>
        </a:p>
      </dgm:t>
    </dgm:pt>
    <dgm:pt modelId="{C03606D2-D8F5-4EBD-B610-C4ADF05FB149}" type="sibTrans" cxnId="{71115BEA-D3EC-446A-B3B3-E078FA848AC0}">
      <dgm:prSet/>
      <dgm:spPr/>
      <dgm:t>
        <a:bodyPr/>
        <a:lstStyle/>
        <a:p>
          <a:endParaRPr lang="en-US" sz="1200" b="1">
            <a:solidFill>
              <a:schemeClr val="bg1"/>
            </a:solidFill>
            <a:effectLst/>
            <a:latin typeface="+mj-lt"/>
          </a:endParaRPr>
        </a:p>
      </dgm:t>
    </dgm:pt>
    <dgm:pt modelId="{0BABEB5D-62F9-4551-8371-2D5D79B27E4E}">
      <dgm:prSet custT="1"/>
      <dgm:spPr/>
      <dgm:t>
        <a:bodyPr/>
        <a:lstStyle/>
        <a:p>
          <a:r>
            <a:rPr lang="en-US" sz="1200" b="1" smtClean="0">
              <a:solidFill>
                <a:schemeClr val="bg1"/>
              </a:solidFill>
              <a:effectLst/>
              <a:latin typeface="+mj-lt"/>
            </a:rPr>
            <a:t>Maternity &amp; Newborn Care</a:t>
          </a:r>
          <a:endParaRPr lang="en-US" sz="1200" b="1" dirty="0">
            <a:solidFill>
              <a:schemeClr val="bg1"/>
            </a:solidFill>
            <a:effectLst/>
            <a:latin typeface="+mj-lt"/>
          </a:endParaRPr>
        </a:p>
      </dgm:t>
    </dgm:pt>
    <dgm:pt modelId="{4361C863-7614-48CB-B821-CF3B92106AA1}" type="parTrans" cxnId="{93036EBF-9B51-47F6-B859-ED98650A86D3}">
      <dgm:prSet/>
      <dgm:spPr/>
      <dgm:t>
        <a:bodyPr/>
        <a:lstStyle/>
        <a:p>
          <a:endParaRPr lang="en-US" sz="1200" b="1">
            <a:solidFill>
              <a:schemeClr val="bg1"/>
            </a:solidFill>
            <a:effectLst/>
            <a:latin typeface="+mj-lt"/>
          </a:endParaRPr>
        </a:p>
      </dgm:t>
    </dgm:pt>
    <dgm:pt modelId="{1C394659-EFD4-4401-B36D-E83674F7F720}" type="sibTrans" cxnId="{93036EBF-9B51-47F6-B859-ED98650A86D3}">
      <dgm:prSet/>
      <dgm:spPr/>
      <dgm:t>
        <a:bodyPr/>
        <a:lstStyle/>
        <a:p>
          <a:endParaRPr lang="en-US" sz="1200" b="1">
            <a:solidFill>
              <a:schemeClr val="bg1"/>
            </a:solidFill>
            <a:effectLst/>
            <a:latin typeface="+mj-lt"/>
          </a:endParaRPr>
        </a:p>
      </dgm:t>
    </dgm:pt>
    <dgm:pt modelId="{23A909A0-0B06-4BFE-93FE-71EF87C6FF4C}">
      <dgm:prSet custT="1"/>
      <dgm:spPr/>
      <dgm:t>
        <a:bodyPr/>
        <a:lstStyle/>
        <a:p>
          <a:r>
            <a:rPr lang="en-US" sz="1200" b="1" smtClean="0">
              <a:solidFill>
                <a:schemeClr val="bg1"/>
              </a:solidFill>
              <a:effectLst/>
              <a:latin typeface="+mj-lt"/>
            </a:rPr>
            <a:t>Prev/Wellness &amp; Chronic Disease Management</a:t>
          </a:r>
          <a:endParaRPr lang="en-US" sz="1200" b="1" dirty="0">
            <a:solidFill>
              <a:schemeClr val="bg1"/>
            </a:solidFill>
            <a:effectLst/>
            <a:latin typeface="+mj-lt"/>
          </a:endParaRPr>
        </a:p>
      </dgm:t>
    </dgm:pt>
    <dgm:pt modelId="{57D9DB8C-1F2D-4821-9C6D-810AD225A113}" type="parTrans" cxnId="{002516C5-57B2-4215-938C-FAF79FCF6637}">
      <dgm:prSet/>
      <dgm:spPr/>
      <dgm:t>
        <a:bodyPr/>
        <a:lstStyle/>
        <a:p>
          <a:endParaRPr lang="en-US" sz="1200" b="1">
            <a:solidFill>
              <a:schemeClr val="bg1"/>
            </a:solidFill>
            <a:effectLst/>
            <a:latin typeface="+mj-lt"/>
          </a:endParaRPr>
        </a:p>
      </dgm:t>
    </dgm:pt>
    <dgm:pt modelId="{1F3727FE-ED2B-4000-99ED-9A5338247DFD}" type="sibTrans" cxnId="{002516C5-57B2-4215-938C-FAF79FCF6637}">
      <dgm:prSet/>
      <dgm:spPr/>
      <dgm:t>
        <a:bodyPr/>
        <a:lstStyle/>
        <a:p>
          <a:endParaRPr lang="en-US" sz="1200" b="1">
            <a:solidFill>
              <a:schemeClr val="bg1"/>
            </a:solidFill>
            <a:effectLst/>
            <a:latin typeface="+mj-lt"/>
          </a:endParaRPr>
        </a:p>
      </dgm:t>
    </dgm:pt>
    <dgm:pt modelId="{0CD9D254-5E43-45F9-983A-E0E717067434}">
      <dgm:prSet custT="1"/>
      <dgm:spPr/>
      <dgm:t>
        <a:bodyPr/>
        <a:lstStyle/>
        <a:p>
          <a:r>
            <a:rPr lang="en-US" sz="1200" b="1" smtClean="0">
              <a:solidFill>
                <a:schemeClr val="bg1"/>
              </a:solidFill>
              <a:effectLst/>
              <a:latin typeface="+mj-lt"/>
            </a:rPr>
            <a:t>Behavioral</a:t>
          </a:r>
        </a:p>
        <a:p>
          <a:r>
            <a:rPr lang="en-US" sz="1200" b="1" smtClean="0">
              <a:solidFill>
                <a:schemeClr val="bg1"/>
              </a:solidFill>
              <a:effectLst/>
              <a:latin typeface="+mj-lt"/>
            </a:rPr>
            <a:t>Health</a:t>
          </a:r>
          <a:endParaRPr lang="en-US" sz="1200" b="1" dirty="0">
            <a:solidFill>
              <a:schemeClr val="bg1"/>
            </a:solidFill>
            <a:effectLst/>
            <a:latin typeface="+mj-lt"/>
          </a:endParaRPr>
        </a:p>
      </dgm:t>
    </dgm:pt>
    <dgm:pt modelId="{D16F1FED-91C9-4A25-8460-58BA6E23842E}" type="parTrans" cxnId="{797CC01F-E420-4785-BAA3-F416F246B3D5}">
      <dgm:prSet/>
      <dgm:spPr/>
      <dgm:t>
        <a:bodyPr/>
        <a:lstStyle/>
        <a:p>
          <a:endParaRPr lang="en-US" sz="1200" b="1">
            <a:solidFill>
              <a:schemeClr val="bg1"/>
            </a:solidFill>
            <a:effectLst/>
            <a:latin typeface="+mj-lt"/>
          </a:endParaRPr>
        </a:p>
      </dgm:t>
    </dgm:pt>
    <dgm:pt modelId="{164FAE8B-411B-4B5E-820C-7FBB82F9E329}" type="sibTrans" cxnId="{797CC01F-E420-4785-BAA3-F416F246B3D5}">
      <dgm:prSet/>
      <dgm:spPr/>
      <dgm:t>
        <a:bodyPr/>
        <a:lstStyle/>
        <a:p>
          <a:endParaRPr lang="en-US" sz="1200" b="1">
            <a:solidFill>
              <a:schemeClr val="bg1"/>
            </a:solidFill>
            <a:effectLst/>
            <a:latin typeface="+mj-lt"/>
          </a:endParaRPr>
        </a:p>
      </dgm:t>
    </dgm:pt>
    <dgm:pt modelId="{48CA0511-F8C3-4274-BDC0-2A67CF8EBC41}">
      <dgm:prSet custT="1"/>
      <dgm:spPr/>
      <dgm:t>
        <a:bodyPr/>
        <a:lstStyle/>
        <a:p>
          <a:r>
            <a:rPr lang="en-US" sz="1200" b="1" smtClean="0">
              <a:solidFill>
                <a:schemeClr val="bg1"/>
              </a:solidFill>
              <a:effectLst/>
              <a:latin typeface="+mj-lt"/>
            </a:rPr>
            <a:t>Pediatric</a:t>
          </a:r>
        </a:p>
        <a:p>
          <a:r>
            <a:rPr lang="en-US" sz="1200" b="1" smtClean="0">
              <a:solidFill>
                <a:schemeClr val="bg1"/>
              </a:solidFill>
              <a:effectLst/>
              <a:latin typeface="+mj-lt"/>
            </a:rPr>
            <a:t>Oral/Vision Care</a:t>
          </a:r>
          <a:endParaRPr lang="en-US" sz="1200" b="1" dirty="0">
            <a:solidFill>
              <a:schemeClr val="bg1"/>
            </a:solidFill>
            <a:effectLst/>
            <a:latin typeface="+mj-lt"/>
          </a:endParaRPr>
        </a:p>
      </dgm:t>
    </dgm:pt>
    <dgm:pt modelId="{E8F45ECE-A230-414D-A6D0-FEE3317DE563}" type="parTrans" cxnId="{B3DCF067-11B0-43E2-A703-553E4CC3F00D}">
      <dgm:prSet/>
      <dgm:spPr/>
      <dgm:t>
        <a:bodyPr/>
        <a:lstStyle/>
        <a:p>
          <a:endParaRPr lang="en-US" sz="1200" b="1">
            <a:solidFill>
              <a:schemeClr val="bg1"/>
            </a:solidFill>
            <a:effectLst/>
            <a:latin typeface="+mj-lt"/>
          </a:endParaRPr>
        </a:p>
      </dgm:t>
    </dgm:pt>
    <dgm:pt modelId="{40C848D4-C8A2-498F-847A-3F1B368B46C5}" type="sibTrans" cxnId="{B3DCF067-11B0-43E2-A703-553E4CC3F00D}">
      <dgm:prSet/>
      <dgm:spPr/>
      <dgm:t>
        <a:bodyPr/>
        <a:lstStyle/>
        <a:p>
          <a:endParaRPr lang="en-US" sz="1200" b="1">
            <a:solidFill>
              <a:schemeClr val="bg1"/>
            </a:solidFill>
            <a:effectLst/>
            <a:latin typeface="+mj-lt"/>
          </a:endParaRPr>
        </a:p>
      </dgm:t>
    </dgm:pt>
    <dgm:pt modelId="{77C4C57E-B4B6-48D1-9D9E-07DD946B97F4}" type="pres">
      <dgm:prSet presAssocID="{41DC77F0-DC8A-4EC8-BEE5-123B5A9BFF8D}" presName="diagram" presStyleCnt="0">
        <dgm:presLayoutVars>
          <dgm:dir/>
          <dgm:resizeHandles val="exact"/>
        </dgm:presLayoutVars>
      </dgm:prSet>
      <dgm:spPr/>
      <dgm:t>
        <a:bodyPr/>
        <a:lstStyle/>
        <a:p>
          <a:endParaRPr lang="en-US"/>
        </a:p>
      </dgm:t>
    </dgm:pt>
    <dgm:pt modelId="{94D9829D-58D2-475E-A43D-D32FFD480A41}" type="pres">
      <dgm:prSet presAssocID="{C19EC43B-3E92-4CD2-86BB-5E665B9E8E75}" presName="node" presStyleLbl="node1" presStyleIdx="0" presStyleCnt="10" custScaleX="109001" custScaleY="111428">
        <dgm:presLayoutVars>
          <dgm:bulletEnabled val="1"/>
        </dgm:presLayoutVars>
      </dgm:prSet>
      <dgm:spPr/>
      <dgm:t>
        <a:bodyPr/>
        <a:lstStyle/>
        <a:p>
          <a:endParaRPr lang="en-US"/>
        </a:p>
      </dgm:t>
    </dgm:pt>
    <dgm:pt modelId="{318083C8-437C-4878-AC72-5F241A7D1DED}" type="pres">
      <dgm:prSet presAssocID="{A9D52583-010C-4FA7-A05B-B3DD23EE42E4}" presName="sibTrans" presStyleCnt="0"/>
      <dgm:spPr/>
      <dgm:t>
        <a:bodyPr/>
        <a:lstStyle/>
        <a:p>
          <a:endParaRPr lang="en-US"/>
        </a:p>
      </dgm:t>
    </dgm:pt>
    <dgm:pt modelId="{18F51EDC-3F9E-4A4A-BF40-FE8A1344CE05}" type="pres">
      <dgm:prSet presAssocID="{4F7D87A1-2C8F-4D49-93A1-0D7A229F6D74}" presName="node" presStyleLbl="node1" presStyleIdx="1" presStyleCnt="10" custScaleX="109001" custScaleY="111428">
        <dgm:presLayoutVars>
          <dgm:bulletEnabled val="1"/>
        </dgm:presLayoutVars>
      </dgm:prSet>
      <dgm:spPr/>
      <dgm:t>
        <a:bodyPr/>
        <a:lstStyle/>
        <a:p>
          <a:endParaRPr lang="en-US"/>
        </a:p>
      </dgm:t>
    </dgm:pt>
    <dgm:pt modelId="{8EAF40C2-43C1-4226-9A29-61B27F8B6E52}" type="pres">
      <dgm:prSet presAssocID="{9FEFD730-AD41-4436-B3FA-DE4E4615DF9E}" presName="sibTrans" presStyleCnt="0"/>
      <dgm:spPr/>
      <dgm:t>
        <a:bodyPr/>
        <a:lstStyle/>
        <a:p>
          <a:endParaRPr lang="en-US"/>
        </a:p>
      </dgm:t>
    </dgm:pt>
    <dgm:pt modelId="{1D63C9AA-CF42-4076-BCF9-0FA7FCF6BA18}" type="pres">
      <dgm:prSet presAssocID="{99C0BEFA-CC78-45E7-A5A4-9E831E81875A}" presName="node" presStyleLbl="node1" presStyleIdx="2" presStyleCnt="10" custScaleX="109001" custScaleY="111428">
        <dgm:presLayoutVars>
          <dgm:bulletEnabled val="1"/>
        </dgm:presLayoutVars>
      </dgm:prSet>
      <dgm:spPr/>
      <dgm:t>
        <a:bodyPr/>
        <a:lstStyle/>
        <a:p>
          <a:endParaRPr lang="en-US"/>
        </a:p>
      </dgm:t>
    </dgm:pt>
    <dgm:pt modelId="{69320D0D-0D7F-420D-8AAC-9C851A393A30}" type="pres">
      <dgm:prSet presAssocID="{34063937-7DC9-4A50-A9C5-14D1267D3628}" presName="sibTrans" presStyleCnt="0"/>
      <dgm:spPr/>
      <dgm:t>
        <a:bodyPr/>
        <a:lstStyle/>
        <a:p>
          <a:endParaRPr lang="en-US"/>
        </a:p>
      </dgm:t>
    </dgm:pt>
    <dgm:pt modelId="{DD417F6A-F825-4AB8-A7A5-DE1BC99D4992}" type="pres">
      <dgm:prSet presAssocID="{42DEB51C-2BE4-42D3-999D-C1D75CEF33B1}" presName="node" presStyleLbl="node1" presStyleIdx="3" presStyleCnt="10" custScaleX="109001" custScaleY="111428">
        <dgm:presLayoutVars>
          <dgm:bulletEnabled val="1"/>
        </dgm:presLayoutVars>
      </dgm:prSet>
      <dgm:spPr/>
      <dgm:t>
        <a:bodyPr/>
        <a:lstStyle/>
        <a:p>
          <a:endParaRPr lang="en-US"/>
        </a:p>
      </dgm:t>
    </dgm:pt>
    <dgm:pt modelId="{3B51E8DD-2938-4958-AD7B-9022D2EBE5BB}" type="pres">
      <dgm:prSet presAssocID="{6E91CAA9-1D2E-42A5-9B78-71907E1BB465}" presName="sibTrans" presStyleCnt="0"/>
      <dgm:spPr/>
      <dgm:t>
        <a:bodyPr/>
        <a:lstStyle/>
        <a:p>
          <a:endParaRPr lang="en-US"/>
        </a:p>
      </dgm:t>
    </dgm:pt>
    <dgm:pt modelId="{D51E65AE-790F-4051-BCE4-19988B99B09C}" type="pres">
      <dgm:prSet presAssocID="{FB3879E9-BF0A-463F-9C6D-1FE408A97FCC}" presName="node" presStyleLbl="node1" presStyleIdx="4" presStyleCnt="10" custScaleX="109001" custScaleY="111428">
        <dgm:presLayoutVars>
          <dgm:bulletEnabled val="1"/>
        </dgm:presLayoutVars>
      </dgm:prSet>
      <dgm:spPr/>
      <dgm:t>
        <a:bodyPr/>
        <a:lstStyle/>
        <a:p>
          <a:endParaRPr lang="en-US"/>
        </a:p>
      </dgm:t>
    </dgm:pt>
    <dgm:pt modelId="{42A125A8-A87F-4DD1-86C5-51BFC0E5AC45}" type="pres">
      <dgm:prSet presAssocID="{197D7D83-3C26-4A80-99B1-BE2A0ABCA2C3}" presName="sibTrans" presStyleCnt="0"/>
      <dgm:spPr/>
      <dgm:t>
        <a:bodyPr/>
        <a:lstStyle/>
        <a:p>
          <a:endParaRPr lang="en-US"/>
        </a:p>
      </dgm:t>
    </dgm:pt>
    <dgm:pt modelId="{89FBEC9B-6C70-4CE6-9258-08F8D578A370}" type="pres">
      <dgm:prSet presAssocID="{DADB255D-F694-44B8-AD89-9F99212B2497}" presName="node" presStyleLbl="node1" presStyleIdx="5" presStyleCnt="10" custScaleX="109001" custScaleY="111428">
        <dgm:presLayoutVars>
          <dgm:bulletEnabled val="1"/>
        </dgm:presLayoutVars>
      </dgm:prSet>
      <dgm:spPr/>
      <dgm:t>
        <a:bodyPr/>
        <a:lstStyle/>
        <a:p>
          <a:endParaRPr lang="en-US"/>
        </a:p>
      </dgm:t>
    </dgm:pt>
    <dgm:pt modelId="{7C80F52B-73DB-443A-BA32-C377AE497C72}" type="pres">
      <dgm:prSet presAssocID="{C03606D2-D8F5-4EBD-B610-C4ADF05FB149}" presName="sibTrans" presStyleCnt="0"/>
      <dgm:spPr/>
      <dgm:t>
        <a:bodyPr/>
        <a:lstStyle/>
        <a:p>
          <a:endParaRPr lang="en-US"/>
        </a:p>
      </dgm:t>
    </dgm:pt>
    <dgm:pt modelId="{1828DF47-EC96-46E6-BD57-024E5442690E}" type="pres">
      <dgm:prSet presAssocID="{0BABEB5D-62F9-4551-8371-2D5D79B27E4E}" presName="node" presStyleLbl="node1" presStyleIdx="6" presStyleCnt="10" custScaleX="109001" custScaleY="111428">
        <dgm:presLayoutVars>
          <dgm:bulletEnabled val="1"/>
        </dgm:presLayoutVars>
      </dgm:prSet>
      <dgm:spPr/>
      <dgm:t>
        <a:bodyPr/>
        <a:lstStyle/>
        <a:p>
          <a:endParaRPr lang="en-US"/>
        </a:p>
      </dgm:t>
    </dgm:pt>
    <dgm:pt modelId="{207D75FD-0EB6-45AE-821F-261E3093392B}" type="pres">
      <dgm:prSet presAssocID="{1C394659-EFD4-4401-B36D-E83674F7F720}" presName="sibTrans" presStyleCnt="0"/>
      <dgm:spPr/>
      <dgm:t>
        <a:bodyPr/>
        <a:lstStyle/>
        <a:p>
          <a:endParaRPr lang="en-US"/>
        </a:p>
      </dgm:t>
    </dgm:pt>
    <dgm:pt modelId="{70AB7EE5-70C2-495E-920F-B72BEF332174}" type="pres">
      <dgm:prSet presAssocID="{23A909A0-0B06-4BFE-93FE-71EF87C6FF4C}" presName="node" presStyleLbl="node1" presStyleIdx="7" presStyleCnt="10" custScaleX="109001" custScaleY="111428">
        <dgm:presLayoutVars>
          <dgm:bulletEnabled val="1"/>
        </dgm:presLayoutVars>
      </dgm:prSet>
      <dgm:spPr/>
      <dgm:t>
        <a:bodyPr/>
        <a:lstStyle/>
        <a:p>
          <a:endParaRPr lang="en-US"/>
        </a:p>
      </dgm:t>
    </dgm:pt>
    <dgm:pt modelId="{CBA89EF3-3849-4E6D-8F0C-496D5A13631F}" type="pres">
      <dgm:prSet presAssocID="{1F3727FE-ED2B-4000-99ED-9A5338247DFD}" presName="sibTrans" presStyleCnt="0"/>
      <dgm:spPr/>
      <dgm:t>
        <a:bodyPr/>
        <a:lstStyle/>
        <a:p>
          <a:endParaRPr lang="en-US"/>
        </a:p>
      </dgm:t>
    </dgm:pt>
    <dgm:pt modelId="{EA780D6E-CD37-4B1B-AA1D-AB9DDED707AF}" type="pres">
      <dgm:prSet presAssocID="{0CD9D254-5E43-45F9-983A-E0E717067434}" presName="node" presStyleLbl="node1" presStyleIdx="8" presStyleCnt="10" custScaleX="109001" custScaleY="111428">
        <dgm:presLayoutVars>
          <dgm:bulletEnabled val="1"/>
        </dgm:presLayoutVars>
      </dgm:prSet>
      <dgm:spPr/>
      <dgm:t>
        <a:bodyPr/>
        <a:lstStyle/>
        <a:p>
          <a:endParaRPr lang="en-US"/>
        </a:p>
      </dgm:t>
    </dgm:pt>
    <dgm:pt modelId="{C8961412-D0A6-4A31-96DB-CB770A28FFA5}" type="pres">
      <dgm:prSet presAssocID="{164FAE8B-411B-4B5E-820C-7FBB82F9E329}" presName="sibTrans" presStyleCnt="0"/>
      <dgm:spPr/>
      <dgm:t>
        <a:bodyPr/>
        <a:lstStyle/>
        <a:p>
          <a:endParaRPr lang="en-US"/>
        </a:p>
      </dgm:t>
    </dgm:pt>
    <dgm:pt modelId="{F830779B-5C36-4FFC-AA77-7FFAAFD3EE28}" type="pres">
      <dgm:prSet presAssocID="{48CA0511-F8C3-4274-BDC0-2A67CF8EBC41}" presName="node" presStyleLbl="node1" presStyleIdx="9" presStyleCnt="10" custScaleX="109001" custScaleY="111428">
        <dgm:presLayoutVars>
          <dgm:bulletEnabled val="1"/>
        </dgm:presLayoutVars>
      </dgm:prSet>
      <dgm:spPr/>
      <dgm:t>
        <a:bodyPr/>
        <a:lstStyle/>
        <a:p>
          <a:endParaRPr lang="en-US"/>
        </a:p>
      </dgm:t>
    </dgm:pt>
  </dgm:ptLst>
  <dgm:cxnLst>
    <dgm:cxn modelId="{F13960AB-7346-4507-B544-5E99ACCA7A50}" type="presOf" srcId="{4F7D87A1-2C8F-4D49-93A1-0D7A229F6D74}" destId="{18F51EDC-3F9E-4A4A-BF40-FE8A1344CE05}" srcOrd="0" destOrd="0" presId="urn:microsoft.com/office/officeart/2005/8/layout/default"/>
    <dgm:cxn modelId="{D15152B0-62B6-4624-BB17-91C543EF7B08}" type="presOf" srcId="{0CD9D254-5E43-45F9-983A-E0E717067434}" destId="{EA780D6E-CD37-4B1B-AA1D-AB9DDED707AF}" srcOrd="0" destOrd="0" presId="urn:microsoft.com/office/officeart/2005/8/layout/default"/>
    <dgm:cxn modelId="{72802976-CB50-4AAF-A280-AF6C45AFC21D}" srcId="{41DC77F0-DC8A-4EC8-BEE5-123B5A9BFF8D}" destId="{FB3879E9-BF0A-463F-9C6D-1FE408A97FCC}" srcOrd="4" destOrd="0" parTransId="{19250C4A-1D27-472D-9970-73CE00106644}" sibTransId="{197D7D83-3C26-4A80-99B1-BE2A0ABCA2C3}"/>
    <dgm:cxn modelId="{937B938B-D264-4C1C-8FE9-0B0525D31381}" srcId="{41DC77F0-DC8A-4EC8-BEE5-123B5A9BFF8D}" destId="{99C0BEFA-CC78-45E7-A5A4-9E831E81875A}" srcOrd="2" destOrd="0" parTransId="{CDE34344-2C0F-4E50-98B2-62DA144A8AA0}" sibTransId="{34063937-7DC9-4A50-A9C5-14D1267D3628}"/>
    <dgm:cxn modelId="{F62129A4-FD26-4324-9816-1A077FA6C401}" type="presOf" srcId="{23A909A0-0B06-4BFE-93FE-71EF87C6FF4C}" destId="{70AB7EE5-70C2-495E-920F-B72BEF332174}" srcOrd="0" destOrd="0" presId="urn:microsoft.com/office/officeart/2005/8/layout/default"/>
    <dgm:cxn modelId="{0C857438-ACDC-40B2-9A16-5380062CC64B}" type="presOf" srcId="{C19EC43B-3E92-4CD2-86BB-5E665B9E8E75}" destId="{94D9829D-58D2-475E-A43D-D32FFD480A41}" srcOrd="0" destOrd="0" presId="urn:microsoft.com/office/officeart/2005/8/layout/default"/>
    <dgm:cxn modelId="{F1FD3E4E-72EE-4169-8A39-4CBBDD01439A}" type="presOf" srcId="{41DC77F0-DC8A-4EC8-BEE5-123B5A9BFF8D}" destId="{77C4C57E-B4B6-48D1-9D9E-07DD946B97F4}" srcOrd="0" destOrd="0" presId="urn:microsoft.com/office/officeart/2005/8/layout/default"/>
    <dgm:cxn modelId="{C84AD11E-222B-4B1E-968C-AA810E627C81}" type="presOf" srcId="{DADB255D-F694-44B8-AD89-9F99212B2497}" destId="{89FBEC9B-6C70-4CE6-9258-08F8D578A370}" srcOrd="0" destOrd="0" presId="urn:microsoft.com/office/officeart/2005/8/layout/default"/>
    <dgm:cxn modelId="{587EC6D2-16C5-4329-84B2-50EB5FA5DBD0}" type="presOf" srcId="{0BABEB5D-62F9-4551-8371-2D5D79B27E4E}" destId="{1828DF47-EC96-46E6-BD57-024E5442690E}" srcOrd="0" destOrd="0" presId="urn:microsoft.com/office/officeart/2005/8/layout/default"/>
    <dgm:cxn modelId="{285DABC3-72A1-4327-A519-86376FBB891B}" type="presOf" srcId="{99C0BEFA-CC78-45E7-A5A4-9E831E81875A}" destId="{1D63C9AA-CF42-4076-BCF9-0FA7FCF6BA18}" srcOrd="0" destOrd="0" presId="urn:microsoft.com/office/officeart/2005/8/layout/default"/>
    <dgm:cxn modelId="{37F6FF8D-ABAE-4E9C-B34B-57BAB3F3F38F}" type="presOf" srcId="{48CA0511-F8C3-4274-BDC0-2A67CF8EBC41}" destId="{F830779B-5C36-4FFC-AA77-7FFAAFD3EE28}" srcOrd="0" destOrd="0" presId="urn:microsoft.com/office/officeart/2005/8/layout/default"/>
    <dgm:cxn modelId="{71115BEA-D3EC-446A-B3B3-E078FA848AC0}" srcId="{41DC77F0-DC8A-4EC8-BEE5-123B5A9BFF8D}" destId="{DADB255D-F694-44B8-AD89-9F99212B2497}" srcOrd="5" destOrd="0" parTransId="{D713A68C-94AA-4980-80A9-3157F747CB90}" sibTransId="{C03606D2-D8F5-4EBD-B610-C4ADF05FB149}"/>
    <dgm:cxn modelId="{93036EBF-9B51-47F6-B859-ED98650A86D3}" srcId="{41DC77F0-DC8A-4EC8-BEE5-123B5A9BFF8D}" destId="{0BABEB5D-62F9-4551-8371-2D5D79B27E4E}" srcOrd="6" destOrd="0" parTransId="{4361C863-7614-48CB-B821-CF3B92106AA1}" sibTransId="{1C394659-EFD4-4401-B36D-E83674F7F720}"/>
    <dgm:cxn modelId="{4BB8B7A2-63DD-4E9A-B545-091D3E4BC083}" type="presOf" srcId="{42DEB51C-2BE4-42D3-999D-C1D75CEF33B1}" destId="{DD417F6A-F825-4AB8-A7A5-DE1BC99D4992}" srcOrd="0" destOrd="0" presId="urn:microsoft.com/office/officeart/2005/8/layout/default"/>
    <dgm:cxn modelId="{B3DCF067-11B0-43E2-A703-553E4CC3F00D}" srcId="{41DC77F0-DC8A-4EC8-BEE5-123B5A9BFF8D}" destId="{48CA0511-F8C3-4274-BDC0-2A67CF8EBC41}" srcOrd="9" destOrd="0" parTransId="{E8F45ECE-A230-414D-A6D0-FEE3317DE563}" sibTransId="{40C848D4-C8A2-498F-847A-3F1B368B46C5}"/>
    <dgm:cxn modelId="{3C04ED53-1F6A-4FD1-B06B-2047450458BA}" type="presOf" srcId="{FB3879E9-BF0A-463F-9C6D-1FE408A97FCC}" destId="{D51E65AE-790F-4051-BCE4-19988B99B09C}" srcOrd="0" destOrd="0" presId="urn:microsoft.com/office/officeart/2005/8/layout/default"/>
    <dgm:cxn modelId="{3CDF032E-BFC2-44E9-A350-9A4ACE92854C}" srcId="{41DC77F0-DC8A-4EC8-BEE5-123B5A9BFF8D}" destId="{C19EC43B-3E92-4CD2-86BB-5E665B9E8E75}" srcOrd="0" destOrd="0" parTransId="{D4D522EC-65BE-44F8-BD9C-C09A5C005640}" sibTransId="{A9D52583-010C-4FA7-A05B-B3DD23EE42E4}"/>
    <dgm:cxn modelId="{F945F2BA-6C75-4922-AC82-776772A99565}" srcId="{41DC77F0-DC8A-4EC8-BEE5-123B5A9BFF8D}" destId="{42DEB51C-2BE4-42D3-999D-C1D75CEF33B1}" srcOrd="3" destOrd="0" parTransId="{9DA63000-6548-4880-8565-738489064DFF}" sibTransId="{6E91CAA9-1D2E-42A5-9B78-71907E1BB465}"/>
    <dgm:cxn modelId="{797CC01F-E420-4785-BAA3-F416F246B3D5}" srcId="{41DC77F0-DC8A-4EC8-BEE5-123B5A9BFF8D}" destId="{0CD9D254-5E43-45F9-983A-E0E717067434}" srcOrd="8" destOrd="0" parTransId="{D16F1FED-91C9-4A25-8460-58BA6E23842E}" sibTransId="{164FAE8B-411B-4B5E-820C-7FBB82F9E329}"/>
    <dgm:cxn modelId="{43F849E5-257E-49FF-B079-9408810A94C1}" srcId="{41DC77F0-DC8A-4EC8-BEE5-123B5A9BFF8D}" destId="{4F7D87A1-2C8F-4D49-93A1-0D7A229F6D74}" srcOrd="1" destOrd="0" parTransId="{23CFB481-DE63-4931-A009-1ED6EE47A3A0}" sibTransId="{9FEFD730-AD41-4436-B3FA-DE4E4615DF9E}"/>
    <dgm:cxn modelId="{002516C5-57B2-4215-938C-FAF79FCF6637}" srcId="{41DC77F0-DC8A-4EC8-BEE5-123B5A9BFF8D}" destId="{23A909A0-0B06-4BFE-93FE-71EF87C6FF4C}" srcOrd="7" destOrd="0" parTransId="{57D9DB8C-1F2D-4821-9C6D-810AD225A113}" sibTransId="{1F3727FE-ED2B-4000-99ED-9A5338247DFD}"/>
    <dgm:cxn modelId="{07C7467D-2567-4D12-B518-91F46EA8E4F2}" type="presParOf" srcId="{77C4C57E-B4B6-48D1-9D9E-07DD946B97F4}" destId="{94D9829D-58D2-475E-A43D-D32FFD480A41}" srcOrd="0" destOrd="0" presId="urn:microsoft.com/office/officeart/2005/8/layout/default"/>
    <dgm:cxn modelId="{3AD2B2FD-9934-4DE0-B1E9-38E323B85B71}" type="presParOf" srcId="{77C4C57E-B4B6-48D1-9D9E-07DD946B97F4}" destId="{318083C8-437C-4878-AC72-5F241A7D1DED}" srcOrd="1" destOrd="0" presId="urn:microsoft.com/office/officeart/2005/8/layout/default"/>
    <dgm:cxn modelId="{D827EA16-67C9-4EC0-AE52-A8E16F6866B1}" type="presParOf" srcId="{77C4C57E-B4B6-48D1-9D9E-07DD946B97F4}" destId="{18F51EDC-3F9E-4A4A-BF40-FE8A1344CE05}" srcOrd="2" destOrd="0" presId="urn:microsoft.com/office/officeart/2005/8/layout/default"/>
    <dgm:cxn modelId="{153FB780-6BC2-4622-8E01-BFF2B88CD7E7}" type="presParOf" srcId="{77C4C57E-B4B6-48D1-9D9E-07DD946B97F4}" destId="{8EAF40C2-43C1-4226-9A29-61B27F8B6E52}" srcOrd="3" destOrd="0" presId="urn:microsoft.com/office/officeart/2005/8/layout/default"/>
    <dgm:cxn modelId="{DF881130-6F7F-4069-9C6B-17EB029C01FE}" type="presParOf" srcId="{77C4C57E-B4B6-48D1-9D9E-07DD946B97F4}" destId="{1D63C9AA-CF42-4076-BCF9-0FA7FCF6BA18}" srcOrd="4" destOrd="0" presId="urn:microsoft.com/office/officeart/2005/8/layout/default"/>
    <dgm:cxn modelId="{9DF87BCD-68FF-40B0-B2A0-B551478E4E1C}" type="presParOf" srcId="{77C4C57E-B4B6-48D1-9D9E-07DD946B97F4}" destId="{69320D0D-0D7F-420D-8AAC-9C851A393A30}" srcOrd="5" destOrd="0" presId="urn:microsoft.com/office/officeart/2005/8/layout/default"/>
    <dgm:cxn modelId="{8B18B818-F814-4065-A15D-B83436AF7EC5}" type="presParOf" srcId="{77C4C57E-B4B6-48D1-9D9E-07DD946B97F4}" destId="{DD417F6A-F825-4AB8-A7A5-DE1BC99D4992}" srcOrd="6" destOrd="0" presId="urn:microsoft.com/office/officeart/2005/8/layout/default"/>
    <dgm:cxn modelId="{3431B001-9161-4E19-96A7-95C0616F4677}" type="presParOf" srcId="{77C4C57E-B4B6-48D1-9D9E-07DD946B97F4}" destId="{3B51E8DD-2938-4958-AD7B-9022D2EBE5BB}" srcOrd="7" destOrd="0" presId="urn:microsoft.com/office/officeart/2005/8/layout/default"/>
    <dgm:cxn modelId="{0DB66DD3-E95A-4519-B953-C86709166C17}" type="presParOf" srcId="{77C4C57E-B4B6-48D1-9D9E-07DD946B97F4}" destId="{D51E65AE-790F-4051-BCE4-19988B99B09C}" srcOrd="8" destOrd="0" presId="urn:microsoft.com/office/officeart/2005/8/layout/default"/>
    <dgm:cxn modelId="{10BDB32A-FCB2-481C-8D88-14892A1140DA}" type="presParOf" srcId="{77C4C57E-B4B6-48D1-9D9E-07DD946B97F4}" destId="{42A125A8-A87F-4DD1-86C5-51BFC0E5AC45}" srcOrd="9" destOrd="0" presId="urn:microsoft.com/office/officeart/2005/8/layout/default"/>
    <dgm:cxn modelId="{2A2F0D92-9FB9-4E00-9570-2A1569BC7483}" type="presParOf" srcId="{77C4C57E-B4B6-48D1-9D9E-07DD946B97F4}" destId="{89FBEC9B-6C70-4CE6-9258-08F8D578A370}" srcOrd="10" destOrd="0" presId="urn:microsoft.com/office/officeart/2005/8/layout/default"/>
    <dgm:cxn modelId="{98204FDF-1DAB-40BB-AB60-3592EA70BE32}" type="presParOf" srcId="{77C4C57E-B4B6-48D1-9D9E-07DD946B97F4}" destId="{7C80F52B-73DB-443A-BA32-C377AE497C72}" srcOrd="11" destOrd="0" presId="urn:microsoft.com/office/officeart/2005/8/layout/default"/>
    <dgm:cxn modelId="{E9117D6A-BCF9-4524-9ED8-60DA9E589875}" type="presParOf" srcId="{77C4C57E-B4B6-48D1-9D9E-07DD946B97F4}" destId="{1828DF47-EC96-46E6-BD57-024E5442690E}" srcOrd="12" destOrd="0" presId="urn:microsoft.com/office/officeart/2005/8/layout/default"/>
    <dgm:cxn modelId="{4E54F9F6-354E-408A-BBB2-6607905E1663}" type="presParOf" srcId="{77C4C57E-B4B6-48D1-9D9E-07DD946B97F4}" destId="{207D75FD-0EB6-45AE-821F-261E3093392B}" srcOrd="13" destOrd="0" presId="urn:microsoft.com/office/officeart/2005/8/layout/default"/>
    <dgm:cxn modelId="{0673826E-C996-4DCB-828F-0C3D29218C09}" type="presParOf" srcId="{77C4C57E-B4B6-48D1-9D9E-07DD946B97F4}" destId="{70AB7EE5-70C2-495E-920F-B72BEF332174}" srcOrd="14" destOrd="0" presId="urn:microsoft.com/office/officeart/2005/8/layout/default"/>
    <dgm:cxn modelId="{82F1F125-322C-4BE6-9570-298B1B411D45}" type="presParOf" srcId="{77C4C57E-B4B6-48D1-9D9E-07DD946B97F4}" destId="{CBA89EF3-3849-4E6D-8F0C-496D5A13631F}" srcOrd="15" destOrd="0" presId="urn:microsoft.com/office/officeart/2005/8/layout/default"/>
    <dgm:cxn modelId="{263F72E0-F65C-461B-93EB-3DF49EA99733}" type="presParOf" srcId="{77C4C57E-B4B6-48D1-9D9E-07DD946B97F4}" destId="{EA780D6E-CD37-4B1B-AA1D-AB9DDED707AF}" srcOrd="16" destOrd="0" presId="urn:microsoft.com/office/officeart/2005/8/layout/default"/>
    <dgm:cxn modelId="{0986CF52-863F-4788-AF30-9E844E980682}" type="presParOf" srcId="{77C4C57E-B4B6-48D1-9D9E-07DD946B97F4}" destId="{C8961412-D0A6-4A31-96DB-CB770A28FFA5}" srcOrd="17" destOrd="0" presId="urn:microsoft.com/office/officeart/2005/8/layout/default"/>
    <dgm:cxn modelId="{28E8B5FB-3193-4418-BACC-9B3C89CE163C}" type="presParOf" srcId="{77C4C57E-B4B6-48D1-9D9E-07DD946B97F4}" destId="{F830779B-5C36-4FFC-AA77-7FFAAFD3EE28}" srcOrd="1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CAF8BA-7C5D-45BF-99E1-50DFD4514BE3}" type="doc">
      <dgm:prSet loTypeId="urn:microsoft.com/office/officeart/2005/8/layout/default" loCatId="list" qsTypeId="urn:microsoft.com/office/officeart/2005/8/quickstyle/3d1" qsCatId="3D" csTypeId="urn:microsoft.com/office/officeart/2005/8/colors/colorful1" csCatId="colorful" phldr="1"/>
      <dgm:spPr/>
      <dgm:t>
        <a:bodyPr/>
        <a:lstStyle/>
        <a:p>
          <a:endParaRPr lang="en-US"/>
        </a:p>
      </dgm:t>
    </dgm:pt>
    <dgm:pt modelId="{ADD9E394-846A-491F-9F54-3930529D7AA3}">
      <dgm:prSet/>
      <dgm:spPr/>
      <dgm:t>
        <a:bodyPr/>
        <a:lstStyle/>
        <a:p>
          <a:pPr rtl="0"/>
          <a:r>
            <a:rPr lang="en-US" smtClean="0"/>
            <a:t>Navigators </a:t>
          </a:r>
          <a:endParaRPr lang="en-US"/>
        </a:p>
      </dgm:t>
    </dgm:pt>
    <dgm:pt modelId="{72D6B3A3-12C3-48D6-B6E5-DF79FE5A7F21}" type="parTrans" cxnId="{01CB1650-ED2C-4A8F-81D9-AF2825FA9481}">
      <dgm:prSet/>
      <dgm:spPr/>
      <dgm:t>
        <a:bodyPr/>
        <a:lstStyle/>
        <a:p>
          <a:endParaRPr lang="en-US">
            <a:solidFill>
              <a:schemeClr val="tx1">
                <a:lumMod val="75000"/>
                <a:lumOff val="25000"/>
              </a:schemeClr>
            </a:solidFill>
          </a:endParaRPr>
        </a:p>
      </dgm:t>
    </dgm:pt>
    <dgm:pt modelId="{4CFEB0A6-B159-4240-887A-0342B535CED6}" type="sibTrans" cxnId="{01CB1650-ED2C-4A8F-81D9-AF2825FA9481}">
      <dgm:prSet/>
      <dgm:spPr/>
      <dgm:t>
        <a:bodyPr/>
        <a:lstStyle/>
        <a:p>
          <a:endParaRPr lang="en-US">
            <a:solidFill>
              <a:schemeClr val="tx1">
                <a:lumMod val="75000"/>
                <a:lumOff val="25000"/>
              </a:schemeClr>
            </a:solidFill>
          </a:endParaRPr>
        </a:p>
      </dgm:t>
    </dgm:pt>
    <dgm:pt modelId="{C8E38443-85DA-4409-9063-3CD0B493C99E}">
      <dgm:prSet/>
      <dgm:spPr/>
      <dgm:t>
        <a:bodyPr/>
        <a:lstStyle/>
        <a:p>
          <a:pPr rtl="0"/>
          <a:r>
            <a:rPr lang="en-US" smtClean="0"/>
            <a:t>FQHC’s</a:t>
          </a:r>
          <a:endParaRPr lang="en-US"/>
        </a:p>
      </dgm:t>
    </dgm:pt>
    <dgm:pt modelId="{538436B4-6D38-4BE5-916A-167AA6B7676D}" type="parTrans" cxnId="{B82AC77A-6AAF-4D01-8375-C5A261B51438}">
      <dgm:prSet/>
      <dgm:spPr/>
      <dgm:t>
        <a:bodyPr/>
        <a:lstStyle/>
        <a:p>
          <a:endParaRPr lang="en-US">
            <a:solidFill>
              <a:schemeClr val="tx1">
                <a:lumMod val="75000"/>
                <a:lumOff val="25000"/>
              </a:schemeClr>
            </a:solidFill>
          </a:endParaRPr>
        </a:p>
      </dgm:t>
    </dgm:pt>
    <dgm:pt modelId="{30003134-C3B6-43D3-9C1E-79DD2E3B7E91}" type="sibTrans" cxnId="{B82AC77A-6AAF-4D01-8375-C5A261B51438}">
      <dgm:prSet/>
      <dgm:spPr/>
      <dgm:t>
        <a:bodyPr/>
        <a:lstStyle/>
        <a:p>
          <a:endParaRPr lang="en-US">
            <a:solidFill>
              <a:schemeClr val="tx1">
                <a:lumMod val="75000"/>
                <a:lumOff val="25000"/>
              </a:schemeClr>
            </a:solidFill>
          </a:endParaRPr>
        </a:p>
      </dgm:t>
    </dgm:pt>
    <dgm:pt modelId="{D9CBA845-5961-4C40-AC28-FFF6D6044B85}">
      <dgm:prSet/>
      <dgm:spPr/>
      <dgm:t>
        <a:bodyPr/>
        <a:lstStyle/>
        <a:p>
          <a:pPr rtl="0"/>
          <a:r>
            <a:rPr lang="en-US" smtClean="0"/>
            <a:t>CAC’s</a:t>
          </a:r>
          <a:endParaRPr lang="en-US"/>
        </a:p>
      </dgm:t>
    </dgm:pt>
    <dgm:pt modelId="{E04B3266-F60F-4883-A6F4-E544BDC4CA29}" type="parTrans" cxnId="{5CF5D36D-7BE5-4768-ADC1-055FAE566A15}">
      <dgm:prSet/>
      <dgm:spPr/>
      <dgm:t>
        <a:bodyPr/>
        <a:lstStyle/>
        <a:p>
          <a:endParaRPr lang="en-US">
            <a:solidFill>
              <a:schemeClr val="tx1">
                <a:lumMod val="75000"/>
                <a:lumOff val="25000"/>
              </a:schemeClr>
            </a:solidFill>
          </a:endParaRPr>
        </a:p>
      </dgm:t>
    </dgm:pt>
    <dgm:pt modelId="{6EF928F6-98F1-48E6-B7DA-F6DEF7BEC6EF}" type="sibTrans" cxnId="{5CF5D36D-7BE5-4768-ADC1-055FAE566A15}">
      <dgm:prSet/>
      <dgm:spPr/>
      <dgm:t>
        <a:bodyPr/>
        <a:lstStyle/>
        <a:p>
          <a:endParaRPr lang="en-US">
            <a:solidFill>
              <a:schemeClr val="tx1">
                <a:lumMod val="75000"/>
                <a:lumOff val="25000"/>
              </a:schemeClr>
            </a:solidFill>
          </a:endParaRPr>
        </a:p>
      </dgm:t>
    </dgm:pt>
    <dgm:pt modelId="{7455AF71-1DB4-4F79-8D4E-6A00E1B2F630}">
      <dgm:prSet/>
      <dgm:spPr/>
      <dgm:t>
        <a:bodyPr/>
        <a:lstStyle/>
        <a:p>
          <a:pPr rtl="0"/>
          <a:r>
            <a:rPr lang="en-US" smtClean="0"/>
            <a:t>Enroll America</a:t>
          </a:r>
          <a:endParaRPr lang="en-US"/>
        </a:p>
      </dgm:t>
    </dgm:pt>
    <dgm:pt modelId="{E1FFA471-30DA-42DC-A64F-9433FD28212C}" type="parTrans" cxnId="{29496F2C-21E9-43A8-8748-19F8F27513B4}">
      <dgm:prSet/>
      <dgm:spPr/>
      <dgm:t>
        <a:bodyPr/>
        <a:lstStyle/>
        <a:p>
          <a:endParaRPr lang="en-US">
            <a:solidFill>
              <a:schemeClr val="tx1">
                <a:lumMod val="75000"/>
                <a:lumOff val="25000"/>
              </a:schemeClr>
            </a:solidFill>
          </a:endParaRPr>
        </a:p>
      </dgm:t>
    </dgm:pt>
    <dgm:pt modelId="{E6526B27-2DBF-461C-9B5A-2FDF479898B5}" type="sibTrans" cxnId="{29496F2C-21E9-43A8-8748-19F8F27513B4}">
      <dgm:prSet/>
      <dgm:spPr/>
      <dgm:t>
        <a:bodyPr/>
        <a:lstStyle/>
        <a:p>
          <a:endParaRPr lang="en-US">
            <a:solidFill>
              <a:schemeClr val="tx1">
                <a:lumMod val="75000"/>
                <a:lumOff val="25000"/>
              </a:schemeClr>
            </a:solidFill>
          </a:endParaRPr>
        </a:p>
      </dgm:t>
    </dgm:pt>
    <dgm:pt modelId="{60238611-1C21-4442-9027-802FC82BC81B}">
      <dgm:prSet/>
      <dgm:spPr>
        <a:solidFill>
          <a:srgbClr val="92D050"/>
        </a:solidFill>
      </dgm:spPr>
      <dgm:t>
        <a:bodyPr/>
        <a:lstStyle/>
        <a:p>
          <a:pPr rtl="0"/>
          <a:r>
            <a:rPr lang="en-US" smtClean="0"/>
            <a:t>Florida CHAIN</a:t>
          </a:r>
          <a:endParaRPr lang="en-US"/>
        </a:p>
      </dgm:t>
    </dgm:pt>
    <dgm:pt modelId="{D3241954-8227-47E9-BBB9-42641F9FF66A}" type="parTrans" cxnId="{F89C63BF-3A1C-40DF-BEBB-E414E23F8974}">
      <dgm:prSet/>
      <dgm:spPr/>
      <dgm:t>
        <a:bodyPr/>
        <a:lstStyle/>
        <a:p>
          <a:endParaRPr lang="en-US">
            <a:solidFill>
              <a:schemeClr val="tx1">
                <a:lumMod val="75000"/>
                <a:lumOff val="25000"/>
              </a:schemeClr>
            </a:solidFill>
          </a:endParaRPr>
        </a:p>
      </dgm:t>
    </dgm:pt>
    <dgm:pt modelId="{83224A4E-CB56-4BD0-83A6-0B1C4255CCBA}" type="sibTrans" cxnId="{F89C63BF-3A1C-40DF-BEBB-E414E23F8974}">
      <dgm:prSet/>
      <dgm:spPr/>
      <dgm:t>
        <a:bodyPr/>
        <a:lstStyle/>
        <a:p>
          <a:endParaRPr lang="en-US">
            <a:solidFill>
              <a:schemeClr val="tx1">
                <a:lumMod val="75000"/>
                <a:lumOff val="25000"/>
              </a:schemeClr>
            </a:solidFill>
          </a:endParaRPr>
        </a:p>
      </dgm:t>
    </dgm:pt>
    <dgm:pt modelId="{C4A72086-EB01-4567-8EEA-B9C6148E338F}">
      <dgm:prSet/>
      <dgm:spPr/>
      <dgm:t>
        <a:bodyPr/>
        <a:lstStyle/>
        <a:p>
          <a:pPr rtl="0"/>
          <a:r>
            <a:rPr lang="en-US" smtClean="0"/>
            <a:t>Elected officials</a:t>
          </a:r>
          <a:endParaRPr lang="en-US"/>
        </a:p>
      </dgm:t>
    </dgm:pt>
    <dgm:pt modelId="{1BF50A52-3965-4B32-AD84-69DEB4348A44}" type="parTrans" cxnId="{F8E86EA5-76C7-424C-A2DD-0D14E0A94AA5}">
      <dgm:prSet/>
      <dgm:spPr/>
      <dgm:t>
        <a:bodyPr/>
        <a:lstStyle/>
        <a:p>
          <a:endParaRPr lang="en-US">
            <a:solidFill>
              <a:schemeClr val="tx1">
                <a:lumMod val="75000"/>
                <a:lumOff val="25000"/>
              </a:schemeClr>
            </a:solidFill>
          </a:endParaRPr>
        </a:p>
      </dgm:t>
    </dgm:pt>
    <dgm:pt modelId="{FD95ED56-04FD-495D-9D68-01517056DAE4}" type="sibTrans" cxnId="{F8E86EA5-76C7-424C-A2DD-0D14E0A94AA5}">
      <dgm:prSet/>
      <dgm:spPr/>
      <dgm:t>
        <a:bodyPr/>
        <a:lstStyle/>
        <a:p>
          <a:endParaRPr lang="en-US">
            <a:solidFill>
              <a:schemeClr val="tx1">
                <a:lumMod val="75000"/>
                <a:lumOff val="25000"/>
              </a:schemeClr>
            </a:solidFill>
          </a:endParaRPr>
        </a:p>
      </dgm:t>
    </dgm:pt>
    <dgm:pt modelId="{AD857586-E7E2-4ED0-8C82-A8577F31FC11}">
      <dgm:prSet/>
      <dgm:spPr/>
      <dgm:t>
        <a:bodyPr/>
        <a:lstStyle/>
        <a:p>
          <a:pPr rtl="0"/>
          <a:r>
            <a:rPr lang="en-US" smtClean="0"/>
            <a:t>WJCT</a:t>
          </a:r>
          <a:endParaRPr lang="en-US"/>
        </a:p>
      </dgm:t>
    </dgm:pt>
    <dgm:pt modelId="{D387CEA8-A8C8-43C1-ACD2-357DBD197D7F}" type="parTrans" cxnId="{315380C1-FA6F-4DC9-A114-4B9BC9136899}">
      <dgm:prSet/>
      <dgm:spPr/>
      <dgm:t>
        <a:bodyPr/>
        <a:lstStyle/>
        <a:p>
          <a:endParaRPr lang="en-US">
            <a:solidFill>
              <a:schemeClr val="tx1">
                <a:lumMod val="75000"/>
                <a:lumOff val="25000"/>
              </a:schemeClr>
            </a:solidFill>
          </a:endParaRPr>
        </a:p>
      </dgm:t>
    </dgm:pt>
    <dgm:pt modelId="{6E2343F8-B178-45A9-A5C7-D4E383E7F0F1}" type="sibTrans" cxnId="{315380C1-FA6F-4DC9-A114-4B9BC9136899}">
      <dgm:prSet/>
      <dgm:spPr/>
      <dgm:t>
        <a:bodyPr/>
        <a:lstStyle/>
        <a:p>
          <a:endParaRPr lang="en-US">
            <a:solidFill>
              <a:schemeClr val="tx1">
                <a:lumMod val="75000"/>
                <a:lumOff val="25000"/>
              </a:schemeClr>
            </a:solidFill>
          </a:endParaRPr>
        </a:p>
      </dgm:t>
    </dgm:pt>
    <dgm:pt modelId="{5B1007E9-900B-4625-97AF-5C28C8E24779}">
      <dgm:prSet/>
      <dgm:spPr/>
      <dgm:t>
        <a:bodyPr/>
        <a:lstStyle/>
        <a:p>
          <a:pPr rtl="0"/>
          <a:r>
            <a:rPr lang="en-US" smtClean="0"/>
            <a:t>Libraries</a:t>
          </a:r>
          <a:endParaRPr lang="en-US"/>
        </a:p>
      </dgm:t>
    </dgm:pt>
    <dgm:pt modelId="{F47360BB-A1CE-4466-8CE3-75C859A2EA51}" type="parTrans" cxnId="{FAA7AFF7-BD46-4E96-A9D5-F217105C6E90}">
      <dgm:prSet/>
      <dgm:spPr/>
      <dgm:t>
        <a:bodyPr/>
        <a:lstStyle/>
        <a:p>
          <a:endParaRPr lang="en-US">
            <a:solidFill>
              <a:schemeClr val="tx1">
                <a:lumMod val="75000"/>
                <a:lumOff val="25000"/>
              </a:schemeClr>
            </a:solidFill>
          </a:endParaRPr>
        </a:p>
      </dgm:t>
    </dgm:pt>
    <dgm:pt modelId="{AEF5E607-9E54-468C-BCD3-B279F6F5DFFE}" type="sibTrans" cxnId="{FAA7AFF7-BD46-4E96-A9D5-F217105C6E90}">
      <dgm:prSet/>
      <dgm:spPr/>
      <dgm:t>
        <a:bodyPr/>
        <a:lstStyle/>
        <a:p>
          <a:endParaRPr lang="en-US">
            <a:solidFill>
              <a:schemeClr val="tx1">
                <a:lumMod val="75000"/>
                <a:lumOff val="25000"/>
              </a:schemeClr>
            </a:solidFill>
          </a:endParaRPr>
        </a:p>
      </dgm:t>
    </dgm:pt>
    <dgm:pt modelId="{27FEADC6-DA98-4478-92CD-B259FF62D401}">
      <dgm:prSet/>
      <dgm:spPr/>
      <dgm:t>
        <a:bodyPr/>
        <a:lstStyle/>
        <a:p>
          <a:pPr rtl="0"/>
          <a:r>
            <a:rPr lang="en-US" smtClean="0"/>
            <a:t>NonProfit Center</a:t>
          </a:r>
          <a:endParaRPr lang="en-US"/>
        </a:p>
      </dgm:t>
    </dgm:pt>
    <dgm:pt modelId="{D16F4C2E-FDF5-4D42-B97D-681C36834AB7}" type="parTrans" cxnId="{20BCE817-3009-49CD-967E-C8FEBF712CED}">
      <dgm:prSet/>
      <dgm:spPr/>
      <dgm:t>
        <a:bodyPr/>
        <a:lstStyle/>
        <a:p>
          <a:endParaRPr lang="en-US">
            <a:solidFill>
              <a:schemeClr val="tx1">
                <a:lumMod val="75000"/>
                <a:lumOff val="25000"/>
              </a:schemeClr>
            </a:solidFill>
          </a:endParaRPr>
        </a:p>
      </dgm:t>
    </dgm:pt>
    <dgm:pt modelId="{CA43C9BC-C052-4FFE-8925-E3937271F132}" type="sibTrans" cxnId="{20BCE817-3009-49CD-967E-C8FEBF712CED}">
      <dgm:prSet/>
      <dgm:spPr/>
      <dgm:t>
        <a:bodyPr/>
        <a:lstStyle/>
        <a:p>
          <a:endParaRPr lang="en-US">
            <a:solidFill>
              <a:schemeClr val="tx1">
                <a:lumMod val="75000"/>
                <a:lumOff val="25000"/>
              </a:schemeClr>
            </a:solidFill>
          </a:endParaRPr>
        </a:p>
      </dgm:t>
    </dgm:pt>
    <dgm:pt modelId="{CB71126F-F3DD-4E31-A433-43090230A25B}">
      <dgm:prSet/>
      <dgm:spPr>
        <a:solidFill>
          <a:srgbClr val="0B976F"/>
        </a:solidFill>
      </dgm:spPr>
      <dgm:t>
        <a:bodyPr/>
        <a:lstStyle/>
        <a:p>
          <a:pPr rtl="0"/>
          <a:r>
            <a:rPr lang="en-US" smtClean="0"/>
            <a:t>Chamber</a:t>
          </a:r>
          <a:endParaRPr lang="en-US"/>
        </a:p>
      </dgm:t>
    </dgm:pt>
    <dgm:pt modelId="{CB4A0DD1-BB06-4D9F-B6F2-ADB4158F83DD}" type="parTrans" cxnId="{4CBF7CD3-69C4-4DD1-AD07-50C3EBCC63E6}">
      <dgm:prSet/>
      <dgm:spPr/>
      <dgm:t>
        <a:bodyPr/>
        <a:lstStyle/>
        <a:p>
          <a:endParaRPr lang="en-US">
            <a:solidFill>
              <a:schemeClr val="tx1">
                <a:lumMod val="75000"/>
                <a:lumOff val="25000"/>
              </a:schemeClr>
            </a:solidFill>
          </a:endParaRPr>
        </a:p>
      </dgm:t>
    </dgm:pt>
    <dgm:pt modelId="{4AB6C25E-F9A4-4F82-8114-57B45E722BC9}" type="sibTrans" cxnId="{4CBF7CD3-69C4-4DD1-AD07-50C3EBCC63E6}">
      <dgm:prSet/>
      <dgm:spPr/>
      <dgm:t>
        <a:bodyPr/>
        <a:lstStyle/>
        <a:p>
          <a:endParaRPr lang="en-US">
            <a:solidFill>
              <a:schemeClr val="tx1">
                <a:lumMod val="75000"/>
                <a:lumOff val="25000"/>
              </a:schemeClr>
            </a:solidFill>
          </a:endParaRPr>
        </a:p>
      </dgm:t>
    </dgm:pt>
    <dgm:pt modelId="{2B4AE015-5B12-4F03-81B6-D0BE9AE9A397}">
      <dgm:prSet/>
      <dgm:spPr/>
      <dgm:t>
        <a:bodyPr/>
        <a:lstStyle/>
        <a:p>
          <a:pPr rtl="0"/>
          <a:r>
            <a:rPr lang="en-US" smtClean="0"/>
            <a:t>Uninsured Workgroup</a:t>
          </a:r>
          <a:endParaRPr lang="en-US"/>
        </a:p>
      </dgm:t>
    </dgm:pt>
    <dgm:pt modelId="{F3CFBFF5-674F-4C6A-8C33-198269120FA7}" type="parTrans" cxnId="{3901DC23-FCF1-41DE-92FA-7E161D4E7A18}">
      <dgm:prSet/>
      <dgm:spPr/>
      <dgm:t>
        <a:bodyPr/>
        <a:lstStyle/>
        <a:p>
          <a:endParaRPr lang="en-US">
            <a:solidFill>
              <a:schemeClr val="tx1">
                <a:lumMod val="75000"/>
                <a:lumOff val="25000"/>
              </a:schemeClr>
            </a:solidFill>
          </a:endParaRPr>
        </a:p>
      </dgm:t>
    </dgm:pt>
    <dgm:pt modelId="{9FB73F44-5DC8-49A9-B6FD-76740438DB47}" type="sibTrans" cxnId="{3901DC23-FCF1-41DE-92FA-7E161D4E7A18}">
      <dgm:prSet/>
      <dgm:spPr/>
      <dgm:t>
        <a:bodyPr/>
        <a:lstStyle/>
        <a:p>
          <a:endParaRPr lang="en-US">
            <a:solidFill>
              <a:schemeClr val="tx1">
                <a:lumMod val="75000"/>
                <a:lumOff val="25000"/>
              </a:schemeClr>
            </a:solidFill>
          </a:endParaRPr>
        </a:p>
      </dgm:t>
    </dgm:pt>
    <dgm:pt modelId="{8A3A7967-E30A-48BA-9C83-47158355764B}" type="pres">
      <dgm:prSet presAssocID="{2ACAF8BA-7C5D-45BF-99E1-50DFD4514BE3}" presName="diagram" presStyleCnt="0">
        <dgm:presLayoutVars>
          <dgm:dir/>
          <dgm:resizeHandles val="exact"/>
        </dgm:presLayoutVars>
      </dgm:prSet>
      <dgm:spPr/>
    </dgm:pt>
    <dgm:pt modelId="{A74D874C-EC94-49A8-9ACF-763CA85505AB}" type="pres">
      <dgm:prSet presAssocID="{ADD9E394-846A-491F-9F54-3930529D7AA3}" presName="node" presStyleLbl="node1" presStyleIdx="0" presStyleCnt="11">
        <dgm:presLayoutVars>
          <dgm:bulletEnabled val="1"/>
        </dgm:presLayoutVars>
      </dgm:prSet>
      <dgm:spPr/>
    </dgm:pt>
    <dgm:pt modelId="{3C2E139E-1A2F-48B5-B4EF-B946F9C2CCF0}" type="pres">
      <dgm:prSet presAssocID="{4CFEB0A6-B159-4240-887A-0342B535CED6}" presName="sibTrans" presStyleCnt="0"/>
      <dgm:spPr/>
    </dgm:pt>
    <dgm:pt modelId="{D932459B-7ACB-4B3B-A48B-F1DEFAB5DC0A}" type="pres">
      <dgm:prSet presAssocID="{C8E38443-85DA-4409-9063-3CD0B493C99E}" presName="node" presStyleLbl="node1" presStyleIdx="1" presStyleCnt="11">
        <dgm:presLayoutVars>
          <dgm:bulletEnabled val="1"/>
        </dgm:presLayoutVars>
      </dgm:prSet>
      <dgm:spPr/>
    </dgm:pt>
    <dgm:pt modelId="{74B9756A-DC78-4CC1-9A9C-2C82DF8DB626}" type="pres">
      <dgm:prSet presAssocID="{30003134-C3B6-43D3-9C1E-79DD2E3B7E91}" presName="sibTrans" presStyleCnt="0"/>
      <dgm:spPr/>
    </dgm:pt>
    <dgm:pt modelId="{1AAB84AA-E664-49BC-88EE-AB8540F4C1FD}" type="pres">
      <dgm:prSet presAssocID="{D9CBA845-5961-4C40-AC28-FFF6D6044B85}" presName="node" presStyleLbl="node1" presStyleIdx="2" presStyleCnt="11">
        <dgm:presLayoutVars>
          <dgm:bulletEnabled val="1"/>
        </dgm:presLayoutVars>
      </dgm:prSet>
      <dgm:spPr/>
    </dgm:pt>
    <dgm:pt modelId="{8B08ABB5-389B-4216-A22C-6DB330508E5B}" type="pres">
      <dgm:prSet presAssocID="{6EF928F6-98F1-48E6-B7DA-F6DEF7BEC6EF}" presName="sibTrans" presStyleCnt="0"/>
      <dgm:spPr/>
    </dgm:pt>
    <dgm:pt modelId="{AFBA08F1-A328-44ED-8C42-BC7037FAD90D}" type="pres">
      <dgm:prSet presAssocID="{7455AF71-1DB4-4F79-8D4E-6A00E1B2F630}" presName="node" presStyleLbl="node1" presStyleIdx="3" presStyleCnt="11">
        <dgm:presLayoutVars>
          <dgm:bulletEnabled val="1"/>
        </dgm:presLayoutVars>
      </dgm:prSet>
      <dgm:spPr/>
    </dgm:pt>
    <dgm:pt modelId="{8C98B449-78C6-4050-A291-4BA78B561CB4}" type="pres">
      <dgm:prSet presAssocID="{E6526B27-2DBF-461C-9B5A-2FDF479898B5}" presName="sibTrans" presStyleCnt="0"/>
      <dgm:spPr/>
    </dgm:pt>
    <dgm:pt modelId="{AE53BEE3-93C5-4214-93B8-4E6019A3BDF2}" type="pres">
      <dgm:prSet presAssocID="{60238611-1C21-4442-9027-802FC82BC81B}" presName="node" presStyleLbl="node1" presStyleIdx="4" presStyleCnt="11">
        <dgm:presLayoutVars>
          <dgm:bulletEnabled val="1"/>
        </dgm:presLayoutVars>
      </dgm:prSet>
      <dgm:spPr/>
    </dgm:pt>
    <dgm:pt modelId="{DB28CD74-E5A3-4683-BEF0-C997512FFDAC}" type="pres">
      <dgm:prSet presAssocID="{83224A4E-CB56-4BD0-83A6-0B1C4255CCBA}" presName="sibTrans" presStyleCnt="0"/>
      <dgm:spPr/>
    </dgm:pt>
    <dgm:pt modelId="{39CE8A48-9962-4E93-B833-230621750FC2}" type="pres">
      <dgm:prSet presAssocID="{C4A72086-EB01-4567-8EEA-B9C6148E338F}" presName="node" presStyleLbl="node1" presStyleIdx="5" presStyleCnt="11">
        <dgm:presLayoutVars>
          <dgm:bulletEnabled val="1"/>
        </dgm:presLayoutVars>
      </dgm:prSet>
      <dgm:spPr/>
    </dgm:pt>
    <dgm:pt modelId="{B1CBE50E-7532-4473-8C27-42865A06EFAD}" type="pres">
      <dgm:prSet presAssocID="{FD95ED56-04FD-495D-9D68-01517056DAE4}" presName="sibTrans" presStyleCnt="0"/>
      <dgm:spPr/>
    </dgm:pt>
    <dgm:pt modelId="{BCFF5F7E-71E8-448F-A14D-3175BC6A2F29}" type="pres">
      <dgm:prSet presAssocID="{AD857586-E7E2-4ED0-8C82-A8577F31FC11}" presName="node" presStyleLbl="node1" presStyleIdx="6" presStyleCnt="11">
        <dgm:presLayoutVars>
          <dgm:bulletEnabled val="1"/>
        </dgm:presLayoutVars>
      </dgm:prSet>
      <dgm:spPr/>
    </dgm:pt>
    <dgm:pt modelId="{AF2ABC7B-5032-4361-B8A9-F945D547BEEC}" type="pres">
      <dgm:prSet presAssocID="{6E2343F8-B178-45A9-A5C7-D4E383E7F0F1}" presName="sibTrans" presStyleCnt="0"/>
      <dgm:spPr/>
    </dgm:pt>
    <dgm:pt modelId="{E4B96B52-CC25-4137-B4CB-F60C8FF144D8}" type="pres">
      <dgm:prSet presAssocID="{5B1007E9-900B-4625-97AF-5C28C8E24779}" presName="node" presStyleLbl="node1" presStyleIdx="7" presStyleCnt="11">
        <dgm:presLayoutVars>
          <dgm:bulletEnabled val="1"/>
        </dgm:presLayoutVars>
      </dgm:prSet>
      <dgm:spPr/>
    </dgm:pt>
    <dgm:pt modelId="{1A64ECAC-7624-4819-9633-D6601500E186}" type="pres">
      <dgm:prSet presAssocID="{AEF5E607-9E54-468C-BCD3-B279F6F5DFFE}" presName="sibTrans" presStyleCnt="0"/>
      <dgm:spPr/>
    </dgm:pt>
    <dgm:pt modelId="{FEAD88B4-629B-406A-8233-B097372F1C9A}" type="pres">
      <dgm:prSet presAssocID="{27FEADC6-DA98-4478-92CD-B259FF62D401}" presName="node" presStyleLbl="node1" presStyleIdx="8" presStyleCnt="11">
        <dgm:presLayoutVars>
          <dgm:bulletEnabled val="1"/>
        </dgm:presLayoutVars>
      </dgm:prSet>
      <dgm:spPr/>
    </dgm:pt>
    <dgm:pt modelId="{666262C7-6B1E-4109-8B86-7F6BCD8490B8}" type="pres">
      <dgm:prSet presAssocID="{CA43C9BC-C052-4FFE-8925-E3937271F132}" presName="sibTrans" presStyleCnt="0"/>
      <dgm:spPr/>
    </dgm:pt>
    <dgm:pt modelId="{EC9E4B81-ED3A-433E-91B1-AC196B617FCE}" type="pres">
      <dgm:prSet presAssocID="{CB71126F-F3DD-4E31-A433-43090230A25B}" presName="node" presStyleLbl="node1" presStyleIdx="9" presStyleCnt="11">
        <dgm:presLayoutVars>
          <dgm:bulletEnabled val="1"/>
        </dgm:presLayoutVars>
      </dgm:prSet>
      <dgm:spPr/>
    </dgm:pt>
    <dgm:pt modelId="{D9EED108-60AD-4358-886D-85AA7D4D7425}" type="pres">
      <dgm:prSet presAssocID="{4AB6C25E-F9A4-4F82-8114-57B45E722BC9}" presName="sibTrans" presStyleCnt="0"/>
      <dgm:spPr/>
    </dgm:pt>
    <dgm:pt modelId="{DAC421FD-199C-464C-9774-A8A44E1B2ACE}" type="pres">
      <dgm:prSet presAssocID="{2B4AE015-5B12-4F03-81B6-D0BE9AE9A397}" presName="node" presStyleLbl="node1" presStyleIdx="10" presStyleCnt="11">
        <dgm:presLayoutVars>
          <dgm:bulletEnabled val="1"/>
        </dgm:presLayoutVars>
      </dgm:prSet>
      <dgm:spPr/>
    </dgm:pt>
  </dgm:ptLst>
  <dgm:cxnLst>
    <dgm:cxn modelId="{C555A5BE-8C11-4D4C-99A1-F10756CA046F}" type="presOf" srcId="{CB71126F-F3DD-4E31-A433-43090230A25B}" destId="{EC9E4B81-ED3A-433E-91B1-AC196B617FCE}" srcOrd="0" destOrd="0" presId="urn:microsoft.com/office/officeart/2005/8/layout/default"/>
    <dgm:cxn modelId="{29496F2C-21E9-43A8-8748-19F8F27513B4}" srcId="{2ACAF8BA-7C5D-45BF-99E1-50DFD4514BE3}" destId="{7455AF71-1DB4-4F79-8D4E-6A00E1B2F630}" srcOrd="3" destOrd="0" parTransId="{E1FFA471-30DA-42DC-A64F-9433FD28212C}" sibTransId="{E6526B27-2DBF-461C-9B5A-2FDF479898B5}"/>
    <dgm:cxn modelId="{3901DC23-FCF1-41DE-92FA-7E161D4E7A18}" srcId="{2ACAF8BA-7C5D-45BF-99E1-50DFD4514BE3}" destId="{2B4AE015-5B12-4F03-81B6-D0BE9AE9A397}" srcOrd="10" destOrd="0" parTransId="{F3CFBFF5-674F-4C6A-8C33-198269120FA7}" sibTransId="{9FB73F44-5DC8-49A9-B6FD-76740438DB47}"/>
    <dgm:cxn modelId="{315380C1-FA6F-4DC9-A114-4B9BC9136899}" srcId="{2ACAF8BA-7C5D-45BF-99E1-50DFD4514BE3}" destId="{AD857586-E7E2-4ED0-8C82-A8577F31FC11}" srcOrd="6" destOrd="0" parTransId="{D387CEA8-A8C8-43C1-ACD2-357DBD197D7F}" sibTransId="{6E2343F8-B178-45A9-A5C7-D4E383E7F0F1}"/>
    <dgm:cxn modelId="{F8E86EA5-76C7-424C-A2DD-0D14E0A94AA5}" srcId="{2ACAF8BA-7C5D-45BF-99E1-50DFD4514BE3}" destId="{C4A72086-EB01-4567-8EEA-B9C6148E338F}" srcOrd="5" destOrd="0" parTransId="{1BF50A52-3965-4B32-AD84-69DEB4348A44}" sibTransId="{FD95ED56-04FD-495D-9D68-01517056DAE4}"/>
    <dgm:cxn modelId="{F89C63BF-3A1C-40DF-BEBB-E414E23F8974}" srcId="{2ACAF8BA-7C5D-45BF-99E1-50DFD4514BE3}" destId="{60238611-1C21-4442-9027-802FC82BC81B}" srcOrd="4" destOrd="0" parTransId="{D3241954-8227-47E9-BBB9-42641F9FF66A}" sibTransId="{83224A4E-CB56-4BD0-83A6-0B1C4255CCBA}"/>
    <dgm:cxn modelId="{888C6386-9C25-47F2-BCF1-18DFA6FDE6FB}" type="presOf" srcId="{60238611-1C21-4442-9027-802FC82BC81B}" destId="{AE53BEE3-93C5-4214-93B8-4E6019A3BDF2}" srcOrd="0" destOrd="0" presId="urn:microsoft.com/office/officeart/2005/8/layout/default"/>
    <dgm:cxn modelId="{B82AC77A-6AAF-4D01-8375-C5A261B51438}" srcId="{2ACAF8BA-7C5D-45BF-99E1-50DFD4514BE3}" destId="{C8E38443-85DA-4409-9063-3CD0B493C99E}" srcOrd="1" destOrd="0" parTransId="{538436B4-6D38-4BE5-916A-167AA6B7676D}" sibTransId="{30003134-C3B6-43D3-9C1E-79DD2E3B7E91}"/>
    <dgm:cxn modelId="{E3F22B2A-AD8B-4115-ADA0-CCFCA3C3B42C}" type="presOf" srcId="{7455AF71-1DB4-4F79-8D4E-6A00E1B2F630}" destId="{AFBA08F1-A328-44ED-8C42-BC7037FAD90D}" srcOrd="0" destOrd="0" presId="urn:microsoft.com/office/officeart/2005/8/layout/default"/>
    <dgm:cxn modelId="{2CFDC65B-FCE6-4A73-9967-01B0F32AA984}" type="presOf" srcId="{D9CBA845-5961-4C40-AC28-FFF6D6044B85}" destId="{1AAB84AA-E664-49BC-88EE-AB8540F4C1FD}" srcOrd="0" destOrd="0" presId="urn:microsoft.com/office/officeart/2005/8/layout/default"/>
    <dgm:cxn modelId="{20BCE817-3009-49CD-967E-C8FEBF712CED}" srcId="{2ACAF8BA-7C5D-45BF-99E1-50DFD4514BE3}" destId="{27FEADC6-DA98-4478-92CD-B259FF62D401}" srcOrd="8" destOrd="0" parTransId="{D16F4C2E-FDF5-4D42-B97D-681C36834AB7}" sibTransId="{CA43C9BC-C052-4FFE-8925-E3937271F132}"/>
    <dgm:cxn modelId="{A3B712EB-33A6-4273-B02F-C73B55EBBE34}" type="presOf" srcId="{5B1007E9-900B-4625-97AF-5C28C8E24779}" destId="{E4B96B52-CC25-4137-B4CB-F60C8FF144D8}" srcOrd="0" destOrd="0" presId="urn:microsoft.com/office/officeart/2005/8/layout/default"/>
    <dgm:cxn modelId="{5CF5D36D-7BE5-4768-ADC1-055FAE566A15}" srcId="{2ACAF8BA-7C5D-45BF-99E1-50DFD4514BE3}" destId="{D9CBA845-5961-4C40-AC28-FFF6D6044B85}" srcOrd="2" destOrd="0" parTransId="{E04B3266-F60F-4883-A6F4-E544BDC4CA29}" sibTransId="{6EF928F6-98F1-48E6-B7DA-F6DEF7BEC6EF}"/>
    <dgm:cxn modelId="{01CB1650-ED2C-4A8F-81D9-AF2825FA9481}" srcId="{2ACAF8BA-7C5D-45BF-99E1-50DFD4514BE3}" destId="{ADD9E394-846A-491F-9F54-3930529D7AA3}" srcOrd="0" destOrd="0" parTransId="{72D6B3A3-12C3-48D6-B6E5-DF79FE5A7F21}" sibTransId="{4CFEB0A6-B159-4240-887A-0342B535CED6}"/>
    <dgm:cxn modelId="{1320828A-5562-4D76-9211-9D0A4EC0D327}" type="presOf" srcId="{27FEADC6-DA98-4478-92CD-B259FF62D401}" destId="{FEAD88B4-629B-406A-8233-B097372F1C9A}" srcOrd="0" destOrd="0" presId="urn:microsoft.com/office/officeart/2005/8/layout/default"/>
    <dgm:cxn modelId="{FAA7AFF7-BD46-4E96-A9D5-F217105C6E90}" srcId="{2ACAF8BA-7C5D-45BF-99E1-50DFD4514BE3}" destId="{5B1007E9-900B-4625-97AF-5C28C8E24779}" srcOrd="7" destOrd="0" parTransId="{F47360BB-A1CE-4466-8CE3-75C859A2EA51}" sibTransId="{AEF5E607-9E54-468C-BCD3-B279F6F5DFFE}"/>
    <dgm:cxn modelId="{E1B0A881-8FF0-4986-BBEC-43F60BB34BA0}" type="presOf" srcId="{AD857586-E7E2-4ED0-8C82-A8577F31FC11}" destId="{BCFF5F7E-71E8-448F-A14D-3175BC6A2F29}" srcOrd="0" destOrd="0" presId="urn:microsoft.com/office/officeart/2005/8/layout/default"/>
    <dgm:cxn modelId="{E49B1F06-56A0-4A69-834C-F67681CE73D9}" type="presOf" srcId="{2B4AE015-5B12-4F03-81B6-D0BE9AE9A397}" destId="{DAC421FD-199C-464C-9774-A8A44E1B2ACE}" srcOrd="0" destOrd="0" presId="urn:microsoft.com/office/officeart/2005/8/layout/default"/>
    <dgm:cxn modelId="{4CBF7CD3-69C4-4DD1-AD07-50C3EBCC63E6}" srcId="{2ACAF8BA-7C5D-45BF-99E1-50DFD4514BE3}" destId="{CB71126F-F3DD-4E31-A433-43090230A25B}" srcOrd="9" destOrd="0" parTransId="{CB4A0DD1-BB06-4D9F-B6F2-ADB4158F83DD}" sibTransId="{4AB6C25E-F9A4-4F82-8114-57B45E722BC9}"/>
    <dgm:cxn modelId="{ED622164-3C2F-4F53-BD09-97687831D21D}" type="presOf" srcId="{C8E38443-85DA-4409-9063-3CD0B493C99E}" destId="{D932459B-7ACB-4B3B-A48B-F1DEFAB5DC0A}" srcOrd="0" destOrd="0" presId="urn:microsoft.com/office/officeart/2005/8/layout/default"/>
    <dgm:cxn modelId="{0151D86D-9F76-4E4E-BB31-073C3F15818A}" type="presOf" srcId="{2ACAF8BA-7C5D-45BF-99E1-50DFD4514BE3}" destId="{8A3A7967-E30A-48BA-9C83-47158355764B}" srcOrd="0" destOrd="0" presId="urn:microsoft.com/office/officeart/2005/8/layout/default"/>
    <dgm:cxn modelId="{9397A377-CAA0-47FB-826C-4D7E0DDF78DD}" type="presOf" srcId="{C4A72086-EB01-4567-8EEA-B9C6148E338F}" destId="{39CE8A48-9962-4E93-B833-230621750FC2}" srcOrd="0" destOrd="0" presId="urn:microsoft.com/office/officeart/2005/8/layout/default"/>
    <dgm:cxn modelId="{32843034-5C46-48FE-94B0-AF5F3EA21E7E}" type="presOf" srcId="{ADD9E394-846A-491F-9F54-3930529D7AA3}" destId="{A74D874C-EC94-49A8-9ACF-763CA85505AB}" srcOrd="0" destOrd="0" presId="urn:microsoft.com/office/officeart/2005/8/layout/default"/>
    <dgm:cxn modelId="{01D4D436-718E-471B-8A4F-3E85F855CC48}" type="presParOf" srcId="{8A3A7967-E30A-48BA-9C83-47158355764B}" destId="{A74D874C-EC94-49A8-9ACF-763CA85505AB}" srcOrd="0" destOrd="0" presId="urn:microsoft.com/office/officeart/2005/8/layout/default"/>
    <dgm:cxn modelId="{8F30C519-9598-4EAD-A72E-D1F38425CB77}" type="presParOf" srcId="{8A3A7967-E30A-48BA-9C83-47158355764B}" destId="{3C2E139E-1A2F-48B5-B4EF-B946F9C2CCF0}" srcOrd="1" destOrd="0" presId="urn:microsoft.com/office/officeart/2005/8/layout/default"/>
    <dgm:cxn modelId="{FA462022-9CDB-4A97-9115-BC8D2A2E0251}" type="presParOf" srcId="{8A3A7967-E30A-48BA-9C83-47158355764B}" destId="{D932459B-7ACB-4B3B-A48B-F1DEFAB5DC0A}" srcOrd="2" destOrd="0" presId="urn:microsoft.com/office/officeart/2005/8/layout/default"/>
    <dgm:cxn modelId="{FDFE9A86-DC27-4000-8F36-5D3D6F7020EB}" type="presParOf" srcId="{8A3A7967-E30A-48BA-9C83-47158355764B}" destId="{74B9756A-DC78-4CC1-9A9C-2C82DF8DB626}" srcOrd="3" destOrd="0" presId="urn:microsoft.com/office/officeart/2005/8/layout/default"/>
    <dgm:cxn modelId="{E6FAD852-17AC-4F0C-84A6-4D04F1E6FF69}" type="presParOf" srcId="{8A3A7967-E30A-48BA-9C83-47158355764B}" destId="{1AAB84AA-E664-49BC-88EE-AB8540F4C1FD}" srcOrd="4" destOrd="0" presId="urn:microsoft.com/office/officeart/2005/8/layout/default"/>
    <dgm:cxn modelId="{CB23B4E4-24AC-465C-8F78-884B4F203106}" type="presParOf" srcId="{8A3A7967-E30A-48BA-9C83-47158355764B}" destId="{8B08ABB5-389B-4216-A22C-6DB330508E5B}" srcOrd="5" destOrd="0" presId="urn:microsoft.com/office/officeart/2005/8/layout/default"/>
    <dgm:cxn modelId="{1516D11A-98B2-4172-B365-2E340A773FD2}" type="presParOf" srcId="{8A3A7967-E30A-48BA-9C83-47158355764B}" destId="{AFBA08F1-A328-44ED-8C42-BC7037FAD90D}" srcOrd="6" destOrd="0" presId="urn:microsoft.com/office/officeart/2005/8/layout/default"/>
    <dgm:cxn modelId="{16AFA4CF-AC6A-447D-BD16-E433C0B884F1}" type="presParOf" srcId="{8A3A7967-E30A-48BA-9C83-47158355764B}" destId="{8C98B449-78C6-4050-A291-4BA78B561CB4}" srcOrd="7" destOrd="0" presId="urn:microsoft.com/office/officeart/2005/8/layout/default"/>
    <dgm:cxn modelId="{908CA44C-5001-45D4-98EC-C42CAE67A2E8}" type="presParOf" srcId="{8A3A7967-E30A-48BA-9C83-47158355764B}" destId="{AE53BEE3-93C5-4214-93B8-4E6019A3BDF2}" srcOrd="8" destOrd="0" presId="urn:microsoft.com/office/officeart/2005/8/layout/default"/>
    <dgm:cxn modelId="{BA6F2653-5BC6-4284-8684-699D5B248B23}" type="presParOf" srcId="{8A3A7967-E30A-48BA-9C83-47158355764B}" destId="{DB28CD74-E5A3-4683-BEF0-C997512FFDAC}" srcOrd="9" destOrd="0" presId="urn:microsoft.com/office/officeart/2005/8/layout/default"/>
    <dgm:cxn modelId="{8AA3FC06-82D7-4ED9-B063-BE010051445F}" type="presParOf" srcId="{8A3A7967-E30A-48BA-9C83-47158355764B}" destId="{39CE8A48-9962-4E93-B833-230621750FC2}" srcOrd="10" destOrd="0" presId="urn:microsoft.com/office/officeart/2005/8/layout/default"/>
    <dgm:cxn modelId="{7FECE824-F72A-4B95-92EA-B15228D7F035}" type="presParOf" srcId="{8A3A7967-E30A-48BA-9C83-47158355764B}" destId="{B1CBE50E-7532-4473-8C27-42865A06EFAD}" srcOrd="11" destOrd="0" presId="urn:microsoft.com/office/officeart/2005/8/layout/default"/>
    <dgm:cxn modelId="{7E920393-56ED-453D-BC2B-43ED6C7AA356}" type="presParOf" srcId="{8A3A7967-E30A-48BA-9C83-47158355764B}" destId="{BCFF5F7E-71E8-448F-A14D-3175BC6A2F29}" srcOrd="12" destOrd="0" presId="urn:microsoft.com/office/officeart/2005/8/layout/default"/>
    <dgm:cxn modelId="{744C97C4-CC6A-42CB-8462-F0856544807F}" type="presParOf" srcId="{8A3A7967-E30A-48BA-9C83-47158355764B}" destId="{AF2ABC7B-5032-4361-B8A9-F945D547BEEC}" srcOrd="13" destOrd="0" presId="urn:microsoft.com/office/officeart/2005/8/layout/default"/>
    <dgm:cxn modelId="{2765481B-E5CB-4E4E-90E4-0F3D99FB73F3}" type="presParOf" srcId="{8A3A7967-E30A-48BA-9C83-47158355764B}" destId="{E4B96B52-CC25-4137-B4CB-F60C8FF144D8}" srcOrd="14" destOrd="0" presId="urn:microsoft.com/office/officeart/2005/8/layout/default"/>
    <dgm:cxn modelId="{9A5B219C-9FC0-43F1-8092-7FFA58DD2B7F}" type="presParOf" srcId="{8A3A7967-E30A-48BA-9C83-47158355764B}" destId="{1A64ECAC-7624-4819-9633-D6601500E186}" srcOrd="15" destOrd="0" presId="urn:microsoft.com/office/officeart/2005/8/layout/default"/>
    <dgm:cxn modelId="{288A306B-0186-4C8B-9704-0974C7B08137}" type="presParOf" srcId="{8A3A7967-E30A-48BA-9C83-47158355764B}" destId="{FEAD88B4-629B-406A-8233-B097372F1C9A}" srcOrd="16" destOrd="0" presId="urn:microsoft.com/office/officeart/2005/8/layout/default"/>
    <dgm:cxn modelId="{156C16F5-35DD-4D7A-A3C3-4925BF763E4C}" type="presParOf" srcId="{8A3A7967-E30A-48BA-9C83-47158355764B}" destId="{666262C7-6B1E-4109-8B86-7F6BCD8490B8}" srcOrd="17" destOrd="0" presId="urn:microsoft.com/office/officeart/2005/8/layout/default"/>
    <dgm:cxn modelId="{D5EACE15-C12E-42F3-9BE7-E7CB8C9B999B}" type="presParOf" srcId="{8A3A7967-E30A-48BA-9C83-47158355764B}" destId="{EC9E4B81-ED3A-433E-91B1-AC196B617FCE}" srcOrd="18" destOrd="0" presId="urn:microsoft.com/office/officeart/2005/8/layout/default"/>
    <dgm:cxn modelId="{7F4725B1-B100-4DA8-9702-214BEB6C524A}" type="presParOf" srcId="{8A3A7967-E30A-48BA-9C83-47158355764B}" destId="{D9EED108-60AD-4358-886D-85AA7D4D7425}" srcOrd="19" destOrd="0" presId="urn:microsoft.com/office/officeart/2005/8/layout/default"/>
    <dgm:cxn modelId="{6334B2E4-7D0A-400F-92B7-BBA35DFC3FD6}" type="presParOf" srcId="{8A3A7967-E30A-48BA-9C83-47158355764B}" destId="{DAC421FD-199C-464C-9774-A8A44E1B2ACE}"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264BE0-01A4-4195-A119-E58FD2BC3290}">
      <dsp:nvSpPr>
        <dsp:cNvPr id="0" name=""/>
        <dsp:cNvSpPr/>
      </dsp:nvSpPr>
      <dsp:spPr>
        <a:xfrm>
          <a:off x="4967139" y="3116354"/>
          <a:ext cx="3033860" cy="1706269"/>
        </a:xfrm>
        <a:prstGeom prst="roundRect">
          <a:avLst>
            <a:gd name="adj" fmla="val 10000"/>
          </a:avLst>
        </a:prstGeom>
        <a:gradFill rotWithShape="1">
          <a:gsLst>
            <a:gs pos="0">
              <a:schemeClr val="accent1">
                <a:tint val="50000"/>
                <a:satMod val="300000"/>
              </a:schemeClr>
            </a:gs>
            <a:gs pos="35000">
              <a:schemeClr val="accent1">
                <a:tint val="37000"/>
                <a:satMod val="300000"/>
              </a:schemeClr>
            </a:gs>
            <a:gs pos="100000">
              <a:schemeClr val="accent1">
                <a:tint val="15000"/>
                <a:satMod val="350000"/>
              </a:schemeClr>
            </a:gs>
          </a:gsLst>
          <a:lin ang="16200000" scaled="1"/>
        </a:grad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a:sp3d z="-152400" extrusionH="63500"/>
      </dsp:spPr>
      <dsp:style>
        <a:lnRef idx="1">
          <a:schemeClr val="accent1"/>
        </a:lnRef>
        <a:fillRef idx="2">
          <a:schemeClr val="accent1"/>
        </a:fillRef>
        <a:effectRef idx="1">
          <a:schemeClr val="accent1"/>
        </a:effectRef>
        <a:fontRef idx="minor">
          <a:schemeClr val="dk1"/>
        </a:fontRef>
      </dsp:style>
      <dsp:txBody>
        <a:bodyPr spcFirstLastPara="0" vert="horz" wrap="square" lIns="41910" tIns="41910" rIns="41910" bIns="41910" numCol="1" spcCol="1270" anchor="t" anchorCtr="0">
          <a:noAutofit/>
        </a:bodyPr>
        <a:lstStyle/>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Free Prevention benefits</a:t>
          </a:r>
          <a:endParaRPr lang="en-US" sz="1100" b="1" kern="1200" dirty="0">
            <a:latin typeface="Century Gothic" pitchFamily="34" charset="0"/>
            <a:cs typeface="Calibri" pitchFamily="34" charset="0"/>
          </a:endParaRPr>
        </a:p>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Coverage for young adults</a:t>
          </a:r>
          <a:endParaRPr lang="en-US" sz="1100" b="1" kern="1200" dirty="0">
            <a:latin typeface="Century Gothic" pitchFamily="34" charset="0"/>
            <a:cs typeface="Calibri" pitchFamily="34" charset="0"/>
          </a:endParaRPr>
        </a:p>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Affordable insurance exchanges</a:t>
          </a:r>
          <a:endParaRPr lang="en-US" sz="1100" b="1" kern="1200" dirty="0">
            <a:latin typeface="Century Gothic" pitchFamily="34" charset="0"/>
            <a:cs typeface="Calibri" pitchFamily="34" charset="0"/>
          </a:endParaRPr>
        </a:p>
      </dsp:txBody>
      <dsp:txXfrm>
        <a:off x="5914778" y="3580402"/>
        <a:ext cx="2048740" cy="1204739"/>
      </dsp:txXfrm>
    </dsp:sp>
    <dsp:sp modelId="{EFD607E8-8EE2-4D6B-BF2F-6FC71E8F91BD}">
      <dsp:nvSpPr>
        <dsp:cNvPr id="0" name=""/>
        <dsp:cNvSpPr/>
      </dsp:nvSpPr>
      <dsp:spPr>
        <a:xfrm>
          <a:off x="0" y="3116354"/>
          <a:ext cx="3757396" cy="1706269"/>
        </a:xfrm>
        <a:prstGeom prst="roundRect">
          <a:avLst>
            <a:gd name="adj" fmla="val 10000"/>
          </a:avLst>
        </a:prstGeom>
        <a:gradFill rotWithShape="1">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w="9525" cap="flat" cmpd="sng" algn="ctr">
          <a:solidFill>
            <a:schemeClr val="accent5">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a:sp3d z="-152400" extrusionH="63500"/>
      </dsp:spPr>
      <dsp:style>
        <a:lnRef idx="1">
          <a:schemeClr val="accent5"/>
        </a:lnRef>
        <a:fillRef idx="2">
          <a:schemeClr val="accent5"/>
        </a:fillRef>
        <a:effectRef idx="1">
          <a:schemeClr val="accent5"/>
        </a:effectRef>
        <a:fontRef idx="minor">
          <a:schemeClr val="dk1"/>
        </a:fontRef>
      </dsp:style>
      <dsp:txBody>
        <a:bodyPr spcFirstLastPara="0" vert="horz" wrap="square" lIns="41910" tIns="41910" rIns="41910" bIns="41910" numCol="1" spcCol="1270" anchor="t" anchorCtr="0">
          <a:noAutofit/>
        </a:bodyPr>
        <a:lstStyle/>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Lower  cost prescription medications</a:t>
          </a:r>
          <a:endParaRPr lang="en-US" sz="1100" b="1" kern="1200" dirty="0">
            <a:latin typeface="Century Gothic" pitchFamily="34" charset="0"/>
            <a:cs typeface="Calibri" pitchFamily="34" charset="0"/>
          </a:endParaRPr>
        </a:p>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Free preventative services</a:t>
          </a:r>
          <a:endParaRPr lang="en-US" sz="1100" b="1" kern="1200" dirty="0">
            <a:latin typeface="Century Gothic" pitchFamily="34" charset="0"/>
            <a:cs typeface="Calibri" pitchFamily="34" charset="0"/>
          </a:endParaRPr>
        </a:p>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Improved care/quality</a:t>
          </a:r>
          <a:endParaRPr lang="en-US" sz="1100" b="1" kern="1200" dirty="0">
            <a:latin typeface="Century Gothic" pitchFamily="34" charset="0"/>
            <a:cs typeface="Calibri" pitchFamily="34" charset="0"/>
          </a:endParaRPr>
        </a:p>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Identifying Medicare fraud/abuse</a:t>
          </a:r>
          <a:endParaRPr lang="en-US" sz="1100" b="1" kern="1200" dirty="0">
            <a:latin typeface="Century Gothic" pitchFamily="34" charset="0"/>
            <a:cs typeface="Calibri" pitchFamily="34" charset="0"/>
          </a:endParaRPr>
        </a:p>
      </dsp:txBody>
      <dsp:txXfrm>
        <a:off x="37481" y="3580402"/>
        <a:ext cx="2555215" cy="1204739"/>
      </dsp:txXfrm>
    </dsp:sp>
    <dsp:sp modelId="{66A156FA-176E-4BAD-977F-86C30415017A}">
      <dsp:nvSpPr>
        <dsp:cNvPr id="0" name=""/>
        <dsp:cNvSpPr/>
      </dsp:nvSpPr>
      <dsp:spPr>
        <a:xfrm>
          <a:off x="4474352" y="84500"/>
          <a:ext cx="3526647" cy="1307528"/>
        </a:xfrm>
        <a:prstGeom prst="roundRect">
          <a:avLst>
            <a:gd name="adj" fmla="val 10000"/>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solidFill>
            <a:schemeClr val="accent3">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a:sp3d z="-152400" extrusionH="63500"/>
      </dsp:spPr>
      <dsp:style>
        <a:lnRef idx="1">
          <a:schemeClr val="accent3"/>
        </a:lnRef>
        <a:fillRef idx="2">
          <a:schemeClr val="accent3"/>
        </a:fillRef>
        <a:effectRef idx="1">
          <a:schemeClr val="accent3"/>
        </a:effectRef>
        <a:fontRef idx="minor">
          <a:schemeClr val="dk1"/>
        </a:fontRef>
      </dsp:style>
      <dsp:txBody>
        <a:bodyPr spcFirstLastPara="0" vert="horz" wrap="square" lIns="41910" tIns="41910" rIns="41910" bIns="41910" numCol="1" spcCol="1270" anchor="t" anchorCtr="0">
          <a:noAutofit/>
        </a:bodyPr>
        <a:lstStyle/>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Medical Loss Ratio </a:t>
          </a:r>
          <a:r>
            <a:rPr lang="en-US" sz="1100" b="1" i="1" kern="1200" dirty="0" smtClean="0">
              <a:latin typeface="Century Gothic" pitchFamily="34" charset="0"/>
              <a:cs typeface="Calibri" pitchFamily="34" charset="0"/>
            </a:rPr>
            <a:t>(80/20 Rule)</a:t>
          </a:r>
          <a:endParaRPr lang="en-US" sz="1100" b="1" i="1" kern="1200" dirty="0">
            <a:latin typeface="Century Gothic" pitchFamily="34" charset="0"/>
            <a:cs typeface="Calibri" pitchFamily="34" charset="0"/>
          </a:endParaRPr>
        </a:p>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Stops unreasonable rate increases</a:t>
          </a:r>
          <a:endParaRPr lang="en-US" sz="1100" b="1" kern="1200" dirty="0">
            <a:latin typeface="Century Gothic" pitchFamily="34" charset="0"/>
            <a:cs typeface="Calibri" pitchFamily="34" charset="0"/>
          </a:endParaRPr>
        </a:p>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Small business tax credits</a:t>
          </a:r>
          <a:endParaRPr lang="en-US" sz="1100" b="1" kern="1200" dirty="0">
            <a:latin typeface="Century Gothic" pitchFamily="34" charset="0"/>
            <a:cs typeface="Calibri" pitchFamily="34" charset="0"/>
          </a:endParaRPr>
        </a:p>
      </dsp:txBody>
      <dsp:txXfrm>
        <a:off x="5561068" y="113222"/>
        <a:ext cx="2411209" cy="923202"/>
      </dsp:txXfrm>
    </dsp:sp>
    <dsp:sp modelId="{8FE23720-6CF9-4096-A4B9-09E872D5F873}">
      <dsp:nvSpPr>
        <dsp:cNvPr id="0" name=""/>
        <dsp:cNvSpPr/>
      </dsp:nvSpPr>
      <dsp:spPr>
        <a:xfrm>
          <a:off x="0" y="84500"/>
          <a:ext cx="3709908" cy="1307528"/>
        </a:xfrm>
        <a:prstGeom prst="roundRect">
          <a:avLst>
            <a:gd name="adj" fmla="val 10000"/>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solidFill>
            <a:schemeClr val="accent2">
              <a:shade val="95000"/>
              <a:satMod val="105000"/>
            </a:schemeClr>
          </a:solidFill>
          <a:prstDash val="solid"/>
        </a:ln>
        <a:effectLst>
          <a:outerShdw blurRad="40000" dist="20000" dir="5400000" rotWithShape="0">
            <a:srgbClr val="000000">
              <a:alpha val="38000"/>
            </a:srgbClr>
          </a:outerShdw>
        </a:effectLst>
        <a:scene3d>
          <a:camera prst="orthographicFront"/>
          <a:lightRig rig="threePt" dir="t">
            <a:rot lat="0" lon="0" rev="7500000"/>
          </a:lightRig>
        </a:scene3d>
        <a:sp3d z="-152400" extrusionH="63500"/>
      </dsp:spPr>
      <dsp:style>
        <a:lnRef idx="1">
          <a:schemeClr val="accent2"/>
        </a:lnRef>
        <a:fillRef idx="2">
          <a:schemeClr val="accent2"/>
        </a:fillRef>
        <a:effectRef idx="1">
          <a:schemeClr val="accent2"/>
        </a:effectRef>
        <a:fontRef idx="minor">
          <a:schemeClr val="dk1"/>
        </a:fontRef>
      </dsp:style>
      <dsp:txBody>
        <a:bodyPr spcFirstLastPara="0" vert="horz" wrap="square" lIns="41910" tIns="41910" rIns="41910" bIns="41910" numCol="1" spcCol="1270" anchor="t" anchorCtr="0">
          <a:noAutofit/>
        </a:bodyPr>
        <a:lstStyle/>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Stop/limit pre-existing exclusions </a:t>
          </a:r>
          <a:endParaRPr lang="en-US" sz="1100" b="1" kern="1200" dirty="0">
            <a:latin typeface="Century Gothic" pitchFamily="34" charset="0"/>
            <a:cs typeface="Calibri" pitchFamily="34" charset="0"/>
          </a:endParaRPr>
        </a:p>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Eliminates lifetime coverage limits</a:t>
          </a:r>
          <a:endParaRPr lang="en-US" sz="1100" b="1" kern="1200" dirty="0">
            <a:latin typeface="Century Gothic" pitchFamily="34" charset="0"/>
            <a:cs typeface="Calibri" pitchFamily="34" charset="0"/>
          </a:endParaRPr>
        </a:p>
        <a:p>
          <a:pPr marL="57150" lvl="1" indent="-57150" algn="l" defTabSz="488950">
            <a:lnSpc>
              <a:spcPct val="100000"/>
            </a:lnSpc>
            <a:spcBef>
              <a:spcPct val="0"/>
            </a:spcBef>
            <a:spcAft>
              <a:spcPts val="600"/>
            </a:spcAft>
            <a:buChar char="••"/>
          </a:pPr>
          <a:r>
            <a:rPr lang="en-US" sz="1100" b="1" kern="1200" dirty="0" smtClean="0">
              <a:latin typeface="Century Gothic" pitchFamily="34" charset="0"/>
              <a:cs typeface="Calibri" pitchFamily="34" charset="0"/>
            </a:rPr>
            <a:t> Prohibits coverage cancellations</a:t>
          </a:r>
          <a:endParaRPr lang="en-US" sz="1100" b="1" kern="1200" dirty="0">
            <a:latin typeface="Century Gothic" pitchFamily="34" charset="0"/>
            <a:cs typeface="Calibri" pitchFamily="34" charset="0"/>
          </a:endParaRPr>
        </a:p>
      </dsp:txBody>
      <dsp:txXfrm>
        <a:off x="28722" y="113222"/>
        <a:ext cx="2539491" cy="923202"/>
      </dsp:txXfrm>
    </dsp:sp>
    <dsp:sp modelId="{A26601C2-AAF1-4E5C-864B-17A102284E04}">
      <dsp:nvSpPr>
        <dsp:cNvPr id="0" name=""/>
        <dsp:cNvSpPr/>
      </dsp:nvSpPr>
      <dsp:spPr>
        <a:xfrm>
          <a:off x="1895452" y="295252"/>
          <a:ext cx="2057529" cy="2057529"/>
        </a:xfrm>
        <a:prstGeom prst="pieWedge">
          <a:avLst/>
        </a:prstGeom>
        <a:solidFill>
          <a:schemeClr val="accent2"/>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Century Gothic" pitchFamily="34" charset="0"/>
              <a:cs typeface="Calibri" pitchFamily="34" charset="0"/>
            </a:rPr>
            <a:t>Consumer Rights/ Protections</a:t>
          </a:r>
          <a:endParaRPr lang="en-US" sz="1400" b="1" kern="1200" dirty="0">
            <a:latin typeface="Century Gothic" pitchFamily="34" charset="0"/>
            <a:cs typeface="Calibri" pitchFamily="34" charset="0"/>
          </a:endParaRPr>
        </a:p>
      </dsp:txBody>
      <dsp:txXfrm>
        <a:off x="2498088" y="897888"/>
        <a:ext cx="1454893" cy="1454893"/>
      </dsp:txXfrm>
    </dsp:sp>
    <dsp:sp modelId="{4E5B8E56-8613-4F2E-80D9-DE2DD24696AD}">
      <dsp:nvSpPr>
        <dsp:cNvPr id="0" name=""/>
        <dsp:cNvSpPr/>
      </dsp:nvSpPr>
      <dsp:spPr>
        <a:xfrm rot="5400000">
          <a:off x="4048018" y="295252"/>
          <a:ext cx="2057529" cy="2057529"/>
        </a:xfrm>
        <a:prstGeom prst="pieWedge">
          <a:avLst/>
        </a:prstGeom>
        <a:solidFill>
          <a:schemeClr val="accent3"/>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US" sz="1400" b="1" kern="1200" dirty="0" smtClean="0">
              <a:latin typeface="Century Gothic" pitchFamily="34" charset="0"/>
              <a:cs typeface="Calibri" pitchFamily="34" charset="0"/>
            </a:rPr>
            <a:t>Affordable Coverage</a:t>
          </a:r>
          <a:endParaRPr lang="en-US" sz="1400" b="1" kern="1200" dirty="0">
            <a:latin typeface="Century Gothic" pitchFamily="34" charset="0"/>
            <a:cs typeface="Calibri" pitchFamily="34" charset="0"/>
          </a:endParaRPr>
        </a:p>
      </dsp:txBody>
      <dsp:txXfrm rot="-5400000">
        <a:off x="4048018" y="897888"/>
        <a:ext cx="1454893" cy="1454893"/>
      </dsp:txXfrm>
    </dsp:sp>
    <dsp:sp modelId="{91521707-0DCA-4B20-9898-8FB78F1E232A}">
      <dsp:nvSpPr>
        <dsp:cNvPr id="0" name=""/>
        <dsp:cNvSpPr/>
      </dsp:nvSpPr>
      <dsp:spPr>
        <a:xfrm rot="10800000">
          <a:off x="4048018" y="2447818"/>
          <a:ext cx="2057529" cy="2057529"/>
        </a:xfrm>
        <a:prstGeom prst="pieWedge">
          <a:avLst/>
        </a:prstGeom>
        <a:solidFill>
          <a:schemeClr val="accent1">
            <a:lumMod val="50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effectLst/>
              <a:latin typeface="Century Gothic" pitchFamily="34" charset="0"/>
              <a:cs typeface="Calibri" pitchFamily="34" charset="0"/>
            </a:rPr>
            <a:t>Better</a:t>
          </a:r>
        </a:p>
        <a:p>
          <a:pPr lvl="0" algn="ctr" defTabSz="711200">
            <a:lnSpc>
              <a:spcPct val="90000"/>
            </a:lnSpc>
            <a:spcBef>
              <a:spcPct val="0"/>
            </a:spcBef>
            <a:spcAft>
              <a:spcPct val="35000"/>
            </a:spcAft>
          </a:pPr>
          <a:r>
            <a:rPr lang="en-US" sz="1600" b="1" kern="1200" dirty="0" smtClean="0">
              <a:effectLst/>
              <a:latin typeface="Century Gothic" pitchFamily="34" charset="0"/>
              <a:cs typeface="Calibri" pitchFamily="34" charset="0"/>
            </a:rPr>
            <a:t>Access</a:t>
          </a:r>
          <a:endParaRPr lang="en-US" sz="1600" b="1" kern="1200" dirty="0">
            <a:effectLst/>
            <a:latin typeface="Century Gothic" pitchFamily="34" charset="0"/>
            <a:cs typeface="Calibri" pitchFamily="34" charset="0"/>
          </a:endParaRPr>
        </a:p>
      </dsp:txBody>
      <dsp:txXfrm rot="10800000">
        <a:off x="4048018" y="2447818"/>
        <a:ext cx="1454893" cy="1454893"/>
      </dsp:txXfrm>
    </dsp:sp>
    <dsp:sp modelId="{E8DF2F62-975B-4105-B33C-982F6569DB61}">
      <dsp:nvSpPr>
        <dsp:cNvPr id="0" name=""/>
        <dsp:cNvSpPr/>
      </dsp:nvSpPr>
      <dsp:spPr>
        <a:xfrm rot="16200000">
          <a:off x="1895452" y="2447818"/>
          <a:ext cx="2057529" cy="2057529"/>
        </a:xfrm>
        <a:prstGeom prst="pieWedge">
          <a:avLst/>
        </a:prstGeom>
        <a:solidFill>
          <a:schemeClr val="accent5"/>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US" sz="1600" b="1" kern="1200" dirty="0" smtClean="0">
              <a:latin typeface="Century Gothic" pitchFamily="34" charset="0"/>
              <a:cs typeface="Calibri" pitchFamily="34" charset="0"/>
            </a:rPr>
            <a:t>Stronger</a:t>
          </a:r>
        </a:p>
        <a:p>
          <a:pPr lvl="0" algn="ctr" defTabSz="711200">
            <a:lnSpc>
              <a:spcPct val="90000"/>
            </a:lnSpc>
            <a:spcBef>
              <a:spcPct val="0"/>
            </a:spcBef>
            <a:spcAft>
              <a:spcPct val="35000"/>
            </a:spcAft>
          </a:pPr>
          <a:r>
            <a:rPr lang="en-US" sz="1600" b="1" kern="1200" dirty="0" smtClean="0">
              <a:latin typeface="Century Gothic" pitchFamily="34" charset="0"/>
              <a:cs typeface="Calibri" pitchFamily="34" charset="0"/>
            </a:rPr>
            <a:t>Medicare</a:t>
          </a:r>
          <a:endParaRPr lang="en-US" sz="1600" b="1" kern="1200" dirty="0">
            <a:latin typeface="Century Gothic" pitchFamily="34" charset="0"/>
            <a:cs typeface="Calibri" pitchFamily="34" charset="0"/>
          </a:endParaRPr>
        </a:p>
      </dsp:txBody>
      <dsp:txXfrm rot="5400000">
        <a:off x="2498088" y="2447818"/>
        <a:ext cx="1454893" cy="1454893"/>
      </dsp:txXfrm>
    </dsp:sp>
    <dsp:sp modelId="{6F3D49CB-42D1-4DBC-9CAD-08E1D4C8D53B}">
      <dsp:nvSpPr>
        <dsp:cNvPr id="0" name=""/>
        <dsp:cNvSpPr/>
      </dsp:nvSpPr>
      <dsp:spPr>
        <a:xfrm>
          <a:off x="3645302" y="1972637"/>
          <a:ext cx="710394" cy="617734"/>
        </a:xfrm>
        <a:prstGeom prst="circularArrow">
          <a:avLst/>
        </a:prstGeom>
        <a:solidFill>
          <a:schemeClr val="accent1">
            <a:tint val="55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 modelId="{66BF4B6D-4575-4E27-9754-85F43B5B3AC4}">
      <dsp:nvSpPr>
        <dsp:cNvPr id="0" name=""/>
        <dsp:cNvSpPr/>
      </dsp:nvSpPr>
      <dsp:spPr>
        <a:xfrm rot="10800000">
          <a:off x="3645302" y="2210227"/>
          <a:ext cx="710394" cy="617734"/>
        </a:xfrm>
        <a:prstGeom prst="circularArrow">
          <a:avLst/>
        </a:prstGeom>
        <a:solidFill>
          <a:schemeClr val="accent1">
            <a:tint val="55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F3A88F-4C28-41D6-ADFF-AF49266876F5}">
      <dsp:nvSpPr>
        <dsp:cNvPr id="0" name=""/>
        <dsp:cNvSpPr/>
      </dsp:nvSpPr>
      <dsp:spPr>
        <a:xfrm>
          <a:off x="0" y="3773344"/>
          <a:ext cx="3300572" cy="353797"/>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Up to $158,520 for a family of 8</a:t>
          </a:r>
          <a:endParaRPr lang="en-US" sz="1200" b="1" kern="1200"/>
        </a:p>
      </dsp:txBody>
      <dsp:txXfrm>
        <a:off x="0" y="3773344"/>
        <a:ext cx="3300572" cy="353797"/>
      </dsp:txXfrm>
    </dsp:sp>
    <dsp:sp modelId="{62DA3453-2873-4F74-967E-D77EB616780F}">
      <dsp:nvSpPr>
        <dsp:cNvPr id="0" name=""/>
        <dsp:cNvSpPr/>
      </dsp:nvSpPr>
      <dsp:spPr>
        <a:xfrm rot="10800000">
          <a:off x="0" y="3234510"/>
          <a:ext cx="3300572" cy="544141"/>
        </a:xfrm>
        <a:prstGeom prst="upArrowCallout">
          <a:avLst/>
        </a:prstGeom>
        <a:gradFill rotWithShape="0">
          <a:gsLst>
            <a:gs pos="0">
              <a:schemeClr val="accent2">
                <a:hueOff val="-119732"/>
                <a:satOff val="-1380"/>
                <a:lumOff val="308"/>
                <a:alphaOff val="0"/>
                <a:tint val="50000"/>
                <a:satMod val="300000"/>
              </a:schemeClr>
            </a:gs>
            <a:gs pos="35000">
              <a:schemeClr val="accent2">
                <a:hueOff val="-119732"/>
                <a:satOff val="-1380"/>
                <a:lumOff val="308"/>
                <a:alphaOff val="0"/>
                <a:tint val="37000"/>
                <a:satMod val="300000"/>
              </a:schemeClr>
            </a:gs>
            <a:gs pos="100000">
              <a:schemeClr val="accent2">
                <a:hueOff val="-119732"/>
                <a:satOff val="-1380"/>
                <a:lumOff val="30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Up to $142,440 for a family of 7</a:t>
          </a:r>
          <a:endParaRPr lang="en-US" sz="1200" b="1" kern="1200"/>
        </a:p>
      </dsp:txBody>
      <dsp:txXfrm rot="10800000">
        <a:off x="0" y="3234510"/>
        <a:ext cx="3300572" cy="353566"/>
      </dsp:txXfrm>
    </dsp:sp>
    <dsp:sp modelId="{3C5DCE10-0FF6-4993-8485-A494F83F6F79}">
      <dsp:nvSpPr>
        <dsp:cNvPr id="0" name=""/>
        <dsp:cNvSpPr/>
      </dsp:nvSpPr>
      <dsp:spPr>
        <a:xfrm rot="10800000">
          <a:off x="0" y="2695676"/>
          <a:ext cx="3300572" cy="544141"/>
        </a:xfrm>
        <a:prstGeom prst="upArrowCallout">
          <a:avLst/>
        </a:prstGeom>
        <a:gradFill rotWithShape="0">
          <a:gsLst>
            <a:gs pos="0">
              <a:schemeClr val="accent2">
                <a:hueOff val="-239464"/>
                <a:satOff val="-2759"/>
                <a:lumOff val="617"/>
                <a:alphaOff val="0"/>
                <a:tint val="50000"/>
                <a:satMod val="300000"/>
              </a:schemeClr>
            </a:gs>
            <a:gs pos="35000">
              <a:schemeClr val="accent2">
                <a:hueOff val="-239464"/>
                <a:satOff val="-2759"/>
                <a:lumOff val="617"/>
                <a:alphaOff val="0"/>
                <a:tint val="37000"/>
                <a:satMod val="300000"/>
              </a:schemeClr>
            </a:gs>
            <a:gs pos="100000">
              <a:schemeClr val="accent2">
                <a:hueOff val="-239464"/>
                <a:satOff val="-2759"/>
                <a:lumOff val="61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Up to $126,360 for a family of 6</a:t>
          </a:r>
          <a:endParaRPr lang="en-US" sz="1200" b="1" kern="1200"/>
        </a:p>
      </dsp:txBody>
      <dsp:txXfrm rot="10800000">
        <a:off x="0" y="2695676"/>
        <a:ext cx="3300572" cy="353566"/>
      </dsp:txXfrm>
    </dsp:sp>
    <dsp:sp modelId="{C8712BE5-7AA2-4537-913A-876C5E3CA260}">
      <dsp:nvSpPr>
        <dsp:cNvPr id="0" name=""/>
        <dsp:cNvSpPr/>
      </dsp:nvSpPr>
      <dsp:spPr>
        <a:xfrm rot="10800000">
          <a:off x="0" y="2156842"/>
          <a:ext cx="3300572" cy="544141"/>
        </a:xfrm>
        <a:prstGeom prst="upArrowCallout">
          <a:avLst/>
        </a:prstGeom>
        <a:gradFill rotWithShape="0">
          <a:gsLst>
            <a:gs pos="0">
              <a:schemeClr val="accent2">
                <a:hueOff val="-359196"/>
                <a:satOff val="-4139"/>
                <a:lumOff val="925"/>
                <a:alphaOff val="0"/>
                <a:tint val="50000"/>
                <a:satMod val="300000"/>
              </a:schemeClr>
            </a:gs>
            <a:gs pos="35000">
              <a:schemeClr val="accent2">
                <a:hueOff val="-359196"/>
                <a:satOff val="-4139"/>
                <a:lumOff val="925"/>
                <a:alphaOff val="0"/>
                <a:tint val="37000"/>
                <a:satMod val="300000"/>
              </a:schemeClr>
            </a:gs>
            <a:gs pos="100000">
              <a:schemeClr val="accent2">
                <a:hueOff val="-359196"/>
                <a:satOff val="-4139"/>
                <a:lumOff val="92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Up to $110,280 for a family of 5</a:t>
          </a:r>
          <a:endParaRPr lang="en-US" sz="1200" b="1" kern="1200"/>
        </a:p>
      </dsp:txBody>
      <dsp:txXfrm rot="10800000">
        <a:off x="0" y="2156842"/>
        <a:ext cx="3300572" cy="353566"/>
      </dsp:txXfrm>
    </dsp:sp>
    <dsp:sp modelId="{5DC56079-56BC-4A88-8716-F69D213E28BF}">
      <dsp:nvSpPr>
        <dsp:cNvPr id="0" name=""/>
        <dsp:cNvSpPr/>
      </dsp:nvSpPr>
      <dsp:spPr>
        <a:xfrm rot="10800000">
          <a:off x="0" y="1618008"/>
          <a:ext cx="3300572" cy="544141"/>
        </a:xfrm>
        <a:prstGeom prst="upArrowCallout">
          <a:avLst/>
        </a:prstGeom>
        <a:gradFill rotWithShape="0">
          <a:gsLst>
            <a:gs pos="0">
              <a:schemeClr val="accent2">
                <a:hueOff val="-478928"/>
                <a:satOff val="-5519"/>
                <a:lumOff val="1234"/>
                <a:alphaOff val="0"/>
                <a:tint val="50000"/>
                <a:satMod val="300000"/>
              </a:schemeClr>
            </a:gs>
            <a:gs pos="35000">
              <a:schemeClr val="accent2">
                <a:hueOff val="-478928"/>
                <a:satOff val="-5519"/>
                <a:lumOff val="1234"/>
                <a:alphaOff val="0"/>
                <a:tint val="37000"/>
                <a:satMod val="300000"/>
              </a:schemeClr>
            </a:gs>
            <a:gs pos="100000">
              <a:schemeClr val="accent2">
                <a:hueOff val="-478928"/>
                <a:satOff val="-5519"/>
                <a:lumOff val="123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Up to $94,200 for a family of 4</a:t>
          </a:r>
          <a:endParaRPr lang="en-US" sz="1200" b="1" kern="1200"/>
        </a:p>
      </dsp:txBody>
      <dsp:txXfrm rot="10800000">
        <a:off x="0" y="1618008"/>
        <a:ext cx="3300572" cy="353566"/>
      </dsp:txXfrm>
    </dsp:sp>
    <dsp:sp modelId="{EA61B167-34C4-49AC-B7F9-BCE42836B980}">
      <dsp:nvSpPr>
        <dsp:cNvPr id="0" name=""/>
        <dsp:cNvSpPr/>
      </dsp:nvSpPr>
      <dsp:spPr>
        <a:xfrm rot="10800000">
          <a:off x="0" y="1079174"/>
          <a:ext cx="3300572" cy="544141"/>
        </a:xfrm>
        <a:prstGeom prst="upArrowCallout">
          <a:avLst/>
        </a:prstGeom>
        <a:gradFill rotWithShape="0">
          <a:gsLst>
            <a:gs pos="0">
              <a:schemeClr val="accent2">
                <a:hueOff val="-598659"/>
                <a:satOff val="-6899"/>
                <a:lumOff val="1542"/>
                <a:alphaOff val="0"/>
                <a:tint val="50000"/>
                <a:satMod val="300000"/>
              </a:schemeClr>
            </a:gs>
            <a:gs pos="35000">
              <a:schemeClr val="accent2">
                <a:hueOff val="-598659"/>
                <a:satOff val="-6899"/>
                <a:lumOff val="1542"/>
                <a:alphaOff val="0"/>
                <a:tint val="37000"/>
                <a:satMod val="300000"/>
              </a:schemeClr>
            </a:gs>
            <a:gs pos="100000">
              <a:schemeClr val="accent2">
                <a:hueOff val="-598659"/>
                <a:satOff val="-6899"/>
                <a:lumOff val="154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Up to $78,120 for a family of 3</a:t>
          </a:r>
          <a:endParaRPr lang="en-US" sz="1200" b="1" kern="1200"/>
        </a:p>
      </dsp:txBody>
      <dsp:txXfrm rot="10800000">
        <a:off x="0" y="1079174"/>
        <a:ext cx="3300572" cy="353566"/>
      </dsp:txXfrm>
    </dsp:sp>
    <dsp:sp modelId="{C212BB30-C133-4BE1-8269-D9B7C9EB309C}">
      <dsp:nvSpPr>
        <dsp:cNvPr id="0" name=""/>
        <dsp:cNvSpPr/>
      </dsp:nvSpPr>
      <dsp:spPr>
        <a:xfrm rot="10800000">
          <a:off x="0" y="540340"/>
          <a:ext cx="3300572" cy="544141"/>
        </a:xfrm>
        <a:prstGeom prst="upArrowCallout">
          <a:avLst/>
        </a:prstGeom>
        <a:gradFill rotWithShape="0">
          <a:gsLst>
            <a:gs pos="0">
              <a:schemeClr val="accent2">
                <a:hueOff val="-718391"/>
                <a:satOff val="-8278"/>
                <a:lumOff val="1851"/>
                <a:alphaOff val="0"/>
                <a:tint val="50000"/>
                <a:satMod val="300000"/>
              </a:schemeClr>
            </a:gs>
            <a:gs pos="35000">
              <a:schemeClr val="accent2">
                <a:hueOff val="-718391"/>
                <a:satOff val="-8278"/>
                <a:lumOff val="1851"/>
                <a:alphaOff val="0"/>
                <a:tint val="37000"/>
                <a:satMod val="300000"/>
              </a:schemeClr>
            </a:gs>
            <a:gs pos="100000">
              <a:schemeClr val="accent2">
                <a:hueOff val="-718391"/>
                <a:satOff val="-8278"/>
                <a:lumOff val="185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Up to $62,040 for a family of 2</a:t>
          </a:r>
          <a:endParaRPr lang="en-US" sz="1200" b="1" kern="1200"/>
        </a:p>
      </dsp:txBody>
      <dsp:txXfrm rot="10800000">
        <a:off x="0" y="540340"/>
        <a:ext cx="3300572" cy="353566"/>
      </dsp:txXfrm>
    </dsp:sp>
    <dsp:sp modelId="{7ADF9E19-FBA1-4E26-AF30-9D730151AA2E}">
      <dsp:nvSpPr>
        <dsp:cNvPr id="0" name=""/>
        <dsp:cNvSpPr/>
      </dsp:nvSpPr>
      <dsp:spPr>
        <a:xfrm rot="10800000">
          <a:off x="0" y="1506"/>
          <a:ext cx="3300572" cy="544141"/>
        </a:xfrm>
        <a:prstGeom prst="upArrowCallout">
          <a:avLst/>
        </a:prstGeom>
        <a:gradFill rotWithShape="0">
          <a:gsLst>
            <a:gs pos="0">
              <a:schemeClr val="accent2">
                <a:hueOff val="-838123"/>
                <a:satOff val="-9658"/>
                <a:lumOff val="2159"/>
                <a:alphaOff val="0"/>
                <a:tint val="50000"/>
                <a:satMod val="300000"/>
              </a:schemeClr>
            </a:gs>
            <a:gs pos="35000">
              <a:schemeClr val="accent2">
                <a:hueOff val="-838123"/>
                <a:satOff val="-9658"/>
                <a:lumOff val="2159"/>
                <a:alphaOff val="0"/>
                <a:tint val="37000"/>
                <a:satMod val="300000"/>
              </a:schemeClr>
            </a:gs>
            <a:gs pos="100000">
              <a:schemeClr val="accent2">
                <a:hueOff val="-838123"/>
                <a:satOff val="-9658"/>
                <a:lumOff val="215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en-US" sz="1200" b="1" kern="1200" smtClean="0"/>
            <a:t>Up to $45,960 for individuals</a:t>
          </a:r>
          <a:endParaRPr lang="en-US" sz="1200" b="1" kern="1200"/>
        </a:p>
      </dsp:txBody>
      <dsp:txXfrm rot="10800000">
        <a:off x="0" y="1506"/>
        <a:ext cx="3300572" cy="3535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AAC69-0749-4B17-8194-6508F9301F08}">
      <dsp:nvSpPr>
        <dsp:cNvPr id="0" name=""/>
        <dsp:cNvSpPr/>
      </dsp:nvSpPr>
      <dsp:spPr>
        <a:xfrm>
          <a:off x="2137" y="0"/>
          <a:ext cx="1282446" cy="1950720"/>
        </a:xfrm>
        <a:prstGeom prst="upArrow">
          <a:avLst/>
        </a:prstGeom>
        <a:solidFill>
          <a:schemeClr val="accent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15768D5-0CB4-4670-B236-7A8FF8008C28}">
      <dsp:nvSpPr>
        <dsp:cNvPr id="0" name=""/>
        <dsp:cNvSpPr/>
      </dsp:nvSpPr>
      <dsp:spPr>
        <a:xfrm>
          <a:off x="1323056" y="0"/>
          <a:ext cx="2176272"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a:lnSpc>
              <a:spcPct val="90000"/>
            </a:lnSpc>
            <a:spcBef>
              <a:spcPct val="0"/>
            </a:spcBef>
            <a:spcAft>
              <a:spcPct val="35000"/>
            </a:spcAft>
          </a:pPr>
          <a:r>
            <a:rPr lang="en-US" sz="2400" kern="1200" dirty="0" smtClean="0"/>
            <a:t>400% FPL</a:t>
          </a:r>
          <a:endParaRPr lang="en-US" sz="2400" kern="1200" dirty="0"/>
        </a:p>
      </dsp:txBody>
      <dsp:txXfrm>
        <a:off x="1323056" y="0"/>
        <a:ext cx="2176272" cy="1950720"/>
      </dsp:txXfrm>
    </dsp:sp>
    <dsp:sp modelId="{C9CFF9C1-C5D9-4970-BE8F-BE415B0693E3}">
      <dsp:nvSpPr>
        <dsp:cNvPr id="0" name=""/>
        <dsp:cNvSpPr/>
      </dsp:nvSpPr>
      <dsp:spPr>
        <a:xfrm>
          <a:off x="386871" y="2113280"/>
          <a:ext cx="1282446" cy="1950720"/>
        </a:xfrm>
        <a:prstGeom prst="downArrow">
          <a:avLst/>
        </a:prstGeom>
        <a:solidFill>
          <a:schemeClr val="accent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35563D9-E957-4A1E-9B2A-E3E7CA1A87F7}">
      <dsp:nvSpPr>
        <dsp:cNvPr id="0" name=""/>
        <dsp:cNvSpPr/>
      </dsp:nvSpPr>
      <dsp:spPr>
        <a:xfrm>
          <a:off x="1707790" y="2113280"/>
          <a:ext cx="2176272"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a:lnSpc>
              <a:spcPct val="90000"/>
            </a:lnSpc>
            <a:spcBef>
              <a:spcPct val="0"/>
            </a:spcBef>
            <a:spcAft>
              <a:spcPct val="35000"/>
            </a:spcAft>
          </a:pPr>
          <a:r>
            <a:rPr lang="en-US" sz="2400" kern="1200" dirty="0" smtClean="0"/>
            <a:t>100% </a:t>
          </a:r>
          <a:r>
            <a:rPr lang="en-US" sz="2400" kern="1200" dirty="0" smtClean="0"/>
            <a:t>FPL</a:t>
          </a:r>
          <a:endParaRPr lang="en-US" sz="2400" kern="1200" dirty="0"/>
        </a:p>
      </dsp:txBody>
      <dsp:txXfrm>
        <a:off x="1707790" y="2113280"/>
        <a:ext cx="2176272" cy="19507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0F55A6-2027-447C-A85A-A2F8EC2F183F}">
      <dsp:nvSpPr>
        <dsp:cNvPr id="0" name=""/>
        <dsp:cNvSpPr/>
      </dsp:nvSpPr>
      <dsp:spPr>
        <a:xfrm>
          <a:off x="0" y="4178541"/>
          <a:ext cx="2971800" cy="391790"/>
        </a:xfrm>
        <a:prstGeom prst="rect">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b="1" kern="1200" smtClean="0"/>
            <a:t>Up to $99,075 for a family of 8</a:t>
          </a:r>
          <a:endParaRPr lang="en-US" sz="1300" b="1" kern="1200"/>
        </a:p>
      </dsp:txBody>
      <dsp:txXfrm>
        <a:off x="0" y="4178541"/>
        <a:ext cx="2971800" cy="391790"/>
      </dsp:txXfrm>
    </dsp:sp>
    <dsp:sp modelId="{93C26D95-914E-4699-B448-B24790778573}">
      <dsp:nvSpPr>
        <dsp:cNvPr id="0" name=""/>
        <dsp:cNvSpPr/>
      </dsp:nvSpPr>
      <dsp:spPr>
        <a:xfrm rot="10800000">
          <a:off x="0" y="3581845"/>
          <a:ext cx="2971800" cy="602573"/>
        </a:xfrm>
        <a:prstGeom prst="upArrowCallout">
          <a:avLst/>
        </a:prstGeom>
        <a:gradFill rotWithShape="0">
          <a:gsLst>
            <a:gs pos="0">
              <a:schemeClr val="accent2">
                <a:hueOff val="-119732"/>
                <a:satOff val="-1380"/>
                <a:lumOff val="308"/>
                <a:alphaOff val="0"/>
                <a:tint val="50000"/>
                <a:satMod val="300000"/>
              </a:schemeClr>
            </a:gs>
            <a:gs pos="35000">
              <a:schemeClr val="accent2">
                <a:hueOff val="-119732"/>
                <a:satOff val="-1380"/>
                <a:lumOff val="308"/>
                <a:alphaOff val="0"/>
                <a:tint val="37000"/>
                <a:satMod val="300000"/>
              </a:schemeClr>
            </a:gs>
            <a:gs pos="100000">
              <a:schemeClr val="accent2">
                <a:hueOff val="-119732"/>
                <a:satOff val="-1380"/>
                <a:lumOff val="30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b="1" kern="1200" smtClean="0"/>
            <a:t>Up to $89,025 for a family of 7</a:t>
          </a:r>
          <a:endParaRPr lang="en-US" sz="1300" b="1" kern="1200"/>
        </a:p>
      </dsp:txBody>
      <dsp:txXfrm rot="10800000">
        <a:off x="0" y="3581845"/>
        <a:ext cx="2971800" cy="391534"/>
      </dsp:txXfrm>
    </dsp:sp>
    <dsp:sp modelId="{F7EA3AF0-D9F9-4382-B66D-B53C194DDF14}">
      <dsp:nvSpPr>
        <dsp:cNvPr id="0" name=""/>
        <dsp:cNvSpPr/>
      </dsp:nvSpPr>
      <dsp:spPr>
        <a:xfrm rot="10800000">
          <a:off x="0" y="2985149"/>
          <a:ext cx="2971800" cy="602573"/>
        </a:xfrm>
        <a:prstGeom prst="upArrowCallout">
          <a:avLst/>
        </a:prstGeom>
        <a:gradFill rotWithShape="0">
          <a:gsLst>
            <a:gs pos="0">
              <a:schemeClr val="accent2">
                <a:hueOff val="-239464"/>
                <a:satOff val="-2759"/>
                <a:lumOff val="617"/>
                <a:alphaOff val="0"/>
                <a:tint val="50000"/>
                <a:satMod val="300000"/>
              </a:schemeClr>
            </a:gs>
            <a:gs pos="35000">
              <a:schemeClr val="accent2">
                <a:hueOff val="-239464"/>
                <a:satOff val="-2759"/>
                <a:lumOff val="617"/>
                <a:alphaOff val="0"/>
                <a:tint val="37000"/>
                <a:satMod val="300000"/>
              </a:schemeClr>
            </a:gs>
            <a:gs pos="100000">
              <a:schemeClr val="accent2">
                <a:hueOff val="-239464"/>
                <a:satOff val="-2759"/>
                <a:lumOff val="617"/>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b="1" kern="1200" smtClean="0"/>
            <a:t>Up to $78,975 for a family of 6</a:t>
          </a:r>
          <a:endParaRPr lang="en-US" sz="1300" b="1" kern="1200"/>
        </a:p>
      </dsp:txBody>
      <dsp:txXfrm rot="10800000">
        <a:off x="0" y="2985149"/>
        <a:ext cx="2971800" cy="391534"/>
      </dsp:txXfrm>
    </dsp:sp>
    <dsp:sp modelId="{3ADF2384-BF3D-4C51-A88A-4E0C27F8AD6D}">
      <dsp:nvSpPr>
        <dsp:cNvPr id="0" name=""/>
        <dsp:cNvSpPr/>
      </dsp:nvSpPr>
      <dsp:spPr>
        <a:xfrm rot="10800000">
          <a:off x="0" y="2388453"/>
          <a:ext cx="2971800" cy="602573"/>
        </a:xfrm>
        <a:prstGeom prst="upArrowCallout">
          <a:avLst/>
        </a:prstGeom>
        <a:gradFill rotWithShape="0">
          <a:gsLst>
            <a:gs pos="0">
              <a:schemeClr val="accent2">
                <a:hueOff val="-359196"/>
                <a:satOff val="-4139"/>
                <a:lumOff val="925"/>
                <a:alphaOff val="0"/>
                <a:tint val="50000"/>
                <a:satMod val="300000"/>
              </a:schemeClr>
            </a:gs>
            <a:gs pos="35000">
              <a:schemeClr val="accent2">
                <a:hueOff val="-359196"/>
                <a:satOff val="-4139"/>
                <a:lumOff val="925"/>
                <a:alphaOff val="0"/>
                <a:tint val="37000"/>
                <a:satMod val="300000"/>
              </a:schemeClr>
            </a:gs>
            <a:gs pos="100000">
              <a:schemeClr val="accent2">
                <a:hueOff val="-359196"/>
                <a:satOff val="-4139"/>
                <a:lumOff val="92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b="1" kern="1200" smtClean="0"/>
            <a:t>Up to $68,925 for a family of 5</a:t>
          </a:r>
          <a:endParaRPr lang="en-US" sz="1300" b="1" kern="1200"/>
        </a:p>
      </dsp:txBody>
      <dsp:txXfrm rot="10800000">
        <a:off x="0" y="2388453"/>
        <a:ext cx="2971800" cy="391534"/>
      </dsp:txXfrm>
    </dsp:sp>
    <dsp:sp modelId="{A592CC42-11CA-4DD8-9827-41220EA370EF}">
      <dsp:nvSpPr>
        <dsp:cNvPr id="0" name=""/>
        <dsp:cNvSpPr/>
      </dsp:nvSpPr>
      <dsp:spPr>
        <a:xfrm rot="10800000">
          <a:off x="0" y="1791756"/>
          <a:ext cx="2971800" cy="602573"/>
        </a:xfrm>
        <a:prstGeom prst="upArrowCallout">
          <a:avLst/>
        </a:prstGeom>
        <a:gradFill rotWithShape="0">
          <a:gsLst>
            <a:gs pos="0">
              <a:schemeClr val="accent2">
                <a:hueOff val="-478928"/>
                <a:satOff val="-5519"/>
                <a:lumOff val="1234"/>
                <a:alphaOff val="0"/>
                <a:tint val="50000"/>
                <a:satMod val="300000"/>
              </a:schemeClr>
            </a:gs>
            <a:gs pos="35000">
              <a:schemeClr val="accent2">
                <a:hueOff val="-478928"/>
                <a:satOff val="-5519"/>
                <a:lumOff val="1234"/>
                <a:alphaOff val="0"/>
                <a:tint val="37000"/>
                <a:satMod val="300000"/>
              </a:schemeClr>
            </a:gs>
            <a:gs pos="100000">
              <a:schemeClr val="accent2">
                <a:hueOff val="-478928"/>
                <a:satOff val="-5519"/>
                <a:lumOff val="1234"/>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b="1" kern="1200" smtClean="0"/>
            <a:t>Up to $58,875 for a family of 4</a:t>
          </a:r>
          <a:endParaRPr lang="en-US" sz="1300" b="1" kern="1200"/>
        </a:p>
      </dsp:txBody>
      <dsp:txXfrm rot="10800000">
        <a:off x="0" y="1791756"/>
        <a:ext cx="2971800" cy="391534"/>
      </dsp:txXfrm>
    </dsp:sp>
    <dsp:sp modelId="{FFB83C3C-F8CC-4CDA-BE9C-49E9272D1F74}">
      <dsp:nvSpPr>
        <dsp:cNvPr id="0" name=""/>
        <dsp:cNvSpPr/>
      </dsp:nvSpPr>
      <dsp:spPr>
        <a:xfrm rot="10800000">
          <a:off x="0" y="1195060"/>
          <a:ext cx="2971800" cy="602573"/>
        </a:xfrm>
        <a:prstGeom prst="upArrowCallout">
          <a:avLst/>
        </a:prstGeom>
        <a:gradFill rotWithShape="0">
          <a:gsLst>
            <a:gs pos="0">
              <a:schemeClr val="accent2">
                <a:hueOff val="-598659"/>
                <a:satOff val="-6899"/>
                <a:lumOff val="1542"/>
                <a:alphaOff val="0"/>
                <a:tint val="50000"/>
                <a:satMod val="300000"/>
              </a:schemeClr>
            </a:gs>
            <a:gs pos="35000">
              <a:schemeClr val="accent2">
                <a:hueOff val="-598659"/>
                <a:satOff val="-6899"/>
                <a:lumOff val="1542"/>
                <a:alphaOff val="0"/>
                <a:tint val="37000"/>
                <a:satMod val="300000"/>
              </a:schemeClr>
            </a:gs>
            <a:gs pos="100000">
              <a:schemeClr val="accent2">
                <a:hueOff val="-598659"/>
                <a:satOff val="-6899"/>
                <a:lumOff val="154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b="1" kern="1200" dirty="0" smtClean="0"/>
            <a:t>Up to $48,825 for a family of 3</a:t>
          </a:r>
          <a:endParaRPr lang="en-US" sz="1300" b="1" kern="1200" dirty="0"/>
        </a:p>
      </dsp:txBody>
      <dsp:txXfrm rot="10800000">
        <a:off x="0" y="1195060"/>
        <a:ext cx="2971800" cy="391534"/>
      </dsp:txXfrm>
    </dsp:sp>
    <dsp:sp modelId="{292558ED-EBD3-49B5-BE9D-A65F3FED43AC}">
      <dsp:nvSpPr>
        <dsp:cNvPr id="0" name=""/>
        <dsp:cNvSpPr/>
      </dsp:nvSpPr>
      <dsp:spPr>
        <a:xfrm rot="10800000">
          <a:off x="0" y="598364"/>
          <a:ext cx="2971800" cy="602573"/>
        </a:xfrm>
        <a:prstGeom prst="upArrowCallout">
          <a:avLst/>
        </a:prstGeom>
        <a:gradFill rotWithShape="0">
          <a:gsLst>
            <a:gs pos="0">
              <a:schemeClr val="accent2">
                <a:hueOff val="-718391"/>
                <a:satOff val="-8278"/>
                <a:lumOff val="1851"/>
                <a:alphaOff val="0"/>
                <a:tint val="50000"/>
                <a:satMod val="300000"/>
              </a:schemeClr>
            </a:gs>
            <a:gs pos="35000">
              <a:schemeClr val="accent2">
                <a:hueOff val="-718391"/>
                <a:satOff val="-8278"/>
                <a:lumOff val="1851"/>
                <a:alphaOff val="0"/>
                <a:tint val="37000"/>
                <a:satMod val="300000"/>
              </a:schemeClr>
            </a:gs>
            <a:gs pos="100000">
              <a:schemeClr val="accent2">
                <a:hueOff val="-718391"/>
                <a:satOff val="-8278"/>
                <a:lumOff val="185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b="1" kern="1200" smtClean="0"/>
            <a:t>Up to $38,775 for a family of 2</a:t>
          </a:r>
          <a:endParaRPr lang="en-US" sz="1300" b="1" kern="1200"/>
        </a:p>
      </dsp:txBody>
      <dsp:txXfrm rot="10800000">
        <a:off x="0" y="598364"/>
        <a:ext cx="2971800" cy="391534"/>
      </dsp:txXfrm>
    </dsp:sp>
    <dsp:sp modelId="{774B0615-9AD0-465B-A193-0347015653DC}">
      <dsp:nvSpPr>
        <dsp:cNvPr id="0" name=""/>
        <dsp:cNvSpPr/>
      </dsp:nvSpPr>
      <dsp:spPr>
        <a:xfrm rot="10800000">
          <a:off x="0" y="1668"/>
          <a:ext cx="2971800" cy="602573"/>
        </a:xfrm>
        <a:prstGeom prst="upArrowCallout">
          <a:avLst/>
        </a:prstGeom>
        <a:gradFill rotWithShape="0">
          <a:gsLst>
            <a:gs pos="0">
              <a:schemeClr val="accent2">
                <a:hueOff val="-838123"/>
                <a:satOff val="-9658"/>
                <a:lumOff val="2159"/>
                <a:alphaOff val="0"/>
                <a:tint val="50000"/>
                <a:satMod val="300000"/>
              </a:schemeClr>
            </a:gs>
            <a:gs pos="35000">
              <a:schemeClr val="accent2">
                <a:hueOff val="-838123"/>
                <a:satOff val="-9658"/>
                <a:lumOff val="2159"/>
                <a:alphaOff val="0"/>
                <a:tint val="37000"/>
                <a:satMod val="300000"/>
              </a:schemeClr>
            </a:gs>
            <a:gs pos="100000">
              <a:schemeClr val="accent2">
                <a:hueOff val="-838123"/>
                <a:satOff val="-9658"/>
                <a:lumOff val="2159"/>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2456" tIns="92456" rIns="92456" bIns="92456" numCol="1" spcCol="1270" anchor="ctr" anchorCtr="0">
          <a:noAutofit/>
        </a:bodyPr>
        <a:lstStyle/>
        <a:p>
          <a:pPr lvl="0" algn="ctr" defTabSz="577850" rtl="0">
            <a:lnSpc>
              <a:spcPct val="90000"/>
            </a:lnSpc>
            <a:spcBef>
              <a:spcPct val="0"/>
            </a:spcBef>
            <a:spcAft>
              <a:spcPct val="35000"/>
            </a:spcAft>
          </a:pPr>
          <a:r>
            <a:rPr lang="en-US" sz="1300" b="1" kern="1200" dirty="0" smtClean="0"/>
            <a:t>Up to $28,725 for individuals</a:t>
          </a:r>
          <a:endParaRPr lang="en-US" sz="1300" b="1" kern="1200" dirty="0"/>
        </a:p>
      </dsp:txBody>
      <dsp:txXfrm rot="10800000">
        <a:off x="0" y="1668"/>
        <a:ext cx="2971800" cy="39153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CAAC69-0749-4B17-8194-6508F9301F08}">
      <dsp:nvSpPr>
        <dsp:cNvPr id="0" name=""/>
        <dsp:cNvSpPr/>
      </dsp:nvSpPr>
      <dsp:spPr>
        <a:xfrm>
          <a:off x="2137" y="0"/>
          <a:ext cx="1282446" cy="1950720"/>
        </a:xfrm>
        <a:prstGeom prst="upArrow">
          <a:avLst/>
        </a:prstGeom>
        <a:solidFill>
          <a:schemeClr val="accent3"/>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15768D5-0CB4-4670-B236-7A8FF8008C28}">
      <dsp:nvSpPr>
        <dsp:cNvPr id="0" name=""/>
        <dsp:cNvSpPr/>
      </dsp:nvSpPr>
      <dsp:spPr>
        <a:xfrm>
          <a:off x="1323056" y="0"/>
          <a:ext cx="2176272"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a:lnSpc>
              <a:spcPct val="90000"/>
            </a:lnSpc>
            <a:spcBef>
              <a:spcPct val="0"/>
            </a:spcBef>
            <a:spcAft>
              <a:spcPct val="35000"/>
            </a:spcAft>
          </a:pPr>
          <a:r>
            <a:rPr lang="en-US" sz="2400" kern="1200" dirty="0" smtClean="0"/>
            <a:t>250% FPL</a:t>
          </a:r>
          <a:endParaRPr lang="en-US" sz="2400" kern="1200" dirty="0"/>
        </a:p>
      </dsp:txBody>
      <dsp:txXfrm>
        <a:off x="1323056" y="0"/>
        <a:ext cx="2176272" cy="1950720"/>
      </dsp:txXfrm>
    </dsp:sp>
    <dsp:sp modelId="{C9CFF9C1-C5D9-4970-BE8F-BE415B0693E3}">
      <dsp:nvSpPr>
        <dsp:cNvPr id="0" name=""/>
        <dsp:cNvSpPr/>
      </dsp:nvSpPr>
      <dsp:spPr>
        <a:xfrm>
          <a:off x="386871" y="2113280"/>
          <a:ext cx="1282446" cy="1950720"/>
        </a:xfrm>
        <a:prstGeom prst="downArrow">
          <a:avLst/>
        </a:prstGeom>
        <a:solidFill>
          <a:schemeClr val="accent2"/>
        </a:soli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B35563D9-E957-4A1E-9B2A-E3E7CA1A87F7}">
      <dsp:nvSpPr>
        <dsp:cNvPr id="0" name=""/>
        <dsp:cNvSpPr/>
      </dsp:nvSpPr>
      <dsp:spPr>
        <a:xfrm>
          <a:off x="1707790" y="2113280"/>
          <a:ext cx="2176272" cy="19507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0" rIns="170688" bIns="170688" numCol="1" spcCol="1270" anchor="ctr" anchorCtr="0">
          <a:noAutofit/>
        </a:bodyPr>
        <a:lstStyle/>
        <a:p>
          <a:pPr lvl="0" algn="l" defTabSz="1066800">
            <a:lnSpc>
              <a:spcPct val="90000"/>
            </a:lnSpc>
            <a:spcBef>
              <a:spcPct val="0"/>
            </a:spcBef>
            <a:spcAft>
              <a:spcPct val="35000"/>
            </a:spcAft>
          </a:pPr>
          <a:r>
            <a:rPr lang="en-US" sz="2400" kern="1200" dirty="0" smtClean="0"/>
            <a:t>100% </a:t>
          </a:r>
          <a:r>
            <a:rPr lang="en-US" sz="2400" kern="1200" dirty="0" smtClean="0"/>
            <a:t>FPL</a:t>
          </a:r>
          <a:endParaRPr lang="en-US" sz="2400" kern="1200" dirty="0"/>
        </a:p>
      </dsp:txBody>
      <dsp:txXfrm>
        <a:off x="1707790" y="2113280"/>
        <a:ext cx="2176272" cy="195072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D9829D-58D2-475E-A43D-D32FFD480A41}">
      <dsp:nvSpPr>
        <dsp:cNvPr id="0" name=""/>
        <dsp:cNvSpPr/>
      </dsp:nvSpPr>
      <dsp:spPr>
        <a:xfrm>
          <a:off x="304023" y="3633"/>
          <a:ext cx="1640045" cy="100593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Ambulatory </a:t>
          </a:r>
        </a:p>
        <a:p>
          <a:pPr lvl="0" algn="ctr" defTabSz="533400">
            <a:lnSpc>
              <a:spcPct val="90000"/>
            </a:lnSpc>
            <a:spcBef>
              <a:spcPct val="0"/>
            </a:spcBef>
            <a:spcAft>
              <a:spcPct val="35000"/>
            </a:spcAft>
          </a:pPr>
          <a:r>
            <a:rPr lang="en-US" sz="1200" b="1" kern="1200" smtClean="0">
              <a:solidFill>
                <a:schemeClr val="bg1"/>
              </a:solidFill>
              <a:effectLst/>
              <a:latin typeface="+mj-lt"/>
            </a:rPr>
            <a:t>Patient Services</a:t>
          </a:r>
          <a:endParaRPr lang="en-US" sz="1200" b="1" kern="1200" dirty="0">
            <a:solidFill>
              <a:schemeClr val="bg1"/>
            </a:solidFill>
            <a:effectLst/>
            <a:latin typeface="+mj-lt"/>
          </a:endParaRPr>
        </a:p>
      </dsp:txBody>
      <dsp:txXfrm>
        <a:off x="304023" y="3633"/>
        <a:ext cx="1640045" cy="1005937"/>
      </dsp:txXfrm>
    </dsp:sp>
    <dsp:sp modelId="{18F51EDC-3F9E-4A4A-BF40-FE8A1344CE05}">
      <dsp:nvSpPr>
        <dsp:cNvPr id="0" name=""/>
        <dsp:cNvSpPr/>
      </dsp:nvSpPr>
      <dsp:spPr>
        <a:xfrm>
          <a:off x="2094530" y="3633"/>
          <a:ext cx="1640045" cy="100593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Prescription</a:t>
          </a:r>
        </a:p>
        <a:p>
          <a:pPr lvl="0" algn="ctr" defTabSz="533400">
            <a:lnSpc>
              <a:spcPct val="90000"/>
            </a:lnSpc>
            <a:spcBef>
              <a:spcPct val="0"/>
            </a:spcBef>
            <a:spcAft>
              <a:spcPct val="35000"/>
            </a:spcAft>
          </a:pPr>
          <a:r>
            <a:rPr lang="en-US" sz="1200" b="1" kern="1200" smtClean="0">
              <a:solidFill>
                <a:schemeClr val="bg1"/>
              </a:solidFill>
              <a:effectLst/>
              <a:latin typeface="+mj-lt"/>
            </a:rPr>
            <a:t>Drugs</a:t>
          </a:r>
          <a:endParaRPr lang="en-US" sz="1200" b="1" kern="1200" dirty="0">
            <a:solidFill>
              <a:schemeClr val="bg1"/>
            </a:solidFill>
            <a:effectLst/>
            <a:latin typeface="+mj-lt"/>
          </a:endParaRPr>
        </a:p>
      </dsp:txBody>
      <dsp:txXfrm>
        <a:off x="2094530" y="3633"/>
        <a:ext cx="1640045" cy="1005937"/>
      </dsp:txXfrm>
    </dsp:sp>
    <dsp:sp modelId="{1D63C9AA-CF42-4076-BCF9-0FA7FCF6BA18}">
      <dsp:nvSpPr>
        <dsp:cNvPr id="0" name=""/>
        <dsp:cNvSpPr/>
      </dsp:nvSpPr>
      <dsp:spPr>
        <a:xfrm>
          <a:off x="304023" y="1160032"/>
          <a:ext cx="1640045" cy="100593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Emergency</a:t>
          </a:r>
        </a:p>
        <a:p>
          <a:pPr lvl="0" algn="ctr" defTabSz="533400">
            <a:lnSpc>
              <a:spcPct val="90000"/>
            </a:lnSpc>
            <a:spcBef>
              <a:spcPct val="0"/>
            </a:spcBef>
            <a:spcAft>
              <a:spcPct val="35000"/>
            </a:spcAft>
          </a:pPr>
          <a:r>
            <a:rPr lang="en-US" sz="1200" b="1" kern="1200" smtClean="0">
              <a:solidFill>
                <a:schemeClr val="bg1"/>
              </a:solidFill>
              <a:effectLst/>
              <a:latin typeface="+mj-lt"/>
            </a:rPr>
            <a:t>Services</a:t>
          </a:r>
          <a:endParaRPr lang="en-US" sz="1200" b="1" kern="1200" dirty="0">
            <a:solidFill>
              <a:schemeClr val="bg1"/>
            </a:solidFill>
            <a:effectLst/>
            <a:latin typeface="+mj-lt"/>
          </a:endParaRPr>
        </a:p>
      </dsp:txBody>
      <dsp:txXfrm>
        <a:off x="304023" y="1160032"/>
        <a:ext cx="1640045" cy="1005937"/>
      </dsp:txXfrm>
    </dsp:sp>
    <dsp:sp modelId="{DD417F6A-F825-4AB8-A7A5-DE1BC99D4992}">
      <dsp:nvSpPr>
        <dsp:cNvPr id="0" name=""/>
        <dsp:cNvSpPr/>
      </dsp:nvSpPr>
      <dsp:spPr>
        <a:xfrm>
          <a:off x="2094530" y="1160032"/>
          <a:ext cx="1640045" cy="100593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Hab/Rehab</a:t>
          </a:r>
        </a:p>
        <a:p>
          <a:pPr lvl="0" algn="ctr" defTabSz="533400">
            <a:lnSpc>
              <a:spcPct val="90000"/>
            </a:lnSpc>
            <a:spcBef>
              <a:spcPct val="0"/>
            </a:spcBef>
            <a:spcAft>
              <a:spcPct val="35000"/>
            </a:spcAft>
          </a:pPr>
          <a:r>
            <a:rPr lang="en-US" sz="1200" b="1" kern="1200" smtClean="0">
              <a:solidFill>
                <a:schemeClr val="bg1"/>
              </a:solidFill>
              <a:effectLst/>
              <a:latin typeface="+mj-lt"/>
            </a:rPr>
            <a:t>Services</a:t>
          </a:r>
          <a:endParaRPr lang="en-US" sz="1200" b="1" kern="1200" dirty="0">
            <a:solidFill>
              <a:schemeClr val="bg1"/>
            </a:solidFill>
            <a:effectLst/>
            <a:latin typeface="+mj-lt"/>
          </a:endParaRPr>
        </a:p>
      </dsp:txBody>
      <dsp:txXfrm>
        <a:off x="2094530" y="1160032"/>
        <a:ext cx="1640045" cy="1005937"/>
      </dsp:txXfrm>
    </dsp:sp>
    <dsp:sp modelId="{D51E65AE-790F-4051-BCE4-19988B99B09C}">
      <dsp:nvSpPr>
        <dsp:cNvPr id="0" name=""/>
        <dsp:cNvSpPr/>
      </dsp:nvSpPr>
      <dsp:spPr>
        <a:xfrm>
          <a:off x="304023" y="2316431"/>
          <a:ext cx="1640045" cy="1005937"/>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Hospitalization</a:t>
          </a:r>
          <a:endParaRPr lang="en-US" sz="1200" b="1" kern="1200" dirty="0">
            <a:solidFill>
              <a:schemeClr val="bg1"/>
            </a:solidFill>
            <a:effectLst/>
            <a:latin typeface="+mj-lt"/>
          </a:endParaRPr>
        </a:p>
      </dsp:txBody>
      <dsp:txXfrm>
        <a:off x="304023" y="2316431"/>
        <a:ext cx="1640045" cy="1005937"/>
      </dsp:txXfrm>
    </dsp:sp>
    <dsp:sp modelId="{89FBEC9B-6C70-4CE6-9258-08F8D578A370}">
      <dsp:nvSpPr>
        <dsp:cNvPr id="0" name=""/>
        <dsp:cNvSpPr/>
      </dsp:nvSpPr>
      <dsp:spPr>
        <a:xfrm>
          <a:off x="2094530" y="2316431"/>
          <a:ext cx="1640045" cy="1005937"/>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Lab Services</a:t>
          </a:r>
          <a:endParaRPr lang="en-US" sz="1200" b="1" kern="1200" dirty="0">
            <a:solidFill>
              <a:schemeClr val="bg1"/>
            </a:solidFill>
            <a:effectLst/>
            <a:latin typeface="+mj-lt"/>
          </a:endParaRPr>
        </a:p>
      </dsp:txBody>
      <dsp:txXfrm>
        <a:off x="2094530" y="2316431"/>
        <a:ext cx="1640045" cy="1005937"/>
      </dsp:txXfrm>
    </dsp:sp>
    <dsp:sp modelId="{1828DF47-EC96-46E6-BD57-024E5442690E}">
      <dsp:nvSpPr>
        <dsp:cNvPr id="0" name=""/>
        <dsp:cNvSpPr/>
      </dsp:nvSpPr>
      <dsp:spPr>
        <a:xfrm>
          <a:off x="304023" y="3472830"/>
          <a:ext cx="1640045" cy="1005937"/>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Maternity &amp; Newborn Care</a:t>
          </a:r>
          <a:endParaRPr lang="en-US" sz="1200" b="1" kern="1200" dirty="0">
            <a:solidFill>
              <a:schemeClr val="bg1"/>
            </a:solidFill>
            <a:effectLst/>
            <a:latin typeface="+mj-lt"/>
          </a:endParaRPr>
        </a:p>
      </dsp:txBody>
      <dsp:txXfrm>
        <a:off x="304023" y="3472830"/>
        <a:ext cx="1640045" cy="1005937"/>
      </dsp:txXfrm>
    </dsp:sp>
    <dsp:sp modelId="{70AB7EE5-70C2-495E-920F-B72BEF332174}">
      <dsp:nvSpPr>
        <dsp:cNvPr id="0" name=""/>
        <dsp:cNvSpPr/>
      </dsp:nvSpPr>
      <dsp:spPr>
        <a:xfrm>
          <a:off x="2094530" y="3472830"/>
          <a:ext cx="1640045" cy="1005937"/>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Prev/Wellness &amp; Chronic Disease Management</a:t>
          </a:r>
          <a:endParaRPr lang="en-US" sz="1200" b="1" kern="1200" dirty="0">
            <a:solidFill>
              <a:schemeClr val="bg1"/>
            </a:solidFill>
            <a:effectLst/>
            <a:latin typeface="+mj-lt"/>
          </a:endParaRPr>
        </a:p>
      </dsp:txBody>
      <dsp:txXfrm>
        <a:off x="2094530" y="3472830"/>
        <a:ext cx="1640045" cy="1005937"/>
      </dsp:txXfrm>
    </dsp:sp>
    <dsp:sp modelId="{EA780D6E-CD37-4B1B-AA1D-AB9DDED707AF}">
      <dsp:nvSpPr>
        <dsp:cNvPr id="0" name=""/>
        <dsp:cNvSpPr/>
      </dsp:nvSpPr>
      <dsp:spPr>
        <a:xfrm>
          <a:off x="304023" y="4629229"/>
          <a:ext cx="1640045" cy="100593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Behavioral</a:t>
          </a:r>
        </a:p>
        <a:p>
          <a:pPr lvl="0" algn="ctr" defTabSz="533400">
            <a:lnSpc>
              <a:spcPct val="90000"/>
            </a:lnSpc>
            <a:spcBef>
              <a:spcPct val="0"/>
            </a:spcBef>
            <a:spcAft>
              <a:spcPct val="35000"/>
            </a:spcAft>
          </a:pPr>
          <a:r>
            <a:rPr lang="en-US" sz="1200" b="1" kern="1200" smtClean="0">
              <a:solidFill>
                <a:schemeClr val="bg1"/>
              </a:solidFill>
              <a:effectLst/>
              <a:latin typeface="+mj-lt"/>
            </a:rPr>
            <a:t>Health</a:t>
          </a:r>
          <a:endParaRPr lang="en-US" sz="1200" b="1" kern="1200" dirty="0">
            <a:solidFill>
              <a:schemeClr val="bg1"/>
            </a:solidFill>
            <a:effectLst/>
            <a:latin typeface="+mj-lt"/>
          </a:endParaRPr>
        </a:p>
      </dsp:txBody>
      <dsp:txXfrm>
        <a:off x="304023" y="4629229"/>
        <a:ext cx="1640045" cy="1005937"/>
      </dsp:txXfrm>
    </dsp:sp>
    <dsp:sp modelId="{F830779B-5C36-4FFC-AA77-7FFAAFD3EE28}">
      <dsp:nvSpPr>
        <dsp:cNvPr id="0" name=""/>
        <dsp:cNvSpPr/>
      </dsp:nvSpPr>
      <dsp:spPr>
        <a:xfrm>
          <a:off x="2094530" y="4629229"/>
          <a:ext cx="1640045" cy="1005937"/>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b="1" kern="1200" smtClean="0">
              <a:solidFill>
                <a:schemeClr val="bg1"/>
              </a:solidFill>
              <a:effectLst/>
              <a:latin typeface="+mj-lt"/>
            </a:rPr>
            <a:t>Pediatric</a:t>
          </a:r>
        </a:p>
        <a:p>
          <a:pPr lvl="0" algn="ctr" defTabSz="533400">
            <a:lnSpc>
              <a:spcPct val="90000"/>
            </a:lnSpc>
            <a:spcBef>
              <a:spcPct val="0"/>
            </a:spcBef>
            <a:spcAft>
              <a:spcPct val="35000"/>
            </a:spcAft>
          </a:pPr>
          <a:r>
            <a:rPr lang="en-US" sz="1200" b="1" kern="1200" smtClean="0">
              <a:solidFill>
                <a:schemeClr val="bg1"/>
              </a:solidFill>
              <a:effectLst/>
              <a:latin typeface="+mj-lt"/>
            </a:rPr>
            <a:t>Oral/Vision Care</a:t>
          </a:r>
          <a:endParaRPr lang="en-US" sz="1200" b="1" kern="1200" dirty="0">
            <a:solidFill>
              <a:schemeClr val="bg1"/>
            </a:solidFill>
            <a:effectLst/>
            <a:latin typeface="+mj-lt"/>
          </a:endParaRPr>
        </a:p>
      </dsp:txBody>
      <dsp:txXfrm>
        <a:off x="2094530" y="4629229"/>
        <a:ext cx="1640045" cy="10059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4D874C-EC94-49A8-9ACF-763CA85505AB}">
      <dsp:nvSpPr>
        <dsp:cNvPr id="0" name=""/>
        <dsp:cNvSpPr/>
      </dsp:nvSpPr>
      <dsp:spPr>
        <a:xfrm>
          <a:off x="2321" y="329803"/>
          <a:ext cx="1841896" cy="1105138"/>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Navigators </a:t>
          </a:r>
          <a:endParaRPr lang="en-US" sz="2400" kern="1200"/>
        </a:p>
      </dsp:txBody>
      <dsp:txXfrm>
        <a:off x="2321" y="329803"/>
        <a:ext cx="1841896" cy="1105138"/>
      </dsp:txXfrm>
    </dsp:sp>
    <dsp:sp modelId="{D932459B-7ACB-4B3B-A48B-F1DEFAB5DC0A}">
      <dsp:nvSpPr>
        <dsp:cNvPr id="0" name=""/>
        <dsp:cNvSpPr/>
      </dsp:nvSpPr>
      <dsp:spPr>
        <a:xfrm>
          <a:off x="2028408" y="329803"/>
          <a:ext cx="1841896" cy="1105138"/>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FQHC’s</a:t>
          </a:r>
          <a:endParaRPr lang="en-US" sz="2400" kern="1200"/>
        </a:p>
      </dsp:txBody>
      <dsp:txXfrm>
        <a:off x="2028408" y="329803"/>
        <a:ext cx="1841896" cy="1105138"/>
      </dsp:txXfrm>
    </dsp:sp>
    <dsp:sp modelId="{1AAB84AA-E664-49BC-88EE-AB8540F4C1FD}">
      <dsp:nvSpPr>
        <dsp:cNvPr id="0" name=""/>
        <dsp:cNvSpPr/>
      </dsp:nvSpPr>
      <dsp:spPr>
        <a:xfrm>
          <a:off x="4054494" y="329803"/>
          <a:ext cx="1841896" cy="1105138"/>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CAC’s</a:t>
          </a:r>
          <a:endParaRPr lang="en-US" sz="2400" kern="1200"/>
        </a:p>
      </dsp:txBody>
      <dsp:txXfrm>
        <a:off x="4054494" y="329803"/>
        <a:ext cx="1841896" cy="1105138"/>
      </dsp:txXfrm>
    </dsp:sp>
    <dsp:sp modelId="{AFBA08F1-A328-44ED-8C42-BC7037FAD90D}">
      <dsp:nvSpPr>
        <dsp:cNvPr id="0" name=""/>
        <dsp:cNvSpPr/>
      </dsp:nvSpPr>
      <dsp:spPr>
        <a:xfrm>
          <a:off x="6080581" y="329803"/>
          <a:ext cx="1841896" cy="1105138"/>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Enroll America</a:t>
          </a:r>
          <a:endParaRPr lang="en-US" sz="2400" kern="1200"/>
        </a:p>
      </dsp:txBody>
      <dsp:txXfrm>
        <a:off x="6080581" y="329803"/>
        <a:ext cx="1841896" cy="1105138"/>
      </dsp:txXfrm>
    </dsp:sp>
    <dsp:sp modelId="{AE53BEE3-93C5-4214-93B8-4E6019A3BDF2}">
      <dsp:nvSpPr>
        <dsp:cNvPr id="0" name=""/>
        <dsp:cNvSpPr/>
      </dsp:nvSpPr>
      <dsp:spPr>
        <a:xfrm>
          <a:off x="2321" y="1619130"/>
          <a:ext cx="1841896" cy="1105138"/>
        </a:xfrm>
        <a:prstGeom prst="rect">
          <a:avLst/>
        </a:prstGeom>
        <a:solidFill>
          <a:srgbClr val="92D050"/>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Florida CHAIN</a:t>
          </a:r>
          <a:endParaRPr lang="en-US" sz="2400" kern="1200"/>
        </a:p>
      </dsp:txBody>
      <dsp:txXfrm>
        <a:off x="2321" y="1619130"/>
        <a:ext cx="1841896" cy="1105138"/>
      </dsp:txXfrm>
    </dsp:sp>
    <dsp:sp modelId="{39CE8A48-9962-4E93-B833-230621750FC2}">
      <dsp:nvSpPr>
        <dsp:cNvPr id="0" name=""/>
        <dsp:cNvSpPr/>
      </dsp:nvSpPr>
      <dsp:spPr>
        <a:xfrm>
          <a:off x="2028408" y="1619130"/>
          <a:ext cx="1841896" cy="1105138"/>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Elected officials</a:t>
          </a:r>
          <a:endParaRPr lang="en-US" sz="2400" kern="1200"/>
        </a:p>
      </dsp:txBody>
      <dsp:txXfrm>
        <a:off x="2028408" y="1619130"/>
        <a:ext cx="1841896" cy="1105138"/>
      </dsp:txXfrm>
    </dsp:sp>
    <dsp:sp modelId="{BCFF5F7E-71E8-448F-A14D-3175BC6A2F29}">
      <dsp:nvSpPr>
        <dsp:cNvPr id="0" name=""/>
        <dsp:cNvSpPr/>
      </dsp:nvSpPr>
      <dsp:spPr>
        <a:xfrm>
          <a:off x="4054494" y="1619130"/>
          <a:ext cx="1841896" cy="1105138"/>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WJCT</a:t>
          </a:r>
          <a:endParaRPr lang="en-US" sz="2400" kern="1200"/>
        </a:p>
      </dsp:txBody>
      <dsp:txXfrm>
        <a:off x="4054494" y="1619130"/>
        <a:ext cx="1841896" cy="1105138"/>
      </dsp:txXfrm>
    </dsp:sp>
    <dsp:sp modelId="{E4B96B52-CC25-4137-B4CB-F60C8FF144D8}">
      <dsp:nvSpPr>
        <dsp:cNvPr id="0" name=""/>
        <dsp:cNvSpPr/>
      </dsp:nvSpPr>
      <dsp:spPr>
        <a:xfrm>
          <a:off x="6080581" y="1619130"/>
          <a:ext cx="1841896" cy="1105138"/>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Libraries</a:t>
          </a:r>
          <a:endParaRPr lang="en-US" sz="2400" kern="1200"/>
        </a:p>
      </dsp:txBody>
      <dsp:txXfrm>
        <a:off x="6080581" y="1619130"/>
        <a:ext cx="1841896" cy="1105138"/>
      </dsp:txXfrm>
    </dsp:sp>
    <dsp:sp modelId="{FEAD88B4-629B-406A-8233-B097372F1C9A}">
      <dsp:nvSpPr>
        <dsp:cNvPr id="0" name=""/>
        <dsp:cNvSpPr/>
      </dsp:nvSpPr>
      <dsp:spPr>
        <a:xfrm>
          <a:off x="1015365" y="2908458"/>
          <a:ext cx="1841896" cy="1105138"/>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NonProfit Center</a:t>
          </a:r>
          <a:endParaRPr lang="en-US" sz="2400" kern="1200"/>
        </a:p>
      </dsp:txBody>
      <dsp:txXfrm>
        <a:off x="1015365" y="2908458"/>
        <a:ext cx="1841896" cy="1105138"/>
      </dsp:txXfrm>
    </dsp:sp>
    <dsp:sp modelId="{EC9E4B81-ED3A-433E-91B1-AC196B617FCE}">
      <dsp:nvSpPr>
        <dsp:cNvPr id="0" name=""/>
        <dsp:cNvSpPr/>
      </dsp:nvSpPr>
      <dsp:spPr>
        <a:xfrm>
          <a:off x="3041451" y="2908458"/>
          <a:ext cx="1841896" cy="1105138"/>
        </a:xfrm>
        <a:prstGeom prst="rect">
          <a:avLst/>
        </a:prstGeom>
        <a:solidFill>
          <a:srgbClr val="0B976F"/>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Chamber</a:t>
          </a:r>
          <a:endParaRPr lang="en-US" sz="2400" kern="1200"/>
        </a:p>
      </dsp:txBody>
      <dsp:txXfrm>
        <a:off x="3041451" y="2908458"/>
        <a:ext cx="1841896" cy="1105138"/>
      </dsp:txXfrm>
    </dsp:sp>
    <dsp:sp modelId="{DAC421FD-199C-464C-9774-A8A44E1B2ACE}">
      <dsp:nvSpPr>
        <dsp:cNvPr id="0" name=""/>
        <dsp:cNvSpPr/>
      </dsp:nvSpPr>
      <dsp:spPr>
        <a:xfrm>
          <a:off x="5067538" y="2908458"/>
          <a:ext cx="1841896" cy="1105138"/>
        </a:xfrm>
        <a:prstGeom prst="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smtClean="0"/>
            <a:t>Uninsured Workgroup</a:t>
          </a:r>
          <a:endParaRPr lang="en-US" sz="2400" kern="1200"/>
        </a:p>
      </dsp:txBody>
      <dsp:txXfrm>
        <a:off x="5067538" y="2908458"/>
        <a:ext cx="1841896" cy="1105138"/>
      </dsp:txXfrm>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drawing1.xml><?xml version="1.0" encoding="utf-8"?>
<c:userShapes xmlns:c="http://schemas.openxmlformats.org/drawingml/2006/chart">
  <cdr:relSizeAnchor xmlns:cdr="http://schemas.openxmlformats.org/drawingml/2006/chartDrawing">
    <cdr:from>
      <cdr:x>0.06863</cdr:x>
      <cdr:y>0.42105</cdr:y>
    </cdr:from>
    <cdr:to>
      <cdr:x>0.98039</cdr:x>
      <cdr:y>0.42105</cdr:y>
    </cdr:to>
    <cdr:cxnSp macro="">
      <cdr:nvCxnSpPr>
        <cdr:cNvPr id="2" name="Straight Connector 1"/>
        <cdr:cNvCxnSpPr/>
      </cdr:nvCxnSpPr>
      <cdr:spPr>
        <a:xfrm xmlns:a="http://schemas.openxmlformats.org/drawingml/2006/main">
          <a:off x="533400" y="1981200"/>
          <a:ext cx="7086600" cy="0"/>
        </a:xfrm>
        <a:prstGeom xmlns:a="http://schemas.openxmlformats.org/drawingml/2006/main" prst="line">
          <a:avLst/>
        </a:prstGeom>
        <a:ln xmlns:a="http://schemas.openxmlformats.org/drawingml/2006/main" w="25400">
          <a:solidFill>
            <a:srgbClr val="C00000"/>
          </a:solidFill>
          <a:prstDash val="sysDot"/>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A4B88-BA0A-4CB2-84CC-4A7637E2D1F4}" type="datetimeFigureOut">
              <a:rPr lang="en-US" smtClean="0"/>
              <a:t>8/15/2013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973C29-933A-43F4-88E5-046434535C41}" type="slidenum">
              <a:rPr lang="en-US" smtClean="0"/>
              <a:t>‹#›</a:t>
            </a:fld>
            <a:endParaRPr lang="en-US"/>
          </a:p>
        </p:txBody>
      </p:sp>
    </p:spTree>
    <p:extLst>
      <p:ext uri="{BB962C8B-B14F-4D97-AF65-F5344CB8AC3E}">
        <p14:creationId xmlns:p14="http://schemas.microsoft.com/office/powerpoint/2010/main" val="720114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2E515BC7-0B99-400B-92A8-1D02AEA258E2}" type="slidenum">
              <a:rPr lang="en-US">
                <a:solidFill>
                  <a:prstClr val="black"/>
                </a:solidFill>
              </a:rPr>
              <a:pPr/>
              <a:t>3</a:t>
            </a:fld>
            <a:endParaRPr lang="en-US">
              <a:solidFill>
                <a:prstClr val="black"/>
              </a:solidFill>
            </a:endParaRPr>
          </a:p>
        </p:txBody>
      </p:sp>
      <p:sp>
        <p:nvSpPr>
          <p:cNvPr id="1576962" name="Rectangle 2"/>
          <p:cNvSpPr>
            <a:spLocks noGrp="1" noRot="1" noChangeAspect="1" noChangeArrowheads="1" noTextEdit="1"/>
          </p:cNvSpPr>
          <p:nvPr>
            <p:ph type="sldImg"/>
          </p:nvPr>
        </p:nvSpPr>
        <p:spPr>
          <a:xfrm>
            <a:off x="1144588" y="685800"/>
            <a:ext cx="4572000" cy="3429000"/>
          </a:xfrm>
          <a:ln/>
        </p:spPr>
      </p:sp>
      <p:sp>
        <p:nvSpPr>
          <p:cNvPr id="1576963" name="Rectangle 3"/>
          <p:cNvSpPr>
            <a:spLocks noGrp="1" noChangeArrowheads="1"/>
          </p:cNvSpPr>
          <p:nvPr>
            <p:ph type="body" idx="1"/>
          </p:nvPr>
        </p:nvSpPr>
        <p:spPr>
          <a:xfrm>
            <a:off x="685800" y="4343400"/>
            <a:ext cx="5486400" cy="4114800"/>
          </a:xfrm>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8CB594E-62E3-458F-AB40-99BD0A58314A}" type="slidenum">
              <a:rPr lang="en-US" smtClean="0">
                <a:solidFill>
                  <a:prstClr val="black"/>
                </a:solidFill>
              </a:rPr>
              <a:pPr/>
              <a:t>4</a:t>
            </a:fld>
            <a:endParaRPr lang="en-US" smtClean="0">
              <a:solidFill>
                <a:prstClr val="black"/>
              </a:solidFill>
            </a:endParaRPr>
          </a:p>
        </p:txBody>
      </p:sp>
      <p:sp>
        <p:nvSpPr>
          <p:cNvPr id="4099"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94" tIns="45547" rIns="91094" bIns="45547" anchor="b"/>
          <a:lstStyle>
            <a:lvl1pPr defTabSz="896938">
              <a:defRPr>
                <a:solidFill>
                  <a:schemeClr val="tx1"/>
                </a:solidFill>
                <a:latin typeface="Arial" charset="0"/>
              </a:defRPr>
            </a:lvl1pPr>
            <a:lvl2pPr marL="742950" indent="-285750" defTabSz="896938">
              <a:defRPr>
                <a:solidFill>
                  <a:schemeClr val="tx1"/>
                </a:solidFill>
                <a:latin typeface="Arial" charset="0"/>
              </a:defRPr>
            </a:lvl2pPr>
            <a:lvl3pPr marL="1143000" indent="-228600" defTabSz="896938">
              <a:defRPr>
                <a:solidFill>
                  <a:schemeClr val="tx1"/>
                </a:solidFill>
                <a:latin typeface="Arial" charset="0"/>
              </a:defRPr>
            </a:lvl3pPr>
            <a:lvl4pPr marL="1600200" indent="-228600" defTabSz="896938">
              <a:defRPr>
                <a:solidFill>
                  <a:schemeClr val="tx1"/>
                </a:solidFill>
                <a:latin typeface="Arial" charset="0"/>
              </a:defRPr>
            </a:lvl4pPr>
            <a:lvl5pPr marL="2057400" indent="-228600" defTabSz="896938">
              <a:defRPr>
                <a:solidFill>
                  <a:schemeClr val="tx1"/>
                </a:solidFill>
                <a:latin typeface="Arial" charset="0"/>
              </a:defRPr>
            </a:lvl5pPr>
            <a:lvl6pPr marL="2514600" indent="-228600" defTabSz="896938" eaLnBrk="0" fontAlgn="base" hangingPunct="0">
              <a:spcBef>
                <a:spcPct val="0"/>
              </a:spcBef>
              <a:spcAft>
                <a:spcPct val="0"/>
              </a:spcAft>
              <a:defRPr>
                <a:solidFill>
                  <a:schemeClr val="tx1"/>
                </a:solidFill>
                <a:latin typeface="Arial" charset="0"/>
              </a:defRPr>
            </a:lvl6pPr>
            <a:lvl7pPr marL="2971800" indent="-228600" defTabSz="896938" eaLnBrk="0" fontAlgn="base" hangingPunct="0">
              <a:spcBef>
                <a:spcPct val="0"/>
              </a:spcBef>
              <a:spcAft>
                <a:spcPct val="0"/>
              </a:spcAft>
              <a:defRPr>
                <a:solidFill>
                  <a:schemeClr val="tx1"/>
                </a:solidFill>
                <a:latin typeface="Arial" charset="0"/>
              </a:defRPr>
            </a:lvl7pPr>
            <a:lvl8pPr marL="3429000" indent="-228600" defTabSz="896938" eaLnBrk="0" fontAlgn="base" hangingPunct="0">
              <a:spcBef>
                <a:spcPct val="0"/>
              </a:spcBef>
              <a:spcAft>
                <a:spcPct val="0"/>
              </a:spcAft>
              <a:defRPr>
                <a:solidFill>
                  <a:schemeClr val="tx1"/>
                </a:solidFill>
                <a:latin typeface="Arial" charset="0"/>
              </a:defRPr>
            </a:lvl8pPr>
            <a:lvl9pPr marL="3886200" indent="-228600" defTabSz="896938" eaLnBrk="0" fontAlgn="base" hangingPunct="0">
              <a:spcBef>
                <a:spcPct val="0"/>
              </a:spcBef>
              <a:spcAft>
                <a:spcPct val="0"/>
              </a:spcAft>
              <a:defRPr>
                <a:solidFill>
                  <a:schemeClr val="tx1"/>
                </a:solidFill>
                <a:latin typeface="Arial" charset="0"/>
              </a:defRPr>
            </a:lvl9pPr>
          </a:lstStyle>
          <a:p>
            <a:pPr algn="r"/>
            <a:fld id="{FDEA1EBA-70CB-46EE-9670-252C6570FB2E}" type="slidenum">
              <a:rPr lang="en-US" sz="1200">
                <a:solidFill>
                  <a:srgbClr val="000000"/>
                </a:solidFill>
              </a:rPr>
              <a:pPr algn="r"/>
              <a:t>4</a:t>
            </a:fld>
            <a:endParaRPr lang="en-US" sz="1200">
              <a:solidFill>
                <a:srgbClr val="000000"/>
              </a:solidFill>
            </a:endParaRPr>
          </a:p>
        </p:txBody>
      </p:sp>
      <p:sp>
        <p:nvSpPr>
          <p:cNvPr id="4100" name="Rectangle 2"/>
          <p:cNvSpPr>
            <a:spLocks noGrp="1" noRot="1" noChangeAspect="1" noChangeArrowheads="1" noTextEdit="1"/>
          </p:cNvSpPr>
          <p:nvPr>
            <p:ph type="sldImg"/>
          </p:nvPr>
        </p:nvSpPr>
        <p:spPr>
          <a:ln/>
        </p:spPr>
      </p:sp>
      <p:sp>
        <p:nvSpPr>
          <p:cNvPr id="410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94" tIns="45547" rIns="91094" bIns="45547"/>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77F3151-AF56-4C01-8314-D21CD26FF405}" type="slidenum">
              <a:rPr lang="en-US" smtClean="0">
                <a:solidFill>
                  <a:srgbClr val="000000"/>
                </a:solidFill>
              </a:rPr>
              <a:pPr/>
              <a:t>5</a:t>
            </a:fld>
            <a:endParaRPr lang="en-US" smtClean="0">
              <a:solidFill>
                <a:srgbClr val="000000"/>
              </a:solidFill>
            </a:endParaRPr>
          </a:p>
        </p:txBody>
      </p:sp>
      <p:sp>
        <p:nvSpPr>
          <p:cNvPr id="409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Focus</a:t>
            </a:r>
            <a:r>
              <a:rPr lang="en-US" baseline="0" dirty="0" smtClean="0"/>
              <a:t> on “Share of GDP”….  In 2010 – 17.9% of the country’s GDP was healthcare related – equating that healthcare comprises nearly 1/5 of the US economy.</a:t>
            </a: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DA39B794-7C9A-4F50-9845-C65231F8CF9E}" type="slidenum">
              <a:rPr lang="en-US">
                <a:solidFill>
                  <a:prstClr val="black"/>
                </a:solidFill>
              </a:rPr>
              <a:pPr fontAlgn="base">
                <a:spcBef>
                  <a:spcPct val="0"/>
                </a:spcBef>
                <a:spcAft>
                  <a:spcPct val="0"/>
                </a:spcAft>
              </a:pPr>
              <a:t>6</a:t>
            </a:fld>
            <a:endParaRPr lang="en-US">
              <a:solidFill>
                <a:prstClr val="black"/>
              </a:solidFill>
            </a:endParaRPr>
          </a:p>
        </p:txBody>
      </p:sp>
      <p:sp>
        <p:nvSpPr>
          <p:cNvPr id="4099" name="Rectangle 2"/>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dirty="0" smtClean="0">
                <a:ea typeface="MS PGothic" pitchFamily="34" charset="-128"/>
              </a:rPr>
              <a:t>Not shown – employees</a:t>
            </a:r>
            <a:r>
              <a:rPr lang="en-US" baseline="0" dirty="0" smtClean="0">
                <a:ea typeface="MS PGothic" pitchFamily="34" charset="-128"/>
              </a:rPr>
              <a:t> of small businesses are often “under-insured” – with very high monthly premiums, copays, and other out of pocket costs that they may not be able to afford.    Many may also be covered as individuals, but cannot afford the additional cost family coverage for dependents.</a:t>
            </a:r>
            <a:endParaRPr lang="en-US" dirty="0" smtClean="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8106FAA-03BB-4018-8803-BB370C984F10}" type="datetimeFigureOut">
              <a:rPr lang="en-US" smtClean="0"/>
              <a:t>8/15/2013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4768C1A-10E2-43FF-A2E1-2BCF0C71234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06FAA-03BB-4018-8803-BB370C984F10}"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8C1A-10E2-43FF-A2E1-2BCF0C7123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106FAA-03BB-4018-8803-BB370C984F10}"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8C1A-10E2-43FF-A2E1-2BCF0C71234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5613" y="455613"/>
            <a:ext cx="8226425"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685800" y="1981200"/>
            <a:ext cx="7772400" cy="4114800"/>
          </a:xfrm>
        </p:spPr>
        <p:txBody>
          <a:bodyPr/>
          <a:lstStyle/>
          <a:p>
            <a:r>
              <a:rPr lang="en-US" smtClean="0"/>
              <a:t>Click icon to add chart</a:t>
            </a:r>
            <a:endParaRPr lang="en-US"/>
          </a:p>
        </p:txBody>
      </p:sp>
    </p:spTree>
    <p:extLst>
      <p:ext uri="{BB962C8B-B14F-4D97-AF65-F5344CB8AC3E}">
        <p14:creationId xmlns:p14="http://schemas.microsoft.com/office/powerpoint/2010/main" val="2987188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8106FAA-03BB-4018-8803-BB370C984F10}"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8C1A-10E2-43FF-A2E1-2BCF0C71234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106FAA-03BB-4018-8803-BB370C984F10}" type="datetimeFigureOut">
              <a:rPr lang="en-US" smtClean="0"/>
              <a:t>8/15/2013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768C1A-10E2-43FF-A2E1-2BCF0C71234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8106FAA-03BB-4018-8803-BB370C984F10}" type="datetimeFigureOut">
              <a:rPr lang="en-US" smtClean="0"/>
              <a:t>8/15/2013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768C1A-10E2-43FF-A2E1-2BCF0C71234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8106FAA-03BB-4018-8803-BB370C984F10}" type="datetimeFigureOut">
              <a:rPr lang="en-US" smtClean="0"/>
              <a:t>8/15/2013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768C1A-10E2-43FF-A2E1-2BCF0C71234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106FAA-03BB-4018-8803-BB370C984F10}" type="datetimeFigureOut">
              <a:rPr lang="en-US" smtClean="0"/>
              <a:t>8/15/2013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768C1A-10E2-43FF-A2E1-2BCF0C7123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06FAA-03BB-4018-8803-BB370C984F10}" type="datetimeFigureOut">
              <a:rPr lang="en-US" smtClean="0"/>
              <a:t>8/15/2013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768C1A-10E2-43FF-A2E1-2BCF0C7123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2"/>
            <a:ext cx="3679116" cy="6574711"/>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8106FAA-03BB-4018-8803-BB370C984F10}" type="datetimeFigureOut">
              <a:rPr lang="en-US" smtClean="0"/>
              <a:t>8/15/2013</a:t>
            </a:fld>
            <a:endParaRPr lang="en-US"/>
          </a:p>
        </p:txBody>
      </p:sp>
      <p:sp>
        <p:nvSpPr>
          <p:cNvPr id="7" name="Slide Number Placeholder 6"/>
          <p:cNvSpPr>
            <a:spLocks noGrp="1"/>
          </p:cNvSpPr>
          <p:nvPr>
            <p:ph type="sldNum" sz="quarter" idx="12"/>
          </p:nvPr>
        </p:nvSpPr>
        <p:spPr/>
        <p:txBody>
          <a:bodyPr/>
          <a:lstStyle/>
          <a:p>
            <a:fld id="{74768C1A-10E2-43FF-A2E1-2BCF0C712345}" type="slidenum">
              <a:rPr lang="en-US" smtClean="0"/>
              <a:t>‹#›</a:t>
            </a:fld>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04801" y="601883"/>
            <a:ext cx="4163028"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106FAA-03BB-4018-8803-BB370C984F10}" type="datetimeFigureOut">
              <a:rPr lang="en-US" smtClean="0"/>
              <a:t>8/15/2013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74768C1A-10E2-43FF-A2E1-2BCF0C71234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8106FAA-03BB-4018-8803-BB370C984F10}" type="datetimeFigureOut">
              <a:rPr lang="en-US" smtClean="0"/>
              <a:t>8/15/2013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4768C1A-10E2-43FF-A2E1-2BCF0C7123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l" defTabSz="914400" rtl="0" eaLnBrk="1" latinLnBrk="0" hangingPunct="1">
        <a:spcBef>
          <a:spcPct val="0"/>
        </a:spcBef>
        <a:buNone/>
        <a:defRPr sz="4000" kern="1200">
          <a:solidFill>
            <a:schemeClr val="accent3">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bg1">
              <a:lumMod val="50000"/>
            </a:schemeClr>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bg1">
              <a:lumMod val="50000"/>
            </a:schemeClr>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bg1">
              <a:lumMod val="50000"/>
            </a:schemeClr>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bg1">
              <a:lumMod val="50000"/>
            </a:schemeClr>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bg1">
              <a:lumMod val="50000"/>
            </a:schemeClr>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9.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9.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oleObject" Target="../embeddings/Microsoft_Excel_97-2003_Worksheet1.xls"/></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hyperlink" Target="http://www.cms.hhs.gov/NationalHealthExpendData/" TargetMode="External"/><Relationship Id="rId5" Type="http://schemas.openxmlformats.org/officeDocument/2006/relationships/image" Target="../media/image5.png"/><Relationship Id="rId4" Type="http://schemas.openxmlformats.org/officeDocument/2006/relationships/oleObject" Target="../embeddings/Microsoft_Excel_97-2003_Worksheet2.xls"/></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7.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33365" y="2708476"/>
            <a:ext cx="3435723" cy="1702160"/>
          </a:xfrm>
        </p:spPr>
        <p:txBody>
          <a:bodyPr>
            <a:noAutofit/>
          </a:bodyPr>
          <a:lstStyle/>
          <a:p>
            <a:r>
              <a:rPr lang="en-US" sz="3000" dirty="0" smtClean="0"/>
              <a:t>Florida Health Insurance Marketplace</a:t>
            </a:r>
            <a:endParaRPr lang="en-US" sz="3000" dirty="0"/>
          </a:p>
        </p:txBody>
      </p:sp>
      <p:sp>
        <p:nvSpPr>
          <p:cNvPr id="3" name="Subtitle 2"/>
          <p:cNvSpPr>
            <a:spLocks noGrp="1"/>
          </p:cNvSpPr>
          <p:nvPr>
            <p:ph type="subTitle" idx="1"/>
          </p:nvPr>
        </p:nvSpPr>
        <p:spPr>
          <a:xfrm>
            <a:off x="4733365" y="4421080"/>
            <a:ext cx="3496235" cy="1260629"/>
          </a:xfrm>
        </p:spPr>
        <p:txBody>
          <a:bodyPr>
            <a:normAutofit/>
          </a:bodyPr>
          <a:lstStyle/>
          <a:p>
            <a:r>
              <a:rPr lang="en-US" sz="1600" dirty="0" smtClean="0"/>
              <a:t>Introduction/General Information</a:t>
            </a:r>
            <a:endParaRPr lang="en-US" sz="1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7688" y="5410200"/>
            <a:ext cx="3581400" cy="483973"/>
          </a:xfrm>
          <a:prstGeom prst="rect">
            <a:avLst/>
          </a:prstGeom>
        </p:spPr>
      </p:pic>
    </p:spTree>
    <p:extLst>
      <p:ext uri="{BB962C8B-B14F-4D97-AF65-F5344CB8AC3E}">
        <p14:creationId xmlns:p14="http://schemas.microsoft.com/office/powerpoint/2010/main" val="1253785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0"/>
            <a:ext cx="7024744" cy="877336"/>
          </a:xfrm>
        </p:spPr>
        <p:txBody>
          <a:bodyPr/>
          <a:lstStyle/>
          <a:p>
            <a:r>
              <a:rPr lang="en-US" dirty="0" smtClean="0">
                <a:latin typeface="Century Gothic" pitchFamily="34" charset="0"/>
              </a:rPr>
              <a:t>Small Business Tax Credits</a:t>
            </a:r>
            <a:endParaRPr lang="en-US" dirty="0">
              <a:latin typeface="Century Gothic" pitchFamily="34" charset="0"/>
            </a:endParaRPr>
          </a:p>
        </p:txBody>
      </p:sp>
      <p:sp>
        <p:nvSpPr>
          <p:cNvPr id="3" name="Content Placeholder 2"/>
          <p:cNvSpPr>
            <a:spLocks noGrp="1"/>
          </p:cNvSpPr>
          <p:nvPr>
            <p:ph sz="quarter" idx="1"/>
          </p:nvPr>
        </p:nvSpPr>
        <p:spPr>
          <a:xfrm>
            <a:off x="1066800" y="2057400"/>
            <a:ext cx="7109908" cy="3508977"/>
          </a:xfrm>
        </p:spPr>
        <p:txBody>
          <a:bodyPr>
            <a:normAutofit fontScale="92500" lnSpcReduction="10000"/>
          </a:bodyPr>
          <a:lstStyle/>
          <a:p>
            <a:pPr>
              <a:spcAft>
                <a:spcPts val="2400"/>
              </a:spcAft>
            </a:pPr>
            <a:r>
              <a:rPr lang="en-US" dirty="0" smtClean="0">
                <a:solidFill>
                  <a:schemeClr val="accent1"/>
                </a:solidFill>
              </a:rPr>
              <a:t>Phase 1 </a:t>
            </a:r>
            <a:r>
              <a:rPr lang="en-US" dirty="0" smtClean="0"/>
              <a:t>– credit up to 35% of employer contribution for employee coverage for most small businesses </a:t>
            </a:r>
            <a:r>
              <a:rPr lang="en-US" sz="2200" dirty="0" smtClean="0">
                <a:solidFill>
                  <a:schemeClr val="accent1"/>
                </a:solidFill>
              </a:rPr>
              <a:t>(</a:t>
            </a:r>
            <a:r>
              <a:rPr lang="en-US" sz="2200" i="1" dirty="0" smtClean="0">
                <a:solidFill>
                  <a:schemeClr val="accent1"/>
                </a:solidFill>
              </a:rPr>
              <a:t>25% for non-profits</a:t>
            </a:r>
            <a:r>
              <a:rPr lang="en-US" sz="2200" dirty="0" smtClean="0">
                <a:solidFill>
                  <a:schemeClr val="accent1"/>
                </a:solidFill>
              </a:rPr>
              <a:t>)</a:t>
            </a:r>
          </a:p>
          <a:p>
            <a:pPr>
              <a:spcAft>
                <a:spcPts val="2400"/>
              </a:spcAft>
            </a:pPr>
            <a:r>
              <a:rPr lang="en-US" dirty="0" smtClean="0"/>
              <a:t>Fewer than 25 employees</a:t>
            </a:r>
          </a:p>
          <a:p>
            <a:pPr>
              <a:spcAft>
                <a:spcPts val="1200"/>
              </a:spcAft>
            </a:pPr>
            <a:r>
              <a:rPr lang="en-US" dirty="0" smtClean="0"/>
              <a:t>Began in Jan. 1 2010, increases in 2014</a:t>
            </a:r>
          </a:p>
          <a:p>
            <a:pPr lvl="2">
              <a:spcAft>
                <a:spcPts val="1200"/>
              </a:spcAft>
            </a:pPr>
            <a:r>
              <a:rPr lang="en-US" i="1" dirty="0" smtClean="0"/>
              <a:t>Up to 50%</a:t>
            </a:r>
          </a:p>
          <a:p>
            <a:pPr lvl="2">
              <a:spcAft>
                <a:spcPts val="1200"/>
              </a:spcAft>
            </a:pPr>
            <a:r>
              <a:rPr lang="en-US" i="1" dirty="0" smtClean="0">
                <a:solidFill>
                  <a:schemeClr val="accent1"/>
                </a:solidFill>
              </a:rPr>
              <a:t>Up to 35% for non-profits</a:t>
            </a:r>
          </a:p>
          <a:p>
            <a:pPr>
              <a:spcAft>
                <a:spcPts val="1200"/>
              </a:spcAft>
              <a:buClr>
                <a:schemeClr val="accent5">
                  <a:lumMod val="60000"/>
                  <a:lumOff val="40000"/>
                </a:schemeClr>
              </a:buClr>
              <a:buFont typeface="Wingdings" pitchFamily="2" charset="2"/>
              <a:buChar char="q"/>
            </a:pPr>
            <a:endParaRPr lang="en-US" dirty="0"/>
          </a:p>
        </p:txBody>
      </p:sp>
      <p:pic>
        <p:nvPicPr>
          <p:cNvPr id="6146" name="Picture 2" descr="C:\Users\nhelvey\AppData\Local\Microsoft\Windows\Temporary Internet Files\Content.IE5\SZ8XVDTF\MC910216327[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0" y="3878318"/>
            <a:ext cx="1287726" cy="24477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8373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077200" cy="914400"/>
          </a:xfrm>
        </p:spPr>
        <p:txBody>
          <a:bodyPr>
            <a:noAutofit/>
          </a:bodyPr>
          <a:lstStyle/>
          <a:p>
            <a:pPr algn="ctr"/>
            <a:r>
              <a:rPr lang="en-US" sz="3800" u="sng" dirty="0" smtClean="0">
                <a:latin typeface="Century Gothic" pitchFamily="34" charset="0"/>
              </a:rPr>
              <a:t>No-Cost</a:t>
            </a:r>
            <a:r>
              <a:rPr lang="en-US" sz="3800" dirty="0" smtClean="0">
                <a:latin typeface="Century Gothic" pitchFamily="34" charset="0"/>
              </a:rPr>
              <a:t> Preventative Healthcare</a:t>
            </a:r>
            <a:endParaRPr lang="en-US" sz="3800" dirty="0">
              <a:latin typeface="Century Gothic" pitchFamily="34" charset="0"/>
            </a:endParaRPr>
          </a:p>
        </p:txBody>
      </p:sp>
      <p:sp>
        <p:nvSpPr>
          <p:cNvPr id="3" name="Content Placeholder 2"/>
          <p:cNvSpPr>
            <a:spLocks noGrp="1"/>
          </p:cNvSpPr>
          <p:nvPr>
            <p:ph sz="quarter" idx="1"/>
          </p:nvPr>
        </p:nvSpPr>
        <p:spPr>
          <a:xfrm>
            <a:off x="609600" y="1676400"/>
            <a:ext cx="8153400" cy="4953000"/>
          </a:xfrm>
        </p:spPr>
        <p:txBody>
          <a:bodyPr>
            <a:normAutofit/>
          </a:bodyPr>
          <a:lstStyle/>
          <a:p>
            <a:pPr>
              <a:spcAft>
                <a:spcPts val="1200"/>
              </a:spcAft>
            </a:pPr>
            <a:r>
              <a:rPr lang="en-US" dirty="0" smtClean="0"/>
              <a:t>Began September 23, 2010 </a:t>
            </a:r>
            <a:r>
              <a:rPr lang="en-US" sz="2000" i="1" dirty="0" smtClean="0"/>
              <a:t>(applied to new plans)</a:t>
            </a:r>
          </a:p>
          <a:p>
            <a:pPr>
              <a:spcAft>
                <a:spcPts val="1200"/>
              </a:spcAft>
            </a:pPr>
            <a:r>
              <a:rPr lang="en-US" dirty="0" smtClean="0"/>
              <a:t>No copays or deductibles for proven preventative services and screenings</a:t>
            </a:r>
          </a:p>
          <a:p>
            <a:pPr lvl="2">
              <a:spcAft>
                <a:spcPts val="600"/>
              </a:spcAft>
              <a:buClr>
                <a:schemeClr val="accent5">
                  <a:lumMod val="60000"/>
                  <a:lumOff val="40000"/>
                </a:schemeClr>
              </a:buClr>
              <a:buFont typeface="Arial" pitchFamily="34" charset="0"/>
              <a:buChar char="•"/>
            </a:pPr>
            <a:r>
              <a:rPr lang="en-US" sz="1700" dirty="0" smtClean="0">
                <a:solidFill>
                  <a:schemeClr val="bg2">
                    <a:lumMod val="50000"/>
                  </a:schemeClr>
                </a:solidFill>
              </a:rPr>
              <a:t>Well-child visits</a:t>
            </a:r>
          </a:p>
          <a:p>
            <a:pPr lvl="2">
              <a:spcAft>
                <a:spcPts val="600"/>
              </a:spcAft>
              <a:buClr>
                <a:schemeClr val="accent5">
                  <a:lumMod val="60000"/>
                  <a:lumOff val="40000"/>
                </a:schemeClr>
              </a:buClr>
              <a:buFont typeface="Arial" pitchFamily="34" charset="0"/>
              <a:buChar char="•"/>
            </a:pPr>
            <a:r>
              <a:rPr lang="en-US" sz="1700" dirty="0" smtClean="0">
                <a:solidFill>
                  <a:schemeClr val="bg2">
                    <a:lumMod val="50000"/>
                  </a:schemeClr>
                </a:solidFill>
              </a:rPr>
              <a:t>PAP smears and mammograms</a:t>
            </a:r>
          </a:p>
          <a:p>
            <a:pPr lvl="2">
              <a:spcAft>
                <a:spcPts val="600"/>
              </a:spcAft>
              <a:buClr>
                <a:schemeClr val="accent5">
                  <a:lumMod val="60000"/>
                  <a:lumOff val="40000"/>
                </a:schemeClr>
              </a:buClr>
              <a:buFont typeface="Arial" pitchFamily="34" charset="0"/>
              <a:buChar char="•"/>
            </a:pPr>
            <a:r>
              <a:rPr lang="en-US" sz="1700" dirty="0" smtClean="0">
                <a:solidFill>
                  <a:schemeClr val="bg2">
                    <a:lumMod val="50000"/>
                  </a:schemeClr>
                </a:solidFill>
              </a:rPr>
              <a:t>Colonoscopy and other cancer screening</a:t>
            </a:r>
          </a:p>
          <a:p>
            <a:pPr lvl="2">
              <a:spcAft>
                <a:spcPts val="600"/>
              </a:spcAft>
              <a:buClr>
                <a:schemeClr val="accent5">
                  <a:lumMod val="60000"/>
                  <a:lumOff val="40000"/>
                </a:schemeClr>
              </a:buClr>
              <a:buFont typeface="Arial" pitchFamily="34" charset="0"/>
              <a:buChar char="•"/>
            </a:pPr>
            <a:r>
              <a:rPr lang="en-US" sz="1700" dirty="0" smtClean="0">
                <a:solidFill>
                  <a:schemeClr val="bg2">
                    <a:lumMod val="50000"/>
                  </a:schemeClr>
                </a:solidFill>
              </a:rPr>
              <a:t>Diabetes screening</a:t>
            </a:r>
          </a:p>
          <a:p>
            <a:pPr lvl="2">
              <a:spcAft>
                <a:spcPts val="600"/>
              </a:spcAft>
              <a:buClr>
                <a:schemeClr val="accent5">
                  <a:lumMod val="60000"/>
                  <a:lumOff val="40000"/>
                </a:schemeClr>
              </a:buClr>
              <a:buFont typeface="Arial" pitchFamily="34" charset="0"/>
              <a:buChar char="•"/>
            </a:pPr>
            <a:r>
              <a:rPr lang="en-US" sz="1700" dirty="0" smtClean="0">
                <a:solidFill>
                  <a:schemeClr val="bg2">
                    <a:lumMod val="50000"/>
                  </a:schemeClr>
                </a:solidFill>
              </a:rPr>
              <a:t>Blood pressure monitoring</a:t>
            </a:r>
          </a:p>
          <a:p>
            <a:pPr lvl="2">
              <a:spcAft>
                <a:spcPts val="600"/>
              </a:spcAft>
              <a:buClr>
                <a:schemeClr val="accent5">
                  <a:lumMod val="60000"/>
                  <a:lumOff val="40000"/>
                </a:schemeClr>
              </a:buClr>
              <a:buFont typeface="Arial" pitchFamily="34" charset="0"/>
              <a:buChar char="•"/>
            </a:pPr>
            <a:r>
              <a:rPr lang="en-US" sz="1700" dirty="0" smtClean="0">
                <a:solidFill>
                  <a:schemeClr val="bg2">
                    <a:lumMod val="50000"/>
                  </a:schemeClr>
                </a:solidFill>
              </a:rPr>
              <a:t>Flu shots</a:t>
            </a:r>
          </a:p>
          <a:p>
            <a:pPr lvl="2">
              <a:spcAft>
                <a:spcPts val="600"/>
              </a:spcAft>
              <a:buClr>
                <a:schemeClr val="accent5">
                  <a:lumMod val="60000"/>
                  <a:lumOff val="40000"/>
                </a:schemeClr>
              </a:buClr>
              <a:buFont typeface="Arial" pitchFamily="34" charset="0"/>
              <a:buChar char="•"/>
            </a:pPr>
            <a:r>
              <a:rPr lang="en-US" sz="1700" dirty="0" smtClean="0">
                <a:solidFill>
                  <a:schemeClr val="bg2">
                    <a:lumMod val="50000"/>
                  </a:schemeClr>
                </a:solidFill>
              </a:rPr>
              <a:t>Others…</a:t>
            </a:r>
          </a:p>
          <a:p>
            <a:pPr>
              <a:buClr>
                <a:schemeClr val="accent5">
                  <a:lumMod val="60000"/>
                  <a:lumOff val="40000"/>
                </a:schemeClr>
              </a:buClr>
              <a:buFont typeface="Wingdings" pitchFamily="2" charset="2"/>
              <a:buChar char="q"/>
            </a:pPr>
            <a:endParaRPr lang="en-US" sz="2100" dirty="0" smtClean="0"/>
          </a:p>
          <a:p>
            <a:endParaRPr lang="en-US" dirty="0"/>
          </a:p>
        </p:txBody>
      </p:sp>
      <p:pic>
        <p:nvPicPr>
          <p:cNvPr id="5122" name="Picture 2" descr="C:\Users\nhelvey\AppData\Local\Microsoft\Windows\Temporary Internet Files\Content.IE5\QBTZKDMS\MC900433857[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3810000"/>
            <a:ext cx="2209572" cy="2209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5416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7786744" cy="1143000"/>
          </a:xfrm>
        </p:spPr>
        <p:txBody>
          <a:bodyPr>
            <a:normAutofit fontScale="90000"/>
          </a:bodyPr>
          <a:lstStyle/>
          <a:p>
            <a:r>
              <a:rPr lang="en-US" dirty="0" smtClean="0">
                <a:latin typeface="Century Gothic" pitchFamily="34" charset="0"/>
              </a:rPr>
              <a:t>Coverage for </a:t>
            </a:r>
            <a:br>
              <a:rPr lang="en-US" dirty="0" smtClean="0">
                <a:latin typeface="Century Gothic" pitchFamily="34" charset="0"/>
              </a:rPr>
            </a:br>
            <a:r>
              <a:rPr lang="en-US" dirty="0" smtClean="0">
                <a:latin typeface="Century Gothic" pitchFamily="34" charset="0"/>
              </a:rPr>
              <a:t>Pre-Existing </a:t>
            </a:r>
            <a:r>
              <a:rPr lang="en-US" dirty="0" smtClean="0">
                <a:latin typeface="Century Gothic" pitchFamily="34" charset="0"/>
              </a:rPr>
              <a:t>Conditions</a:t>
            </a:r>
            <a:endParaRPr lang="en-US" dirty="0">
              <a:latin typeface="Century Gothic" pitchFamily="34" charset="0"/>
            </a:endParaRPr>
          </a:p>
        </p:txBody>
      </p:sp>
      <p:sp>
        <p:nvSpPr>
          <p:cNvPr id="3" name="Content Placeholder 2"/>
          <p:cNvSpPr>
            <a:spLocks noGrp="1"/>
          </p:cNvSpPr>
          <p:nvPr>
            <p:ph sz="quarter" idx="1"/>
          </p:nvPr>
        </p:nvSpPr>
        <p:spPr>
          <a:xfrm>
            <a:off x="609600" y="1524000"/>
            <a:ext cx="8077200" cy="5029200"/>
          </a:xfrm>
        </p:spPr>
        <p:txBody>
          <a:bodyPr>
            <a:normAutofit/>
          </a:bodyPr>
          <a:lstStyle/>
          <a:p>
            <a:pPr marL="68580" indent="0">
              <a:spcAft>
                <a:spcPts val="1200"/>
              </a:spcAft>
              <a:buNone/>
            </a:pPr>
            <a:r>
              <a:rPr lang="en-US" dirty="0" smtClean="0"/>
              <a:t>As of August 2012 – special Pre-Existing Condition Insurance Plan (PCIP) availability</a:t>
            </a:r>
          </a:p>
          <a:p>
            <a:pPr>
              <a:spcAft>
                <a:spcPts val="1200"/>
              </a:spcAft>
              <a:buClr>
                <a:schemeClr val="accent4"/>
              </a:buClr>
              <a:buFont typeface="Wingdings" pitchFamily="2" charset="2"/>
              <a:buChar char="§"/>
            </a:pPr>
            <a:r>
              <a:rPr lang="en-US" sz="2000" dirty="0" smtClean="0">
                <a:solidFill>
                  <a:schemeClr val="accent3">
                    <a:lumMod val="75000"/>
                  </a:schemeClr>
                </a:solidFill>
                <a:effectLst/>
              </a:rPr>
              <a:t>$2,000 </a:t>
            </a:r>
            <a:r>
              <a:rPr lang="en-US" sz="2000" dirty="0">
                <a:solidFill>
                  <a:schemeClr val="accent3">
                    <a:lumMod val="75000"/>
                  </a:schemeClr>
                </a:solidFill>
                <a:effectLst/>
              </a:rPr>
              <a:t>annual medical </a:t>
            </a:r>
            <a:r>
              <a:rPr lang="en-US" sz="2000" dirty="0" smtClean="0">
                <a:solidFill>
                  <a:schemeClr val="accent3">
                    <a:lumMod val="75000"/>
                  </a:schemeClr>
                </a:solidFill>
                <a:effectLst/>
              </a:rPr>
              <a:t>deductible </a:t>
            </a:r>
          </a:p>
          <a:p>
            <a:pPr>
              <a:spcAft>
                <a:spcPts val="1200"/>
              </a:spcAft>
              <a:buClr>
                <a:schemeClr val="accent4"/>
              </a:buClr>
              <a:buFont typeface="Wingdings" pitchFamily="2" charset="2"/>
              <a:buChar char="§"/>
            </a:pPr>
            <a:r>
              <a:rPr lang="en-US" sz="2000" dirty="0" smtClean="0">
                <a:solidFill>
                  <a:schemeClr val="accent3">
                    <a:lumMod val="75000"/>
                  </a:schemeClr>
                </a:solidFill>
                <a:effectLst/>
              </a:rPr>
              <a:t>$</a:t>
            </a:r>
            <a:r>
              <a:rPr lang="en-US" sz="2000" dirty="0">
                <a:solidFill>
                  <a:schemeClr val="accent3">
                    <a:lumMod val="75000"/>
                  </a:schemeClr>
                </a:solidFill>
                <a:effectLst/>
              </a:rPr>
              <a:t>500 annual prescription drug </a:t>
            </a:r>
            <a:r>
              <a:rPr lang="en-US" sz="2000" dirty="0" smtClean="0">
                <a:solidFill>
                  <a:schemeClr val="accent3">
                    <a:lumMod val="75000"/>
                  </a:schemeClr>
                </a:solidFill>
                <a:effectLst/>
              </a:rPr>
              <a:t>deductible </a:t>
            </a:r>
          </a:p>
          <a:p>
            <a:pPr>
              <a:spcAft>
                <a:spcPts val="1200"/>
              </a:spcAft>
              <a:buClr>
                <a:schemeClr val="accent4"/>
              </a:buClr>
              <a:buFont typeface="Wingdings" pitchFamily="2" charset="2"/>
              <a:buChar char="§"/>
            </a:pPr>
            <a:r>
              <a:rPr lang="en-US" sz="2000" dirty="0" smtClean="0">
                <a:solidFill>
                  <a:schemeClr val="accent3">
                    <a:lumMod val="75000"/>
                  </a:schemeClr>
                </a:solidFill>
                <a:effectLst/>
              </a:rPr>
              <a:t>30</a:t>
            </a:r>
            <a:r>
              <a:rPr lang="en-US" sz="2000" dirty="0">
                <a:solidFill>
                  <a:schemeClr val="accent3">
                    <a:lumMod val="75000"/>
                  </a:schemeClr>
                </a:solidFill>
                <a:effectLst/>
              </a:rPr>
              <a:t>% of medical costs </a:t>
            </a:r>
            <a:r>
              <a:rPr lang="en-US" sz="2000" dirty="0" smtClean="0">
                <a:solidFill>
                  <a:schemeClr val="accent3">
                    <a:lumMod val="75000"/>
                  </a:schemeClr>
                </a:solidFill>
                <a:effectLst/>
              </a:rPr>
              <a:t>in-network </a:t>
            </a:r>
            <a:endParaRPr lang="en-US" sz="1800" i="1" dirty="0" smtClean="0">
              <a:solidFill>
                <a:schemeClr val="accent1"/>
              </a:solidFill>
              <a:effectLst/>
            </a:endParaRPr>
          </a:p>
          <a:p>
            <a:pPr>
              <a:spcAft>
                <a:spcPts val="1200"/>
              </a:spcAft>
              <a:buClr>
                <a:schemeClr val="accent4"/>
              </a:buClr>
              <a:buFont typeface="Wingdings" pitchFamily="2" charset="2"/>
              <a:buChar char="§"/>
            </a:pPr>
            <a:r>
              <a:rPr lang="en-US" sz="2000" dirty="0" smtClean="0">
                <a:solidFill>
                  <a:schemeClr val="accent3">
                    <a:lumMod val="75000"/>
                  </a:schemeClr>
                </a:solidFill>
                <a:effectLst/>
              </a:rPr>
              <a:t>Max Out-of-Pocket of $6,250/</a:t>
            </a:r>
            <a:r>
              <a:rPr lang="en-US" sz="2000" dirty="0" err="1" smtClean="0">
                <a:solidFill>
                  <a:schemeClr val="accent3">
                    <a:lumMod val="75000"/>
                  </a:schemeClr>
                </a:solidFill>
                <a:effectLst/>
              </a:rPr>
              <a:t>yr</a:t>
            </a:r>
            <a:r>
              <a:rPr lang="en-US" sz="2000" dirty="0" smtClean="0">
                <a:solidFill>
                  <a:schemeClr val="accent3">
                    <a:lumMod val="75000"/>
                  </a:schemeClr>
                </a:solidFill>
                <a:effectLst/>
              </a:rPr>
              <a:t>                                                 for covered services in-network</a:t>
            </a:r>
          </a:p>
          <a:p>
            <a:pPr>
              <a:buClr>
                <a:schemeClr val="accent4"/>
              </a:buClr>
              <a:buFont typeface="Wingdings" pitchFamily="2" charset="2"/>
              <a:buChar char="§"/>
            </a:pPr>
            <a:r>
              <a:rPr lang="en-US" sz="2000" b="1" i="1" dirty="0" smtClean="0">
                <a:solidFill>
                  <a:schemeClr val="accent4"/>
                </a:solidFill>
                <a:effectLst/>
              </a:rPr>
              <a:t>Children under age 19 cannot                                                    be excluded from any new pan                                             (after 9/23/10) for pre-existing           </a:t>
            </a:r>
            <a:endParaRPr lang="en-US" sz="2000" b="1" i="1" dirty="0">
              <a:solidFill>
                <a:schemeClr val="accent4"/>
              </a:solidFill>
              <a:effectLst/>
            </a:endParaRP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123914014"/>
              </p:ext>
            </p:extLst>
          </p:nvPr>
        </p:nvGraphicFramePr>
        <p:xfrm>
          <a:off x="5257800" y="3505203"/>
          <a:ext cx="3048000" cy="2731905"/>
        </p:xfrm>
        <a:graphic>
          <a:graphicData uri="http://schemas.openxmlformats.org/drawingml/2006/table">
            <a:tbl>
              <a:tblPr firstRow="1" bandRow="1">
                <a:tableStyleId>{284E427A-3D55-4303-BF80-6455036E1DE7}</a:tableStyleId>
              </a:tblPr>
              <a:tblGrid>
                <a:gridCol w="1079501"/>
                <a:gridCol w="1968499"/>
              </a:tblGrid>
              <a:tr h="568125">
                <a:tc gridSpan="2">
                  <a:txBody>
                    <a:bodyPr/>
                    <a:lstStyle/>
                    <a:p>
                      <a:pPr algn="ctr"/>
                      <a:r>
                        <a:rPr lang="en-US" sz="1400" b="0" dirty="0" smtClean="0"/>
                        <a:t>Standard Plan</a:t>
                      </a:r>
                    </a:p>
                    <a:p>
                      <a:pPr algn="ctr"/>
                      <a:r>
                        <a:rPr lang="en-US" sz="1400" b="0" dirty="0" smtClean="0"/>
                        <a:t>Premium Levels</a:t>
                      </a:r>
                      <a:endParaRPr lang="en-US" sz="1400" b="0" dirty="0">
                        <a:latin typeface="Century Gothic" pitchFamily="34" charset="0"/>
                      </a:endParaRPr>
                    </a:p>
                  </a:txBody>
                  <a:tcPr anchor="ctr"/>
                </a:tc>
                <a:tc hMerge="1">
                  <a:txBody>
                    <a:bodyPr/>
                    <a:lstStyle/>
                    <a:p>
                      <a:endParaRPr lang="en-US" dirty="0"/>
                    </a:p>
                  </a:txBody>
                  <a:tcPr/>
                </a:tc>
              </a:tr>
              <a:tr h="360630">
                <a:tc>
                  <a:txBody>
                    <a:bodyPr/>
                    <a:lstStyle/>
                    <a:p>
                      <a:r>
                        <a:rPr lang="en-US" sz="1100" b="1" u="sng" dirty="0" smtClean="0"/>
                        <a:t>Age</a:t>
                      </a:r>
                      <a:endParaRPr lang="en-US" sz="1100" b="1" u="sng" dirty="0">
                        <a:latin typeface="Century Gothic" pitchFamily="34" charset="0"/>
                      </a:endParaRPr>
                    </a:p>
                  </a:txBody>
                  <a:tcPr anchor="ctr"/>
                </a:tc>
                <a:tc>
                  <a:txBody>
                    <a:bodyPr/>
                    <a:lstStyle/>
                    <a:p>
                      <a:pPr algn="ctr"/>
                      <a:r>
                        <a:rPr lang="en-US" sz="1100" b="1" u="sng" dirty="0" smtClean="0"/>
                        <a:t>Monthly Premium</a:t>
                      </a:r>
                      <a:endParaRPr lang="en-US" sz="1100" b="1" u="sng" dirty="0">
                        <a:latin typeface="Century Gothic" pitchFamily="34" charset="0"/>
                      </a:endParaRPr>
                    </a:p>
                  </a:txBody>
                  <a:tcPr anchor="ctr"/>
                </a:tc>
              </a:tr>
              <a:tr h="360630">
                <a:tc>
                  <a:txBody>
                    <a:bodyPr/>
                    <a:lstStyle/>
                    <a:p>
                      <a:r>
                        <a:rPr lang="en-US" sz="1200" b="1" dirty="0" smtClean="0"/>
                        <a:t>0-18</a:t>
                      </a:r>
                      <a:endParaRPr lang="en-US" sz="1200" b="1" dirty="0">
                        <a:latin typeface="Century Gothic" pitchFamily="34" charset="0"/>
                      </a:endParaRPr>
                    </a:p>
                  </a:txBody>
                  <a:tcPr anchor="ctr"/>
                </a:tc>
                <a:tc>
                  <a:txBody>
                    <a:bodyPr/>
                    <a:lstStyle/>
                    <a:p>
                      <a:pPr algn="ctr"/>
                      <a:r>
                        <a:rPr lang="en-US" sz="1200" b="1" dirty="0" smtClean="0"/>
                        <a:t>$136</a:t>
                      </a:r>
                      <a:endParaRPr lang="en-US" sz="1200" b="1" dirty="0">
                        <a:latin typeface="Century Gothic" pitchFamily="34" charset="0"/>
                      </a:endParaRPr>
                    </a:p>
                  </a:txBody>
                  <a:tcPr anchor="ctr"/>
                </a:tc>
              </a:tr>
              <a:tr h="360630">
                <a:tc>
                  <a:txBody>
                    <a:bodyPr/>
                    <a:lstStyle/>
                    <a:p>
                      <a:r>
                        <a:rPr lang="en-US" sz="1200" b="1" dirty="0" smtClean="0"/>
                        <a:t>19-34</a:t>
                      </a:r>
                      <a:endParaRPr lang="en-US" sz="1200" b="1" dirty="0">
                        <a:latin typeface="Century Gothic" pitchFamily="34" charset="0"/>
                      </a:endParaRPr>
                    </a:p>
                  </a:txBody>
                  <a:tcPr anchor="ctr"/>
                </a:tc>
                <a:tc>
                  <a:txBody>
                    <a:bodyPr/>
                    <a:lstStyle/>
                    <a:p>
                      <a:pPr algn="ctr"/>
                      <a:r>
                        <a:rPr lang="en-US" sz="1200" b="1" dirty="0" smtClean="0"/>
                        <a:t>$202</a:t>
                      </a:r>
                      <a:endParaRPr lang="en-US" sz="1200" b="1" dirty="0">
                        <a:latin typeface="Century Gothic" pitchFamily="34" charset="0"/>
                      </a:endParaRPr>
                    </a:p>
                  </a:txBody>
                  <a:tcPr anchor="ctr"/>
                </a:tc>
              </a:tr>
              <a:tr h="360630">
                <a:tc>
                  <a:txBody>
                    <a:bodyPr/>
                    <a:lstStyle/>
                    <a:p>
                      <a:r>
                        <a:rPr lang="en-US" sz="1200" b="1" dirty="0" smtClean="0"/>
                        <a:t>35-44</a:t>
                      </a:r>
                      <a:endParaRPr lang="en-US" sz="1200" b="1" dirty="0">
                        <a:latin typeface="Century Gothic" pitchFamily="34" charset="0"/>
                      </a:endParaRPr>
                    </a:p>
                  </a:txBody>
                  <a:tcPr anchor="ctr"/>
                </a:tc>
                <a:tc>
                  <a:txBody>
                    <a:bodyPr/>
                    <a:lstStyle/>
                    <a:p>
                      <a:pPr algn="ctr"/>
                      <a:r>
                        <a:rPr lang="en-US" sz="1200" b="1" dirty="0" smtClean="0"/>
                        <a:t>$243</a:t>
                      </a:r>
                      <a:endParaRPr lang="en-US" sz="1200" b="1" dirty="0">
                        <a:latin typeface="Century Gothic" pitchFamily="34" charset="0"/>
                      </a:endParaRPr>
                    </a:p>
                  </a:txBody>
                  <a:tcPr anchor="ctr"/>
                </a:tc>
              </a:tr>
              <a:tr h="360630">
                <a:tc>
                  <a:txBody>
                    <a:bodyPr/>
                    <a:lstStyle/>
                    <a:p>
                      <a:r>
                        <a:rPr lang="en-US" sz="1200" b="1" dirty="0" smtClean="0"/>
                        <a:t>45-54</a:t>
                      </a:r>
                      <a:endParaRPr lang="en-US" sz="1200" b="1" dirty="0">
                        <a:latin typeface="Century Gothic" pitchFamily="34" charset="0"/>
                      </a:endParaRPr>
                    </a:p>
                  </a:txBody>
                  <a:tcPr anchor="ctr"/>
                </a:tc>
                <a:tc>
                  <a:txBody>
                    <a:bodyPr/>
                    <a:lstStyle/>
                    <a:p>
                      <a:pPr algn="ctr"/>
                      <a:r>
                        <a:rPr lang="en-US" sz="1200" b="1" dirty="0" smtClean="0"/>
                        <a:t>$311</a:t>
                      </a:r>
                      <a:endParaRPr lang="en-US" sz="1200" b="1" dirty="0">
                        <a:latin typeface="Century Gothic" pitchFamily="34" charset="0"/>
                      </a:endParaRPr>
                    </a:p>
                  </a:txBody>
                  <a:tcPr anchor="ctr"/>
                </a:tc>
              </a:tr>
              <a:tr h="360630">
                <a:tc>
                  <a:txBody>
                    <a:bodyPr/>
                    <a:lstStyle/>
                    <a:p>
                      <a:r>
                        <a:rPr lang="en-US" sz="1200" b="1" dirty="0" smtClean="0"/>
                        <a:t>55+</a:t>
                      </a:r>
                      <a:endParaRPr lang="en-US" sz="1200" b="1" dirty="0">
                        <a:latin typeface="Century Gothic" pitchFamily="34" charset="0"/>
                      </a:endParaRPr>
                    </a:p>
                  </a:txBody>
                  <a:tcPr anchor="ctr"/>
                </a:tc>
                <a:tc>
                  <a:txBody>
                    <a:bodyPr/>
                    <a:lstStyle/>
                    <a:p>
                      <a:pPr algn="ctr"/>
                      <a:r>
                        <a:rPr lang="en-US" sz="1200" b="1" dirty="0" smtClean="0"/>
                        <a:t>$432</a:t>
                      </a:r>
                      <a:endParaRPr lang="en-US" sz="1200" b="1" dirty="0">
                        <a:latin typeface="Century Gothic" pitchFamily="34" charset="0"/>
                      </a:endParaRPr>
                    </a:p>
                  </a:txBody>
                  <a:tcPr anchor="ctr"/>
                </a:tc>
              </a:tr>
            </a:tbl>
          </a:graphicData>
        </a:graphic>
      </p:graphicFrame>
    </p:spTree>
    <p:extLst>
      <p:ext uri="{BB962C8B-B14F-4D97-AF65-F5344CB8AC3E}">
        <p14:creationId xmlns:p14="http://schemas.microsoft.com/office/powerpoint/2010/main" val="16894734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7382434" cy="801136"/>
          </a:xfrm>
        </p:spPr>
        <p:txBody>
          <a:bodyPr>
            <a:normAutofit fontScale="90000"/>
          </a:bodyPr>
          <a:lstStyle/>
          <a:p>
            <a:r>
              <a:rPr lang="en-US" sz="3600" dirty="0" smtClean="0">
                <a:latin typeface="Century Gothic" pitchFamily="34" charset="0"/>
              </a:rPr>
              <a:t>Closing the Medicare “Donut Hole”</a:t>
            </a:r>
            <a:endParaRPr lang="en-US" sz="3600" dirty="0">
              <a:latin typeface="Century Gothic" pitchFamily="34" charset="0"/>
            </a:endParaRPr>
          </a:p>
        </p:txBody>
      </p:sp>
      <p:sp>
        <p:nvSpPr>
          <p:cNvPr id="3" name="Content Placeholder 2"/>
          <p:cNvSpPr>
            <a:spLocks noGrp="1"/>
          </p:cNvSpPr>
          <p:nvPr>
            <p:ph sz="quarter" idx="1"/>
          </p:nvPr>
        </p:nvSpPr>
        <p:spPr>
          <a:xfrm>
            <a:off x="1043492" y="1981200"/>
            <a:ext cx="6777317" cy="4114800"/>
          </a:xfrm>
        </p:spPr>
        <p:txBody>
          <a:bodyPr>
            <a:normAutofit/>
          </a:bodyPr>
          <a:lstStyle/>
          <a:p>
            <a:pPr>
              <a:spcBef>
                <a:spcPts val="2400"/>
              </a:spcBef>
              <a:buFont typeface="Arial" pitchFamily="34" charset="0"/>
              <a:buChar char="•"/>
            </a:pPr>
            <a:r>
              <a:rPr lang="en-US" dirty="0" smtClean="0"/>
              <a:t>For Medicare Part D beneficiaries, who do not receive “extra help”</a:t>
            </a:r>
          </a:p>
          <a:p>
            <a:pPr>
              <a:spcBef>
                <a:spcPts val="2400"/>
              </a:spcBef>
              <a:buFont typeface="Arial" pitchFamily="34" charset="0"/>
              <a:buChar char="•"/>
            </a:pPr>
            <a:r>
              <a:rPr lang="en-US" dirty="0" smtClean="0"/>
              <a:t>Gradual close beginning in 2010 thru 2020</a:t>
            </a:r>
          </a:p>
          <a:p>
            <a:pPr marL="68580" indent="0">
              <a:spcBef>
                <a:spcPts val="2400"/>
              </a:spcBef>
              <a:buNone/>
            </a:pPr>
            <a:r>
              <a:rPr lang="en-US" b="1" dirty="0" smtClean="0">
                <a:solidFill>
                  <a:schemeClr val="accent3">
                    <a:lumMod val="75000"/>
                  </a:schemeClr>
                </a:solidFill>
              </a:rPr>
              <a:t>Available now:</a:t>
            </a:r>
          </a:p>
          <a:p>
            <a:pPr lvl="1">
              <a:spcBef>
                <a:spcPts val="2400"/>
              </a:spcBef>
              <a:buClr>
                <a:schemeClr val="accent4"/>
              </a:buClr>
              <a:buFont typeface="Wingdings" pitchFamily="2" charset="2"/>
              <a:buChar char="Ø"/>
            </a:pPr>
            <a:r>
              <a:rPr lang="en-US" dirty="0" smtClean="0"/>
              <a:t>Some coverage for some medications</a:t>
            </a:r>
          </a:p>
          <a:p>
            <a:pPr lvl="1">
              <a:spcBef>
                <a:spcPts val="2400"/>
              </a:spcBef>
              <a:buClr>
                <a:schemeClr val="accent4"/>
              </a:buClr>
              <a:buFont typeface="Wingdings" pitchFamily="2" charset="2"/>
              <a:buChar char="Ø"/>
            </a:pPr>
            <a:r>
              <a:rPr lang="en-US" dirty="0" smtClean="0"/>
              <a:t>Discounts on covered meds purchased at                                            pharmacies or via mail-order (up to 50%)</a:t>
            </a:r>
            <a:endParaRPr lang="en-US" dirty="0"/>
          </a:p>
        </p:txBody>
      </p:sp>
    </p:spTree>
    <p:extLst>
      <p:ext uri="{BB962C8B-B14F-4D97-AF65-F5344CB8AC3E}">
        <p14:creationId xmlns:p14="http://schemas.microsoft.com/office/powerpoint/2010/main" val="2437266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http://yourhealthsecurity.org/wordpress/wp-content/uploads/2011/10/yourhealthsecurity.org_donut_ho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739496"/>
            <a:ext cx="7315200" cy="56029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88873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8001000" cy="762000"/>
          </a:xfrm>
        </p:spPr>
        <p:txBody>
          <a:bodyPr>
            <a:noAutofit/>
          </a:bodyPr>
          <a:lstStyle/>
          <a:p>
            <a:pPr algn="ctr"/>
            <a:r>
              <a:rPr lang="en-US" sz="3400" dirty="0" smtClean="0">
                <a:latin typeface="Century Gothic" pitchFamily="34" charset="0"/>
              </a:rPr>
              <a:t>Extended coverage for young adults</a:t>
            </a:r>
            <a:endParaRPr lang="en-US" sz="3400" dirty="0">
              <a:latin typeface="Century Gothic" pitchFamily="34" charset="0"/>
            </a:endParaRPr>
          </a:p>
        </p:txBody>
      </p:sp>
      <p:sp>
        <p:nvSpPr>
          <p:cNvPr id="3" name="Content Placeholder 2"/>
          <p:cNvSpPr>
            <a:spLocks noGrp="1"/>
          </p:cNvSpPr>
          <p:nvPr>
            <p:ph sz="quarter" idx="1"/>
          </p:nvPr>
        </p:nvSpPr>
        <p:spPr>
          <a:xfrm>
            <a:off x="762000" y="1905000"/>
            <a:ext cx="7772400" cy="4495800"/>
          </a:xfrm>
        </p:spPr>
        <p:txBody>
          <a:bodyPr>
            <a:normAutofit/>
          </a:bodyPr>
          <a:lstStyle/>
          <a:p>
            <a:pPr>
              <a:spcBef>
                <a:spcPts val="0"/>
              </a:spcBef>
              <a:spcAft>
                <a:spcPts val="1800"/>
              </a:spcAft>
            </a:pPr>
            <a:r>
              <a:rPr lang="en-US" sz="2200" dirty="0" smtClean="0"/>
              <a:t>Adults can remain on a parent’s plan until age 26 </a:t>
            </a:r>
            <a:r>
              <a:rPr lang="en-US" sz="2200" i="1" dirty="0" smtClean="0"/>
              <a:t>(some limitations on existing group plans*)</a:t>
            </a:r>
          </a:p>
          <a:p>
            <a:pPr>
              <a:spcBef>
                <a:spcPts val="0"/>
              </a:spcBef>
              <a:spcAft>
                <a:spcPts val="1800"/>
              </a:spcAft>
            </a:pPr>
            <a:r>
              <a:rPr lang="en-US" sz="2200" dirty="0" smtClean="0"/>
              <a:t>Even adults who are:  </a:t>
            </a:r>
          </a:p>
          <a:p>
            <a:pPr lvl="1">
              <a:spcBef>
                <a:spcPts val="0"/>
              </a:spcBef>
              <a:spcAft>
                <a:spcPts val="1800"/>
              </a:spcAft>
              <a:buClr>
                <a:schemeClr val="accent4"/>
              </a:buClr>
              <a:buFont typeface="Wingdings" pitchFamily="2" charset="2"/>
              <a:buChar char="Ø"/>
            </a:pPr>
            <a:r>
              <a:rPr lang="en-US" sz="1900" dirty="0" smtClean="0">
                <a:solidFill>
                  <a:schemeClr val="bg2">
                    <a:lumMod val="50000"/>
                  </a:schemeClr>
                </a:solidFill>
              </a:rPr>
              <a:t>Married</a:t>
            </a:r>
          </a:p>
          <a:p>
            <a:pPr lvl="1">
              <a:spcBef>
                <a:spcPts val="0"/>
              </a:spcBef>
              <a:spcAft>
                <a:spcPts val="1800"/>
              </a:spcAft>
              <a:buClr>
                <a:schemeClr val="accent4"/>
              </a:buClr>
              <a:buFont typeface="Wingdings" pitchFamily="2" charset="2"/>
              <a:buChar char="Ø"/>
            </a:pPr>
            <a:r>
              <a:rPr lang="en-US" sz="1900" dirty="0" smtClean="0">
                <a:solidFill>
                  <a:schemeClr val="bg2">
                    <a:lumMod val="50000"/>
                  </a:schemeClr>
                </a:solidFill>
              </a:rPr>
              <a:t>Not living with the parent</a:t>
            </a:r>
          </a:p>
          <a:p>
            <a:pPr lvl="1">
              <a:spcBef>
                <a:spcPts val="0"/>
              </a:spcBef>
              <a:spcAft>
                <a:spcPts val="1800"/>
              </a:spcAft>
              <a:buClr>
                <a:schemeClr val="accent4"/>
              </a:buClr>
              <a:buFont typeface="Wingdings" pitchFamily="2" charset="2"/>
              <a:buChar char="Ø"/>
            </a:pPr>
            <a:r>
              <a:rPr lang="en-US" sz="1900" dirty="0" smtClean="0">
                <a:solidFill>
                  <a:schemeClr val="bg2">
                    <a:lumMod val="50000"/>
                  </a:schemeClr>
                </a:solidFill>
              </a:rPr>
              <a:t>Attending school</a:t>
            </a:r>
          </a:p>
          <a:p>
            <a:pPr lvl="1">
              <a:spcBef>
                <a:spcPts val="0"/>
              </a:spcBef>
              <a:spcAft>
                <a:spcPts val="1800"/>
              </a:spcAft>
              <a:buClr>
                <a:schemeClr val="accent4"/>
              </a:buClr>
              <a:buFont typeface="Wingdings" pitchFamily="2" charset="2"/>
              <a:buChar char="Ø"/>
            </a:pPr>
            <a:r>
              <a:rPr lang="en-US" sz="1900" dirty="0" smtClean="0">
                <a:solidFill>
                  <a:schemeClr val="bg2">
                    <a:lumMod val="50000"/>
                  </a:schemeClr>
                </a:solidFill>
              </a:rPr>
              <a:t>Not financially dependent on the parent</a:t>
            </a:r>
          </a:p>
          <a:p>
            <a:pPr lvl="1">
              <a:spcBef>
                <a:spcPts val="0"/>
              </a:spcBef>
              <a:spcAft>
                <a:spcPts val="1800"/>
              </a:spcAft>
              <a:buClr>
                <a:schemeClr val="accent4"/>
              </a:buClr>
              <a:buFont typeface="Wingdings" pitchFamily="2" charset="2"/>
              <a:buChar char="Ø"/>
            </a:pPr>
            <a:r>
              <a:rPr lang="en-US" sz="1900" dirty="0">
                <a:solidFill>
                  <a:schemeClr val="bg2">
                    <a:lumMod val="50000"/>
                  </a:schemeClr>
                </a:solidFill>
              </a:rPr>
              <a:t>E</a:t>
            </a:r>
            <a:r>
              <a:rPr lang="en-US" sz="1900" dirty="0" smtClean="0">
                <a:solidFill>
                  <a:schemeClr val="bg2">
                    <a:lumMod val="50000"/>
                  </a:schemeClr>
                </a:solidFill>
              </a:rPr>
              <a:t>ligible </a:t>
            </a:r>
            <a:r>
              <a:rPr lang="en-US" sz="1900" dirty="0" smtClean="0">
                <a:solidFill>
                  <a:schemeClr val="bg2">
                    <a:lumMod val="50000"/>
                  </a:schemeClr>
                </a:solidFill>
              </a:rPr>
              <a:t>to enroll in their own employer’s plan at work*</a:t>
            </a:r>
            <a:endParaRPr lang="en-US" dirty="0" smtClean="0">
              <a:solidFill>
                <a:schemeClr val="bg2">
                  <a:lumMod val="50000"/>
                </a:schemeClr>
              </a:solidFill>
            </a:endParaRPr>
          </a:p>
        </p:txBody>
      </p:sp>
    </p:spTree>
    <p:extLst>
      <p:ext uri="{BB962C8B-B14F-4D97-AF65-F5344CB8AC3E}">
        <p14:creationId xmlns:p14="http://schemas.microsoft.com/office/powerpoint/2010/main" val="18511492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4442910" cy="1219200"/>
          </a:xfrm>
        </p:spPr>
        <p:txBody>
          <a:bodyPr/>
          <a:lstStyle/>
          <a:p>
            <a:r>
              <a:rPr lang="en-US" dirty="0" smtClean="0">
                <a:latin typeface="Century Gothic" pitchFamily="34" charset="0"/>
              </a:rPr>
              <a:t>The “80/20” Rule</a:t>
            </a:r>
            <a:endParaRPr lang="en-US" dirty="0">
              <a:latin typeface="Century Gothic" pitchFamily="34" charset="0"/>
            </a:endParaRPr>
          </a:p>
        </p:txBody>
      </p:sp>
      <p:sp>
        <p:nvSpPr>
          <p:cNvPr id="3" name="Content Placeholder 2"/>
          <p:cNvSpPr>
            <a:spLocks noGrp="1"/>
          </p:cNvSpPr>
          <p:nvPr>
            <p:ph sz="quarter" idx="1"/>
          </p:nvPr>
        </p:nvSpPr>
        <p:spPr>
          <a:xfrm>
            <a:off x="609600" y="1981200"/>
            <a:ext cx="8153400" cy="4114800"/>
          </a:xfrm>
        </p:spPr>
        <p:txBody>
          <a:bodyPr>
            <a:normAutofit lnSpcReduction="10000"/>
          </a:bodyPr>
          <a:lstStyle/>
          <a:p>
            <a:pPr marL="68580" indent="0">
              <a:spcAft>
                <a:spcPts val="1200"/>
              </a:spcAft>
              <a:buNone/>
            </a:pPr>
            <a:r>
              <a:rPr lang="en-US" b="1" i="1" dirty="0" smtClean="0">
                <a:solidFill>
                  <a:schemeClr val="accent2">
                    <a:lumMod val="60000"/>
                    <a:lumOff val="40000"/>
                  </a:schemeClr>
                </a:solidFill>
              </a:rPr>
              <a:t>Medical Loss Ratio (MLR)</a:t>
            </a:r>
          </a:p>
          <a:p>
            <a:pPr>
              <a:spcBef>
                <a:spcPts val="1800"/>
              </a:spcBef>
              <a:spcAft>
                <a:spcPts val="1200"/>
              </a:spcAft>
            </a:pPr>
            <a:r>
              <a:rPr lang="en-US" dirty="0" smtClean="0"/>
              <a:t>A minimum of 80% (small groups) to 85% (large groups) of all premiums must be spent on medical care and/or the improvement of medical care</a:t>
            </a:r>
          </a:p>
          <a:p>
            <a:pPr>
              <a:spcBef>
                <a:spcPts val="1800"/>
              </a:spcBef>
              <a:spcAft>
                <a:spcPts val="1200"/>
              </a:spcAft>
            </a:pPr>
            <a:r>
              <a:rPr lang="en-US" dirty="0" smtClean="0"/>
              <a:t>A maximum of 20% (or 15%) may be spent on administrative overhead and marketing</a:t>
            </a:r>
          </a:p>
          <a:p>
            <a:pPr>
              <a:spcBef>
                <a:spcPts val="1800"/>
              </a:spcBef>
              <a:spcAft>
                <a:spcPts val="1200"/>
              </a:spcAft>
            </a:pPr>
            <a:r>
              <a:rPr lang="en-US" dirty="0" smtClean="0"/>
              <a:t>Insurance companies must provide premium rebates if the ratio is not met annually</a:t>
            </a:r>
            <a:endParaRPr lang="en-US" dirty="0"/>
          </a:p>
        </p:txBody>
      </p:sp>
    </p:spTree>
    <p:extLst>
      <p:ext uri="{BB962C8B-B14F-4D97-AF65-F5344CB8AC3E}">
        <p14:creationId xmlns:p14="http://schemas.microsoft.com/office/powerpoint/2010/main" val="3188135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24744" cy="1143000"/>
          </a:xfrm>
        </p:spPr>
        <p:txBody>
          <a:bodyPr/>
          <a:lstStyle/>
          <a:p>
            <a:r>
              <a:rPr lang="en-US" dirty="0" smtClean="0"/>
              <a:t>What’s still coming…</a:t>
            </a:r>
            <a:endParaRPr lang="en-US" dirty="0"/>
          </a:p>
        </p:txBody>
      </p:sp>
      <p:sp>
        <p:nvSpPr>
          <p:cNvPr id="3" name="Content Placeholder 2"/>
          <p:cNvSpPr>
            <a:spLocks noGrp="1"/>
          </p:cNvSpPr>
          <p:nvPr>
            <p:ph sz="quarter" idx="1"/>
          </p:nvPr>
        </p:nvSpPr>
        <p:spPr>
          <a:xfrm>
            <a:off x="914400" y="2286000"/>
            <a:ext cx="7391400" cy="3124200"/>
          </a:xfrm>
        </p:spPr>
        <p:txBody>
          <a:bodyPr/>
          <a:lstStyle/>
          <a:p>
            <a:pPr>
              <a:spcAft>
                <a:spcPts val="2400"/>
              </a:spcAft>
              <a:buFont typeface="Wingdings" pitchFamily="2" charset="2"/>
              <a:buChar char="§"/>
            </a:pPr>
            <a:r>
              <a:rPr lang="en-US" dirty="0" smtClean="0"/>
              <a:t>Regulation of annual limits and lifetime limits</a:t>
            </a:r>
            <a:endParaRPr lang="en-US" i="1" dirty="0" smtClean="0">
              <a:solidFill>
                <a:schemeClr val="bg2">
                  <a:lumMod val="75000"/>
                </a:schemeClr>
              </a:solidFill>
            </a:endParaRPr>
          </a:p>
          <a:p>
            <a:pPr>
              <a:spcAft>
                <a:spcPts val="2400"/>
              </a:spcAft>
              <a:buFont typeface="Wingdings" pitchFamily="2" charset="2"/>
              <a:buChar char="§"/>
            </a:pPr>
            <a:r>
              <a:rPr lang="en-US" b="1" dirty="0" smtClean="0">
                <a:solidFill>
                  <a:schemeClr val="bg2">
                    <a:lumMod val="50000"/>
                  </a:schemeClr>
                </a:solidFill>
              </a:rPr>
              <a:t>Health Insurance Exchange/Marketplaces</a:t>
            </a:r>
          </a:p>
          <a:p>
            <a:pPr>
              <a:spcAft>
                <a:spcPts val="2400"/>
              </a:spcAft>
              <a:buFont typeface="Wingdings" pitchFamily="2" charset="2"/>
              <a:buChar char="§"/>
            </a:pPr>
            <a:r>
              <a:rPr lang="en-US" dirty="0" smtClean="0"/>
              <a:t>Linking payment to quality and outcomes</a:t>
            </a:r>
          </a:p>
          <a:p>
            <a:pPr>
              <a:spcAft>
                <a:spcPts val="2400"/>
              </a:spcAft>
              <a:buFont typeface="Wingdings" pitchFamily="2" charset="2"/>
              <a:buChar char="§"/>
            </a:pPr>
            <a:r>
              <a:rPr lang="en-US" dirty="0" smtClean="0"/>
              <a:t>Increasing reimbursement for primary care</a:t>
            </a:r>
          </a:p>
          <a:p>
            <a:endParaRPr lang="en-US" dirty="0" smtClean="0"/>
          </a:p>
          <a:p>
            <a:endParaRPr lang="en-US" dirty="0" smtClean="0"/>
          </a:p>
          <a:p>
            <a:endParaRPr lang="en-US" dirty="0"/>
          </a:p>
        </p:txBody>
      </p:sp>
    </p:spTree>
    <p:extLst>
      <p:ext uri="{BB962C8B-B14F-4D97-AF65-F5344CB8AC3E}">
        <p14:creationId xmlns:p14="http://schemas.microsoft.com/office/powerpoint/2010/main" val="23166043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9600" y="533400"/>
            <a:ext cx="7813359" cy="1055858"/>
          </a:xfrm>
        </p:spPr>
      </p:pic>
      <p:sp>
        <p:nvSpPr>
          <p:cNvPr id="5" name="Rectangle 4"/>
          <p:cNvSpPr/>
          <p:nvPr/>
        </p:nvSpPr>
        <p:spPr>
          <a:xfrm>
            <a:off x="762000" y="1905000"/>
            <a:ext cx="7568901" cy="3939540"/>
          </a:xfrm>
          <a:prstGeom prst="rect">
            <a:avLst/>
          </a:prstGeom>
        </p:spPr>
        <p:txBody>
          <a:bodyPr wrap="square">
            <a:spAutoFit/>
          </a:bodyPr>
          <a:lstStyle/>
          <a:p>
            <a:pPr>
              <a:spcAft>
                <a:spcPts val="600"/>
              </a:spcAft>
            </a:pPr>
            <a:r>
              <a:rPr lang="en-US" sz="2400" dirty="0">
                <a:solidFill>
                  <a:schemeClr val="tx1">
                    <a:lumMod val="50000"/>
                    <a:lumOff val="50000"/>
                  </a:schemeClr>
                </a:solidFill>
              </a:rPr>
              <a:t>• Coverage to fit individual needs</a:t>
            </a:r>
          </a:p>
          <a:p>
            <a:pPr marL="742950" lvl="1" indent="-285750">
              <a:spcAft>
                <a:spcPts val="600"/>
              </a:spcAft>
              <a:buClr>
                <a:schemeClr val="accent3">
                  <a:lumMod val="75000"/>
                </a:schemeClr>
              </a:buClr>
              <a:buFont typeface="Wingdings" pitchFamily="2" charset="2"/>
              <a:buChar char="ü"/>
            </a:pPr>
            <a:r>
              <a:rPr lang="en-US" sz="2000" dirty="0" smtClean="0">
                <a:solidFill>
                  <a:schemeClr val="accent3"/>
                </a:solidFill>
              </a:rPr>
              <a:t>New </a:t>
            </a:r>
            <a:r>
              <a:rPr lang="en-US" sz="2000" dirty="0">
                <a:solidFill>
                  <a:schemeClr val="accent3"/>
                </a:solidFill>
              </a:rPr>
              <a:t>premium </a:t>
            </a:r>
            <a:r>
              <a:rPr lang="en-US" sz="2000" dirty="0" smtClean="0">
                <a:solidFill>
                  <a:schemeClr val="accent3"/>
                </a:solidFill>
              </a:rPr>
              <a:t>tax credit </a:t>
            </a:r>
            <a:r>
              <a:rPr lang="en-US" i="1" dirty="0" smtClean="0">
                <a:solidFill>
                  <a:schemeClr val="accent3"/>
                </a:solidFill>
              </a:rPr>
              <a:t>(sliding scale for 138-400%FPL)</a:t>
            </a:r>
            <a:endParaRPr lang="en-US" sz="2000" i="1" dirty="0">
              <a:solidFill>
                <a:schemeClr val="accent3"/>
              </a:solidFill>
            </a:endParaRPr>
          </a:p>
          <a:p>
            <a:pPr marL="742950" lvl="1" indent="-285750">
              <a:spcAft>
                <a:spcPts val="1800"/>
              </a:spcAft>
              <a:buClr>
                <a:schemeClr val="accent3">
                  <a:lumMod val="75000"/>
                </a:schemeClr>
              </a:buClr>
              <a:buFont typeface="Wingdings" pitchFamily="2" charset="2"/>
              <a:buChar char="ü"/>
            </a:pPr>
            <a:r>
              <a:rPr lang="en-US" sz="2000" dirty="0" smtClean="0">
                <a:solidFill>
                  <a:schemeClr val="accent3"/>
                </a:solidFill>
              </a:rPr>
              <a:t>Advance </a:t>
            </a:r>
            <a:r>
              <a:rPr lang="en-US" sz="2000" dirty="0">
                <a:solidFill>
                  <a:schemeClr val="accent3"/>
                </a:solidFill>
              </a:rPr>
              <a:t>payment of the premium tax credit to </a:t>
            </a:r>
            <a:r>
              <a:rPr lang="en-US" sz="2000" dirty="0" smtClean="0">
                <a:solidFill>
                  <a:schemeClr val="accent3"/>
                </a:solidFill>
              </a:rPr>
              <a:t>the health </a:t>
            </a:r>
            <a:r>
              <a:rPr lang="en-US" sz="2000" dirty="0">
                <a:solidFill>
                  <a:schemeClr val="accent3"/>
                </a:solidFill>
              </a:rPr>
              <a:t>plan to help lower </a:t>
            </a:r>
            <a:r>
              <a:rPr lang="en-US" sz="2000" dirty="0" smtClean="0">
                <a:solidFill>
                  <a:schemeClr val="accent3"/>
                </a:solidFill>
              </a:rPr>
              <a:t>monthly premiums</a:t>
            </a:r>
            <a:endParaRPr lang="en-US" sz="2000" dirty="0">
              <a:solidFill>
                <a:schemeClr val="accent3"/>
              </a:solidFill>
            </a:endParaRPr>
          </a:p>
          <a:p>
            <a:pPr>
              <a:spcAft>
                <a:spcPts val="1800"/>
              </a:spcAft>
            </a:pPr>
            <a:r>
              <a:rPr lang="en-US" sz="2400" dirty="0">
                <a:solidFill>
                  <a:schemeClr val="tx1">
                    <a:lumMod val="50000"/>
                    <a:lumOff val="50000"/>
                  </a:schemeClr>
                </a:solidFill>
              </a:rPr>
              <a:t>• Unbiased help and customer support </a:t>
            </a:r>
            <a:endParaRPr lang="en-US" sz="2400" dirty="0" smtClean="0">
              <a:solidFill>
                <a:schemeClr val="tx1">
                  <a:lumMod val="50000"/>
                  <a:lumOff val="50000"/>
                </a:schemeClr>
              </a:solidFill>
            </a:endParaRPr>
          </a:p>
          <a:p>
            <a:pPr>
              <a:spcAft>
                <a:spcPts val="1800"/>
              </a:spcAft>
            </a:pPr>
            <a:r>
              <a:rPr lang="en-US" sz="2400" dirty="0" smtClean="0">
                <a:solidFill>
                  <a:schemeClr val="tx1">
                    <a:lumMod val="50000"/>
                    <a:lumOff val="50000"/>
                  </a:schemeClr>
                </a:solidFill>
              </a:rPr>
              <a:t>• </a:t>
            </a:r>
            <a:r>
              <a:rPr lang="en-US" sz="2400" dirty="0">
                <a:solidFill>
                  <a:schemeClr val="tx1">
                    <a:lumMod val="50000"/>
                    <a:lumOff val="50000"/>
                  </a:schemeClr>
                </a:solidFill>
              </a:rPr>
              <a:t>Quality health coverage </a:t>
            </a:r>
            <a:r>
              <a:rPr lang="en-US" sz="2400" dirty="0" smtClean="0">
                <a:solidFill>
                  <a:schemeClr val="tx1">
                    <a:lumMod val="50000"/>
                    <a:lumOff val="50000"/>
                  </a:schemeClr>
                </a:solidFill>
              </a:rPr>
              <a:t>w/ minimum standards</a:t>
            </a:r>
          </a:p>
          <a:p>
            <a:pPr marL="342900" indent="-342900">
              <a:spcAft>
                <a:spcPts val="1800"/>
              </a:spcAft>
              <a:buFont typeface="Arial" pitchFamily="34" charset="0"/>
              <a:buChar char="•"/>
            </a:pPr>
            <a:r>
              <a:rPr lang="en-US" sz="2400" dirty="0" smtClean="0">
                <a:solidFill>
                  <a:schemeClr val="tx1">
                    <a:lumMod val="50000"/>
                    <a:lumOff val="50000"/>
                  </a:schemeClr>
                </a:solidFill>
              </a:rPr>
              <a:t>“Apples to Apples” comparison </a:t>
            </a:r>
            <a:r>
              <a:rPr lang="en-US" sz="2400" dirty="0" smtClean="0">
                <a:solidFill>
                  <a:schemeClr val="tx1">
                    <a:lumMod val="50000"/>
                    <a:lumOff val="50000"/>
                  </a:schemeClr>
                </a:solidFill>
              </a:rPr>
              <a:t>in </a:t>
            </a:r>
            <a:r>
              <a:rPr lang="en-US" sz="2400" dirty="0" smtClean="0">
                <a:solidFill>
                  <a:schemeClr val="tx1">
                    <a:lumMod val="50000"/>
                    <a:lumOff val="50000"/>
                  </a:schemeClr>
                </a:solidFill>
              </a:rPr>
              <a:t>simple terms</a:t>
            </a:r>
            <a:endParaRPr lang="en-US" sz="2400" dirty="0">
              <a:solidFill>
                <a:schemeClr val="tx1">
                  <a:lumMod val="50000"/>
                  <a:lumOff val="50000"/>
                </a:schemeClr>
              </a:solidFill>
            </a:endParaRPr>
          </a:p>
          <a:p>
            <a:pPr>
              <a:spcAft>
                <a:spcPts val="1800"/>
              </a:spcAft>
            </a:pPr>
            <a:r>
              <a:rPr lang="en-US" sz="2400" dirty="0">
                <a:solidFill>
                  <a:schemeClr val="tx1">
                    <a:lumMod val="50000"/>
                    <a:lumOff val="50000"/>
                  </a:schemeClr>
                </a:solidFill>
              </a:rPr>
              <a:t>• Easy to use</a:t>
            </a:r>
          </a:p>
        </p:txBody>
      </p:sp>
    </p:spTree>
    <p:extLst>
      <p:ext uri="{BB962C8B-B14F-4D97-AF65-F5344CB8AC3E}">
        <p14:creationId xmlns:p14="http://schemas.microsoft.com/office/powerpoint/2010/main" val="579346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752600"/>
            <a:ext cx="7467600" cy="4185761"/>
          </a:xfrm>
          <a:prstGeom prst="rect">
            <a:avLst/>
          </a:prstGeom>
        </p:spPr>
        <p:txBody>
          <a:bodyPr wrap="square">
            <a:spAutoFit/>
          </a:bodyPr>
          <a:lstStyle/>
          <a:p>
            <a:pPr>
              <a:spcAft>
                <a:spcPts val="1200"/>
              </a:spcAft>
            </a:pPr>
            <a:r>
              <a:rPr lang="en-US" sz="2400" dirty="0">
                <a:solidFill>
                  <a:schemeClr val="accent1"/>
                </a:solidFill>
              </a:rPr>
              <a:t>One process to determine eligibility </a:t>
            </a:r>
            <a:r>
              <a:rPr lang="en-US" sz="2400" dirty="0" smtClean="0">
                <a:solidFill>
                  <a:schemeClr val="accent1"/>
                </a:solidFill>
              </a:rPr>
              <a:t>for:</a:t>
            </a:r>
            <a:endParaRPr lang="en-US" sz="2400" dirty="0">
              <a:solidFill>
                <a:schemeClr val="accent1"/>
              </a:solidFill>
            </a:endParaRPr>
          </a:p>
          <a:p>
            <a:pPr marL="800100" lvl="1" indent="-342900">
              <a:spcAft>
                <a:spcPts val="1200"/>
              </a:spcAft>
              <a:buClr>
                <a:schemeClr val="accent2"/>
              </a:buClr>
              <a:buFont typeface="Wingdings" pitchFamily="2" charset="2"/>
              <a:buChar char="ü"/>
            </a:pPr>
            <a:r>
              <a:rPr lang="en-US" sz="2000" dirty="0" smtClean="0">
                <a:solidFill>
                  <a:schemeClr val="accent3"/>
                </a:solidFill>
              </a:rPr>
              <a:t>Qualified </a:t>
            </a:r>
            <a:r>
              <a:rPr lang="en-US" sz="2000" dirty="0">
                <a:solidFill>
                  <a:schemeClr val="accent3"/>
                </a:solidFill>
              </a:rPr>
              <a:t>Health Plan </a:t>
            </a:r>
            <a:r>
              <a:rPr lang="en-US" sz="2000" dirty="0" smtClean="0">
                <a:solidFill>
                  <a:schemeClr val="accent3"/>
                </a:solidFill>
              </a:rPr>
              <a:t>on the </a:t>
            </a:r>
            <a:r>
              <a:rPr lang="en-US" sz="2000" dirty="0">
                <a:solidFill>
                  <a:schemeClr val="accent3"/>
                </a:solidFill>
              </a:rPr>
              <a:t>Marketplace</a:t>
            </a:r>
          </a:p>
          <a:p>
            <a:pPr marL="800100" lvl="1" indent="-342900">
              <a:spcAft>
                <a:spcPts val="1200"/>
              </a:spcAft>
              <a:buClr>
                <a:schemeClr val="accent2"/>
              </a:buClr>
              <a:buFont typeface="Wingdings" pitchFamily="2" charset="2"/>
              <a:buChar char="ü"/>
            </a:pPr>
            <a:r>
              <a:rPr lang="en-US" sz="2000" dirty="0" smtClean="0">
                <a:solidFill>
                  <a:schemeClr val="accent3"/>
                </a:solidFill>
              </a:rPr>
              <a:t>New </a:t>
            </a:r>
            <a:r>
              <a:rPr lang="en-US" sz="2000" dirty="0">
                <a:solidFill>
                  <a:schemeClr val="accent3"/>
                </a:solidFill>
              </a:rPr>
              <a:t>tax credits to lower </a:t>
            </a:r>
            <a:r>
              <a:rPr lang="en-US" sz="2000" dirty="0" smtClean="0">
                <a:solidFill>
                  <a:schemeClr val="accent3"/>
                </a:solidFill>
              </a:rPr>
              <a:t>premiums  </a:t>
            </a:r>
            <a:endParaRPr lang="en-US" sz="2000" dirty="0" smtClean="0">
              <a:solidFill>
                <a:schemeClr val="accent3"/>
              </a:solidFill>
            </a:endParaRPr>
          </a:p>
          <a:p>
            <a:pPr marL="800100" lvl="1" indent="-342900">
              <a:spcAft>
                <a:spcPts val="1200"/>
              </a:spcAft>
              <a:buClr>
                <a:schemeClr val="accent2"/>
              </a:buClr>
              <a:buFont typeface="Wingdings" pitchFamily="2" charset="2"/>
              <a:buChar char="ü"/>
            </a:pPr>
            <a:r>
              <a:rPr lang="en-US" sz="2000" dirty="0" smtClean="0">
                <a:solidFill>
                  <a:schemeClr val="accent3"/>
                </a:solidFill>
              </a:rPr>
              <a:t>Reduced </a:t>
            </a:r>
            <a:r>
              <a:rPr lang="en-US" sz="2000" dirty="0">
                <a:solidFill>
                  <a:schemeClr val="accent3"/>
                </a:solidFill>
              </a:rPr>
              <a:t>cost </a:t>
            </a:r>
            <a:r>
              <a:rPr lang="en-US" sz="2000" dirty="0" smtClean="0">
                <a:solidFill>
                  <a:schemeClr val="accent3"/>
                </a:solidFill>
              </a:rPr>
              <a:t>sharing  </a:t>
            </a:r>
            <a:endParaRPr lang="en-US" sz="2000" dirty="0" smtClean="0">
              <a:solidFill>
                <a:schemeClr val="accent3"/>
              </a:solidFill>
            </a:endParaRPr>
          </a:p>
          <a:p>
            <a:pPr marL="800100" lvl="1" indent="-342900">
              <a:spcAft>
                <a:spcPts val="1200"/>
              </a:spcAft>
              <a:buClr>
                <a:schemeClr val="accent2"/>
              </a:buClr>
              <a:buFont typeface="Wingdings" pitchFamily="2" charset="2"/>
              <a:buChar char="ü"/>
            </a:pPr>
            <a:r>
              <a:rPr lang="en-US" sz="2000" dirty="0" smtClean="0">
                <a:solidFill>
                  <a:schemeClr val="accent3"/>
                </a:solidFill>
              </a:rPr>
              <a:t>Medicaid </a:t>
            </a:r>
            <a:r>
              <a:rPr lang="en-US" i="1" dirty="0" smtClean="0">
                <a:solidFill>
                  <a:schemeClr val="accent4"/>
                </a:solidFill>
              </a:rPr>
              <a:t>(</a:t>
            </a:r>
            <a:r>
              <a:rPr lang="en-US" i="1" dirty="0" err="1" smtClean="0">
                <a:solidFill>
                  <a:schemeClr val="accent4"/>
                </a:solidFill>
              </a:rPr>
              <a:t>Assmnt</a:t>
            </a:r>
            <a:r>
              <a:rPr lang="en-US" i="1" dirty="0" smtClean="0">
                <a:solidFill>
                  <a:schemeClr val="accent4"/>
                </a:solidFill>
              </a:rPr>
              <a:t>. only in FL)</a:t>
            </a:r>
            <a:endParaRPr lang="en-US" i="1" dirty="0">
              <a:solidFill>
                <a:schemeClr val="accent4"/>
              </a:solidFill>
            </a:endParaRPr>
          </a:p>
          <a:p>
            <a:pPr marL="800100" lvl="1" indent="-342900">
              <a:spcAft>
                <a:spcPts val="1200"/>
              </a:spcAft>
              <a:buClr>
                <a:schemeClr val="accent2"/>
              </a:buClr>
              <a:buFont typeface="Wingdings" pitchFamily="2" charset="2"/>
              <a:buChar char="ü"/>
            </a:pPr>
            <a:r>
              <a:rPr lang="en-US" sz="2000" dirty="0" smtClean="0">
                <a:solidFill>
                  <a:schemeClr val="accent3"/>
                </a:solidFill>
              </a:rPr>
              <a:t>Children’s </a:t>
            </a:r>
            <a:r>
              <a:rPr lang="en-US" sz="2000" dirty="0">
                <a:solidFill>
                  <a:schemeClr val="accent3"/>
                </a:solidFill>
              </a:rPr>
              <a:t>Health Insurance Program (CHIP</a:t>
            </a:r>
            <a:r>
              <a:rPr lang="en-US" sz="2000" dirty="0" smtClean="0">
                <a:solidFill>
                  <a:schemeClr val="accent3"/>
                </a:solidFill>
              </a:rPr>
              <a:t>)</a:t>
            </a:r>
          </a:p>
          <a:p>
            <a:pPr marL="342900" indent="-342900">
              <a:buFont typeface="Arial" pitchFamily="34" charset="0"/>
              <a:buChar char="•"/>
            </a:pPr>
            <a:endParaRPr lang="en-US" sz="2400" dirty="0">
              <a:solidFill>
                <a:schemeClr val="tx1">
                  <a:lumMod val="50000"/>
                  <a:lumOff val="50000"/>
                </a:schemeClr>
              </a:solidFill>
            </a:endParaRPr>
          </a:p>
          <a:p>
            <a:pPr marL="342900" indent="-342900">
              <a:spcAft>
                <a:spcPts val="1200"/>
              </a:spcAft>
              <a:buClr>
                <a:schemeClr val="accent4"/>
              </a:buClr>
              <a:buFont typeface="Wingdings" pitchFamily="2" charset="2"/>
              <a:buChar char="v"/>
            </a:pPr>
            <a:r>
              <a:rPr lang="en-US" sz="2400" dirty="0" smtClean="0">
                <a:solidFill>
                  <a:schemeClr val="accent2"/>
                </a:solidFill>
              </a:rPr>
              <a:t>Offers </a:t>
            </a:r>
            <a:r>
              <a:rPr lang="en-US" sz="2400" dirty="0">
                <a:solidFill>
                  <a:schemeClr val="accent2"/>
                </a:solidFill>
              </a:rPr>
              <a:t>choice of plans </a:t>
            </a:r>
            <a:r>
              <a:rPr lang="en-US" sz="2400" dirty="0" smtClean="0">
                <a:solidFill>
                  <a:schemeClr val="accent2"/>
                </a:solidFill>
              </a:rPr>
              <a:t>w/ 4 </a:t>
            </a:r>
            <a:r>
              <a:rPr lang="en-US" sz="2400" dirty="0">
                <a:solidFill>
                  <a:schemeClr val="accent2"/>
                </a:solidFill>
              </a:rPr>
              <a:t>levels of coverage</a:t>
            </a:r>
          </a:p>
          <a:p>
            <a:pPr marL="342900" indent="-342900">
              <a:buClr>
                <a:schemeClr val="accent4"/>
              </a:buClr>
              <a:buFont typeface="Wingdings" pitchFamily="2" charset="2"/>
              <a:buChar char="v"/>
            </a:pPr>
            <a:r>
              <a:rPr lang="en-US" sz="2400" dirty="0" smtClean="0">
                <a:solidFill>
                  <a:schemeClr val="accent2"/>
                </a:solidFill>
              </a:rPr>
              <a:t>Insurance </a:t>
            </a:r>
            <a:r>
              <a:rPr lang="en-US" sz="2400" dirty="0">
                <a:solidFill>
                  <a:schemeClr val="accent2"/>
                </a:solidFill>
              </a:rPr>
              <a:t>companies compete for business</a:t>
            </a:r>
          </a:p>
        </p:txBody>
      </p:sp>
      <p:sp>
        <p:nvSpPr>
          <p:cNvPr id="7" name="Title 6"/>
          <p:cNvSpPr>
            <a:spLocks noGrp="1"/>
          </p:cNvSpPr>
          <p:nvPr>
            <p:ph type="title"/>
          </p:nvPr>
        </p:nvSpPr>
        <p:spPr>
          <a:xfrm>
            <a:off x="694766" y="838200"/>
            <a:ext cx="7382434" cy="724936"/>
          </a:xfrm>
        </p:spPr>
        <p:txBody>
          <a:bodyPr>
            <a:noAutofit/>
          </a:bodyPr>
          <a:lstStyle/>
          <a:p>
            <a:pPr algn="ctr"/>
            <a:r>
              <a:rPr lang="en-US" dirty="0" smtClean="0"/>
              <a:t>How the Marketplace Works</a:t>
            </a:r>
            <a:endParaRPr lang="en-US" dirty="0"/>
          </a:p>
        </p:txBody>
      </p:sp>
    </p:spTree>
    <p:extLst>
      <p:ext uri="{BB962C8B-B14F-4D97-AF65-F5344CB8AC3E}">
        <p14:creationId xmlns:p14="http://schemas.microsoft.com/office/powerpoint/2010/main" val="4185890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8001000" cy="914400"/>
          </a:xfrm>
        </p:spPr>
        <p:txBody>
          <a:bodyPr>
            <a:normAutofit/>
          </a:bodyPr>
          <a:lstStyle/>
          <a:p>
            <a:r>
              <a:rPr lang="en-US" dirty="0" smtClean="0"/>
              <a:t>Snapshot: United States, 2010</a:t>
            </a:r>
            <a:endParaRPr lang="en-US" dirty="0"/>
          </a:p>
        </p:txBody>
      </p:sp>
      <p:sp>
        <p:nvSpPr>
          <p:cNvPr id="3" name="Text Placeholder 2"/>
          <p:cNvSpPr>
            <a:spLocks noGrp="1"/>
          </p:cNvSpPr>
          <p:nvPr>
            <p:ph type="body" idx="1"/>
          </p:nvPr>
        </p:nvSpPr>
        <p:spPr>
          <a:xfrm>
            <a:off x="685800" y="1828800"/>
            <a:ext cx="4953000" cy="868362"/>
          </a:xfrm>
          <a:noFill/>
        </p:spPr>
        <p:txBody>
          <a:bodyPr>
            <a:noAutofit/>
          </a:bodyPr>
          <a:lstStyle/>
          <a:p>
            <a:r>
              <a:rPr lang="en-US" sz="2800" dirty="0" smtClean="0">
                <a:solidFill>
                  <a:schemeClr val="accent4">
                    <a:lumMod val="60000"/>
                    <a:lumOff val="40000"/>
                  </a:schemeClr>
                </a:solidFill>
                <a:ea typeface="Tahoma" pitchFamily="34" charset="0"/>
                <a:cs typeface="Tahoma" pitchFamily="34" charset="0"/>
              </a:rPr>
              <a:t>World Health Organization:</a:t>
            </a:r>
            <a:endParaRPr lang="en-US" sz="2800" dirty="0">
              <a:solidFill>
                <a:schemeClr val="accent4">
                  <a:lumMod val="60000"/>
                  <a:lumOff val="40000"/>
                </a:schemeClr>
              </a:solidFill>
              <a:ea typeface="Tahoma" pitchFamily="34" charset="0"/>
              <a:cs typeface="Tahoma" pitchFamily="34" charset="0"/>
            </a:endParaRPr>
          </a:p>
        </p:txBody>
      </p:sp>
      <p:sp>
        <p:nvSpPr>
          <p:cNvPr id="4" name="Content Placeholder 3"/>
          <p:cNvSpPr>
            <a:spLocks noGrp="1"/>
          </p:cNvSpPr>
          <p:nvPr>
            <p:ph sz="half" idx="2"/>
          </p:nvPr>
        </p:nvSpPr>
        <p:spPr>
          <a:xfrm>
            <a:off x="609600" y="3048000"/>
            <a:ext cx="8229600" cy="2914891"/>
          </a:xfrm>
        </p:spPr>
        <p:txBody>
          <a:bodyPr>
            <a:normAutofit/>
          </a:bodyPr>
          <a:lstStyle/>
          <a:p>
            <a:pPr>
              <a:spcBef>
                <a:spcPts val="2400"/>
              </a:spcBef>
              <a:buFont typeface="Wingdings" pitchFamily="2" charset="2"/>
              <a:buChar char="Ø"/>
            </a:pPr>
            <a:r>
              <a:rPr lang="en-US" sz="2400" dirty="0" smtClean="0">
                <a:cs typeface="Calibri" pitchFamily="34" charset="0"/>
              </a:rPr>
              <a:t>U.S. ranked </a:t>
            </a:r>
            <a:r>
              <a:rPr lang="en-US" sz="2400" b="1" dirty="0" smtClean="0">
                <a:solidFill>
                  <a:schemeClr val="accent3">
                    <a:lumMod val="75000"/>
                  </a:schemeClr>
                </a:solidFill>
                <a:cs typeface="Calibri" pitchFamily="34" charset="0"/>
              </a:rPr>
              <a:t>37</a:t>
            </a:r>
            <a:r>
              <a:rPr lang="en-US" sz="2400" b="1" u="sng" baseline="30000" dirty="0" smtClean="0">
                <a:solidFill>
                  <a:schemeClr val="accent3">
                    <a:lumMod val="75000"/>
                  </a:schemeClr>
                </a:solidFill>
                <a:cs typeface="Calibri" pitchFamily="34" charset="0"/>
              </a:rPr>
              <a:t>th</a:t>
            </a:r>
            <a:r>
              <a:rPr lang="en-US" sz="2400" dirty="0" smtClean="0">
                <a:solidFill>
                  <a:schemeClr val="accent3">
                    <a:lumMod val="75000"/>
                  </a:schemeClr>
                </a:solidFill>
                <a:cs typeface="Calibri" pitchFamily="34" charset="0"/>
              </a:rPr>
              <a:t> </a:t>
            </a:r>
            <a:r>
              <a:rPr lang="en-US" sz="2400" dirty="0" smtClean="0">
                <a:cs typeface="Calibri" pitchFamily="34" charset="0"/>
              </a:rPr>
              <a:t>of the world’s major health systems</a:t>
            </a:r>
          </a:p>
          <a:p>
            <a:pPr>
              <a:spcBef>
                <a:spcPts val="2400"/>
              </a:spcBef>
              <a:buFont typeface="Wingdings" pitchFamily="2" charset="2"/>
              <a:buChar char="Ø"/>
            </a:pPr>
            <a:r>
              <a:rPr lang="en-US" sz="2400" b="1" dirty="0" smtClean="0">
                <a:solidFill>
                  <a:schemeClr val="accent3">
                    <a:lumMod val="75000"/>
                  </a:schemeClr>
                </a:solidFill>
                <a:cs typeface="Calibri" pitchFamily="34" charset="0"/>
              </a:rPr>
              <a:t>14</a:t>
            </a:r>
            <a:r>
              <a:rPr lang="en-US" sz="2400" b="1" u="sng" baseline="30000" dirty="0" smtClean="0">
                <a:solidFill>
                  <a:schemeClr val="accent3">
                    <a:lumMod val="75000"/>
                  </a:schemeClr>
                </a:solidFill>
                <a:cs typeface="Calibri" pitchFamily="34" charset="0"/>
              </a:rPr>
              <a:t>th</a:t>
            </a:r>
            <a:r>
              <a:rPr lang="en-US" sz="2400" dirty="0" smtClean="0">
                <a:solidFill>
                  <a:schemeClr val="accent3">
                    <a:lumMod val="75000"/>
                  </a:schemeClr>
                </a:solidFill>
                <a:cs typeface="Calibri" pitchFamily="34" charset="0"/>
              </a:rPr>
              <a:t> </a:t>
            </a:r>
            <a:r>
              <a:rPr lang="en-US" sz="2400" dirty="0" smtClean="0">
                <a:cs typeface="Calibri" pitchFamily="34" charset="0"/>
              </a:rPr>
              <a:t>in preventable deaths</a:t>
            </a:r>
          </a:p>
          <a:p>
            <a:pPr>
              <a:spcBef>
                <a:spcPts val="2400"/>
              </a:spcBef>
              <a:buFont typeface="Wingdings" pitchFamily="2" charset="2"/>
              <a:buChar char="Ø"/>
            </a:pPr>
            <a:r>
              <a:rPr lang="en-US" sz="2400" dirty="0" smtClean="0">
                <a:cs typeface="Calibri" pitchFamily="34" charset="0"/>
              </a:rPr>
              <a:t> </a:t>
            </a:r>
            <a:r>
              <a:rPr lang="en-US" sz="2400" b="1" dirty="0" smtClean="0">
                <a:solidFill>
                  <a:srgbClr val="C00000"/>
                </a:solidFill>
                <a:cs typeface="Calibri" pitchFamily="34" charset="0"/>
              </a:rPr>
              <a:t>72</a:t>
            </a:r>
            <a:r>
              <a:rPr lang="en-US" sz="2400" b="1" u="sng" baseline="30000" dirty="0" smtClean="0">
                <a:solidFill>
                  <a:srgbClr val="C00000"/>
                </a:solidFill>
                <a:cs typeface="Calibri" pitchFamily="34" charset="0"/>
              </a:rPr>
              <a:t>nd</a:t>
            </a:r>
            <a:r>
              <a:rPr lang="en-US" sz="2400" dirty="0" smtClean="0">
                <a:solidFill>
                  <a:srgbClr val="C00000"/>
                </a:solidFill>
                <a:cs typeface="Calibri" pitchFamily="34" charset="0"/>
              </a:rPr>
              <a:t> </a:t>
            </a:r>
            <a:r>
              <a:rPr lang="en-US" sz="2400" dirty="0" smtClean="0">
                <a:cs typeface="Calibri" pitchFamily="34" charset="0"/>
              </a:rPr>
              <a:t>in health systems performance</a:t>
            </a:r>
          </a:p>
          <a:p>
            <a:pPr>
              <a:spcBef>
                <a:spcPts val="2400"/>
              </a:spcBef>
              <a:buFont typeface="Wingdings" pitchFamily="2" charset="2"/>
              <a:buChar char="Ø"/>
            </a:pPr>
            <a:r>
              <a:rPr lang="en-US" sz="2800" b="1" dirty="0" smtClean="0">
                <a:solidFill>
                  <a:srgbClr val="C00000"/>
                </a:solidFill>
                <a:cs typeface="Calibri" pitchFamily="34" charset="0"/>
              </a:rPr>
              <a:t>2</a:t>
            </a:r>
            <a:r>
              <a:rPr lang="en-US" sz="2800" b="1" u="sng" baseline="30000" dirty="0" smtClean="0">
                <a:solidFill>
                  <a:srgbClr val="C00000"/>
                </a:solidFill>
                <a:cs typeface="Calibri" pitchFamily="34" charset="0"/>
              </a:rPr>
              <a:t>nd</a:t>
            </a:r>
            <a:r>
              <a:rPr lang="en-US" sz="2400" dirty="0" smtClean="0">
                <a:solidFill>
                  <a:srgbClr val="C00000"/>
                </a:solidFill>
                <a:cs typeface="Calibri" pitchFamily="34" charset="0"/>
              </a:rPr>
              <a:t> </a:t>
            </a:r>
            <a:r>
              <a:rPr lang="en-US" sz="2400" dirty="0" smtClean="0">
                <a:cs typeface="Calibri" pitchFamily="34" charset="0"/>
              </a:rPr>
              <a:t>in total healthcare expenditures</a:t>
            </a:r>
            <a:endParaRPr lang="en-US" sz="2400" dirty="0">
              <a:cs typeface="Calibri" pitchFamily="34" charset="0"/>
            </a:endParaRPr>
          </a:p>
        </p:txBody>
      </p:sp>
    </p:spTree>
    <p:extLst>
      <p:ext uri="{BB962C8B-B14F-4D97-AF65-F5344CB8AC3E}">
        <p14:creationId xmlns:p14="http://schemas.microsoft.com/office/powerpoint/2010/main" val="15989687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0" y="685800"/>
            <a:ext cx="3657600" cy="609600"/>
          </a:xfrm>
        </p:spPr>
        <p:txBody>
          <a:bodyPr>
            <a:noAutofit/>
          </a:bodyPr>
          <a:lstStyle/>
          <a:p>
            <a:pPr algn="ctr"/>
            <a:r>
              <a:rPr lang="en-US" dirty="0" smtClean="0"/>
              <a:t>Premium Tax Credits</a:t>
            </a:r>
            <a:endParaRPr lang="en-US" dirty="0"/>
          </a:p>
        </p:txBody>
      </p:sp>
      <p:graphicFrame>
        <p:nvGraphicFramePr>
          <p:cNvPr id="6" name="Diagram 5"/>
          <p:cNvGraphicFramePr/>
          <p:nvPr>
            <p:extLst>
              <p:ext uri="{D42A27DB-BD31-4B8C-83A1-F6EECF244321}">
                <p14:modId xmlns:p14="http://schemas.microsoft.com/office/powerpoint/2010/main" val="1811353292"/>
              </p:ext>
            </p:extLst>
          </p:nvPr>
        </p:nvGraphicFramePr>
        <p:xfrm>
          <a:off x="4734630" y="1524000"/>
          <a:ext cx="3300573" cy="41286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extLst>
              <p:ext uri="{D42A27DB-BD31-4B8C-83A1-F6EECF244321}">
                <p14:modId xmlns:p14="http://schemas.microsoft.com/office/powerpoint/2010/main" val="1495277098"/>
              </p:ext>
            </p:extLst>
          </p:nvPr>
        </p:nvGraphicFramePr>
        <p:xfrm>
          <a:off x="609600" y="1143000"/>
          <a:ext cx="38862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5687199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00600" y="609600"/>
            <a:ext cx="3300984" cy="609600"/>
          </a:xfrm>
        </p:spPr>
        <p:txBody>
          <a:bodyPr>
            <a:noAutofit/>
          </a:bodyPr>
          <a:lstStyle/>
          <a:p>
            <a:pPr algn="ctr"/>
            <a:r>
              <a:rPr lang="en-US" sz="3600" dirty="0" smtClean="0"/>
              <a:t>Cost Sharing</a:t>
            </a:r>
            <a:endParaRPr lang="en-US" sz="3600" dirty="0"/>
          </a:p>
        </p:txBody>
      </p:sp>
      <p:graphicFrame>
        <p:nvGraphicFramePr>
          <p:cNvPr id="4" name="Diagram 3"/>
          <p:cNvGraphicFramePr/>
          <p:nvPr>
            <p:extLst>
              <p:ext uri="{D42A27DB-BD31-4B8C-83A1-F6EECF244321}">
                <p14:modId xmlns:p14="http://schemas.microsoft.com/office/powerpoint/2010/main" val="700606958"/>
              </p:ext>
            </p:extLst>
          </p:nvPr>
        </p:nvGraphicFramePr>
        <p:xfrm>
          <a:off x="4953000" y="1371600"/>
          <a:ext cx="29718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extLst>
              <p:ext uri="{D42A27DB-BD31-4B8C-83A1-F6EECF244321}">
                <p14:modId xmlns:p14="http://schemas.microsoft.com/office/powerpoint/2010/main" val="2360632703"/>
              </p:ext>
            </p:extLst>
          </p:nvPr>
        </p:nvGraphicFramePr>
        <p:xfrm>
          <a:off x="609600" y="1143000"/>
          <a:ext cx="38862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924882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0346" y="121472"/>
            <a:ext cx="7024744" cy="1143000"/>
          </a:xfrm>
        </p:spPr>
        <p:txBody>
          <a:bodyPr/>
          <a:lstStyle/>
          <a:p>
            <a:r>
              <a:rPr lang="en-US" dirty="0" smtClean="0"/>
              <a:t>QHP Basics</a:t>
            </a:r>
            <a:endParaRPr lang="en-US" dirty="0"/>
          </a:p>
        </p:txBody>
      </p:sp>
      <p:sp>
        <p:nvSpPr>
          <p:cNvPr id="3" name="Rectangle 2"/>
          <p:cNvSpPr/>
          <p:nvPr/>
        </p:nvSpPr>
        <p:spPr>
          <a:xfrm>
            <a:off x="762000" y="1676400"/>
            <a:ext cx="7772400" cy="4093428"/>
          </a:xfrm>
          <a:prstGeom prst="rect">
            <a:avLst/>
          </a:prstGeom>
        </p:spPr>
        <p:txBody>
          <a:bodyPr wrap="square">
            <a:spAutoFit/>
          </a:bodyPr>
          <a:lstStyle/>
          <a:p>
            <a:r>
              <a:rPr lang="en-US" sz="3200" dirty="0">
                <a:solidFill>
                  <a:schemeClr val="accent2"/>
                </a:solidFill>
              </a:rPr>
              <a:t>A Qualified Health Plan</a:t>
            </a:r>
          </a:p>
          <a:p>
            <a:pPr marL="285750" indent="-285750">
              <a:spcBef>
                <a:spcPts val="1800"/>
              </a:spcBef>
              <a:buFont typeface="Arial" pitchFamily="34" charset="0"/>
              <a:buChar char="•"/>
            </a:pPr>
            <a:r>
              <a:rPr lang="en-US" sz="2800" dirty="0" smtClean="0">
                <a:solidFill>
                  <a:schemeClr val="tx1">
                    <a:lumMod val="50000"/>
                    <a:lumOff val="50000"/>
                  </a:schemeClr>
                </a:solidFill>
              </a:rPr>
              <a:t>Is </a:t>
            </a:r>
            <a:r>
              <a:rPr lang="en-US" sz="2800" dirty="0">
                <a:solidFill>
                  <a:schemeClr val="tx1">
                    <a:lumMod val="50000"/>
                    <a:lumOff val="50000"/>
                  </a:schemeClr>
                </a:solidFill>
              </a:rPr>
              <a:t>offered by an issuer </a:t>
            </a:r>
            <a:r>
              <a:rPr lang="en-US" sz="2800" dirty="0" smtClean="0">
                <a:solidFill>
                  <a:schemeClr val="tx1">
                    <a:lumMod val="50000"/>
                    <a:lumOff val="50000"/>
                  </a:schemeClr>
                </a:solidFill>
              </a:rPr>
              <a:t>licensed in </a:t>
            </a:r>
            <a:r>
              <a:rPr lang="en-US" sz="2800" dirty="0">
                <a:solidFill>
                  <a:schemeClr val="tx1">
                    <a:lumMod val="50000"/>
                    <a:lumOff val="50000"/>
                  </a:schemeClr>
                </a:solidFill>
              </a:rPr>
              <a:t>the state </a:t>
            </a:r>
          </a:p>
          <a:p>
            <a:pPr marL="285750" indent="-285750">
              <a:spcBef>
                <a:spcPts val="1800"/>
              </a:spcBef>
              <a:buFont typeface="Arial" pitchFamily="34" charset="0"/>
              <a:buChar char="•"/>
            </a:pPr>
            <a:r>
              <a:rPr lang="en-US" sz="2800" dirty="0" smtClean="0">
                <a:solidFill>
                  <a:schemeClr val="tx1">
                    <a:lumMod val="50000"/>
                    <a:lumOff val="50000"/>
                  </a:schemeClr>
                </a:solidFill>
              </a:rPr>
              <a:t>Covers  “</a:t>
            </a:r>
            <a:r>
              <a:rPr lang="en-US" sz="2800" i="1" dirty="0" smtClean="0">
                <a:solidFill>
                  <a:srgbClr val="00B0F0"/>
                </a:solidFill>
              </a:rPr>
              <a:t>Essential </a:t>
            </a:r>
            <a:r>
              <a:rPr lang="en-US" sz="2800" i="1" dirty="0">
                <a:solidFill>
                  <a:srgbClr val="00B0F0"/>
                </a:solidFill>
              </a:rPr>
              <a:t>Health </a:t>
            </a:r>
            <a:r>
              <a:rPr lang="en-US" sz="2800" i="1" dirty="0" smtClean="0">
                <a:solidFill>
                  <a:srgbClr val="00B0F0"/>
                </a:solidFill>
              </a:rPr>
              <a:t>Benefits</a:t>
            </a:r>
            <a:r>
              <a:rPr lang="en-US" sz="2800" dirty="0" smtClean="0">
                <a:solidFill>
                  <a:schemeClr val="tx1">
                    <a:lumMod val="50000"/>
                    <a:lumOff val="50000"/>
                  </a:schemeClr>
                </a:solidFill>
              </a:rPr>
              <a:t>”</a:t>
            </a:r>
            <a:endParaRPr lang="en-US" sz="2800" dirty="0">
              <a:solidFill>
                <a:schemeClr val="tx1">
                  <a:lumMod val="50000"/>
                  <a:lumOff val="50000"/>
                </a:schemeClr>
              </a:solidFill>
            </a:endParaRPr>
          </a:p>
          <a:p>
            <a:pPr marL="285750" indent="-285750">
              <a:spcBef>
                <a:spcPts val="1800"/>
              </a:spcBef>
              <a:buFont typeface="Arial" pitchFamily="34" charset="0"/>
              <a:buChar char="•"/>
            </a:pPr>
            <a:r>
              <a:rPr lang="en-US" sz="2800" dirty="0" smtClean="0">
                <a:solidFill>
                  <a:schemeClr val="tx1">
                    <a:lumMod val="50000"/>
                    <a:lumOff val="50000"/>
                  </a:schemeClr>
                </a:solidFill>
              </a:rPr>
              <a:t>Offers </a:t>
            </a:r>
            <a:r>
              <a:rPr lang="en-US" sz="2800" dirty="0">
                <a:solidFill>
                  <a:schemeClr val="tx1">
                    <a:lumMod val="50000"/>
                    <a:lumOff val="50000"/>
                  </a:schemeClr>
                </a:solidFill>
              </a:rPr>
              <a:t>at least </a:t>
            </a:r>
            <a:r>
              <a:rPr lang="en-US" sz="2800" dirty="0" smtClean="0">
                <a:solidFill>
                  <a:schemeClr val="tx1">
                    <a:lumMod val="50000"/>
                    <a:lumOff val="50000"/>
                  </a:schemeClr>
                </a:solidFill>
              </a:rPr>
              <a:t>2 plan tiers </a:t>
            </a:r>
            <a:r>
              <a:rPr lang="en-US" sz="2400" i="1" dirty="0" smtClean="0">
                <a:solidFill>
                  <a:schemeClr val="accent4"/>
                </a:solidFill>
              </a:rPr>
              <a:t>(silver and gold)</a:t>
            </a:r>
            <a:endParaRPr lang="en-US" sz="2400" i="1" dirty="0">
              <a:solidFill>
                <a:schemeClr val="accent4"/>
              </a:solidFill>
            </a:endParaRPr>
          </a:p>
          <a:p>
            <a:pPr marL="285750" indent="-285750">
              <a:spcBef>
                <a:spcPts val="1800"/>
              </a:spcBef>
              <a:buFont typeface="Arial" pitchFamily="34" charset="0"/>
              <a:buChar char="•"/>
            </a:pPr>
            <a:r>
              <a:rPr lang="en-US" sz="2800" dirty="0" smtClean="0">
                <a:solidFill>
                  <a:schemeClr val="tx1">
                    <a:lumMod val="50000"/>
                    <a:lumOff val="50000"/>
                  </a:schemeClr>
                </a:solidFill>
              </a:rPr>
              <a:t>Agrees </a:t>
            </a:r>
            <a:r>
              <a:rPr lang="en-US" sz="2800" dirty="0">
                <a:solidFill>
                  <a:schemeClr val="tx1">
                    <a:lumMod val="50000"/>
                    <a:lumOff val="50000"/>
                  </a:schemeClr>
                </a:solidFill>
              </a:rPr>
              <a:t>to charge the same premium rate </a:t>
            </a:r>
            <a:r>
              <a:rPr lang="en-US" sz="2800" dirty="0" smtClean="0">
                <a:solidFill>
                  <a:schemeClr val="tx1">
                    <a:lumMod val="50000"/>
                    <a:lumOff val="50000"/>
                  </a:schemeClr>
                </a:solidFill>
              </a:rPr>
              <a:t>whether offered </a:t>
            </a:r>
            <a:r>
              <a:rPr lang="en-US" sz="2800" dirty="0">
                <a:solidFill>
                  <a:schemeClr val="tx1">
                    <a:lumMod val="50000"/>
                    <a:lumOff val="50000"/>
                  </a:schemeClr>
                </a:solidFill>
              </a:rPr>
              <a:t>directly through Marketplace or outside </a:t>
            </a:r>
            <a:r>
              <a:rPr lang="en-US" sz="2800" dirty="0" smtClean="0">
                <a:solidFill>
                  <a:schemeClr val="tx1">
                    <a:lumMod val="50000"/>
                    <a:lumOff val="50000"/>
                  </a:schemeClr>
                </a:solidFill>
              </a:rPr>
              <a:t>the Marketplace</a:t>
            </a:r>
            <a:endParaRPr lang="en-US" sz="2800" dirty="0">
              <a:solidFill>
                <a:schemeClr val="tx1">
                  <a:lumMod val="50000"/>
                  <a:lumOff val="50000"/>
                </a:schemeClr>
              </a:solidFill>
            </a:endParaRPr>
          </a:p>
        </p:txBody>
      </p:sp>
    </p:spTree>
    <p:extLst>
      <p:ext uri="{BB962C8B-B14F-4D97-AF65-F5344CB8AC3E}">
        <p14:creationId xmlns:p14="http://schemas.microsoft.com/office/powerpoint/2010/main" val="1632899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1413518611"/>
              </p:ext>
            </p:extLst>
          </p:nvPr>
        </p:nvGraphicFramePr>
        <p:xfrm>
          <a:off x="4648200" y="2133600"/>
          <a:ext cx="3505200" cy="2606441"/>
        </p:xfrm>
        <a:graphic>
          <a:graphicData uri="http://schemas.openxmlformats.org/drawingml/2006/table">
            <a:tbl>
              <a:tblPr firstRow="1" bandRow="1">
                <a:tableStyleId>{EB344D84-9AFB-497E-A393-DC336BA19D2E}</a:tableStyleId>
              </a:tblPr>
              <a:tblGrid>
                <a:gridCol w="1168400"/>
                <a:gridCol w="1168400"/>
                <a:gridCol w="1168400"/>
              </a:tblGrid>
              <a:tr h="914397">
                <a:tc>
                  <a:txBody>
                    <a:bodyPr/>
                    <a:lstStyle/>
                    <a:p>
                      <a:pPr algn="ctr"/>
                      <a:r>
                        <a:rPr lang="en-US" sz="1400" b="0" dirty="0" smtClean="0">
                          <a:solidFill>
                            <a:schemeClr val="bg1"/>
                          </a:solidFill>
                        </a:rPr>
                        <a:t>Plan</a:t>
                      </a:r>
                    </a:p>
                    <a:p>
                      <a:pPr algn="ctr"/>
                      <a:r>
                        <a:rPr lang="en-US" sz="1400" b="0" dirty="0" smtClean="0">
                          <a:solidFill>
                            <a:schemeClr val="bg1"/>
                          </a:solidFill>
                        </a:rPr>
                        <a:t>Level</a:t>
                      </a:r>
                      <a:endParaRPr lang="en-US" sz="1400" b="0" dirty="0">
                        <a:solidFill>
                          <a:schemeClr val="bg1"/>
                        </a:solidFill>
                      </a:endParaRPr>
                    </a:p>
                  </a:txBody>
                  <a:tcPr anchor="ctr"/>
                </a:tc>
                <a:tc>
                  <a:txBody>
                    <a:bodyPr/>
                    <a:lstStyle/>
                    <a:p>
                      <a:pPr algn="ctr"/>
                      <a:r>
                        <a:rPr lang="en-US" sz="1400" b="0" dirty="0" smtClean="0">
                          <a:solidFill>
                            <a:schemeClr val="bg1"/>
                          </a:solidFill>
                        </a:rPr>
                        <a:t>Plan</a:t>
                      </a:r>
                    </a:p>
                    <a:p>
                      <a:pPr algn="ctr"/>
                      <a:r>
                        <a:rPr lang="en-US" sz="1400" b="0" dirty="0" smtClean="0">
                          <a:solidFill>
                            <a:schemeClr val="bg1"/>
                          </a:solidFill>
                        </a:rPr>
                        <a:t>Pays</a:t>
                      </a:r>
                    </a:p>
                    <a:p>
                      <a:pPr algn="ctr"/>
                      <a:r>
                        <a:rPr lang="en-US" sz="1100" b="0" dirty="0" smtClean="0">
                          <a:solidFill>
                            <a:schemeClr val="bg1"/>
                          </a:solidFill>
                        </a:rPr>
                        <a:t>(</a:t>
                      </a:r>
                      <a:r>
                        <a:rPr lang="en-US" sz="1100" b="0" dirty="0" err="1" smtClean="0">
                          <a:solidFill>
                            <a:schemeClr val="bg1"/>
                          </a:solidFill>
                        </a:rPr>
                        <a:t>Avg</a:t>
                      </a:r>
                      <a:r>
                        <a:rPr lang="en-US" sz="1100" b="0" dirty="0" smtClean="0">
                          <a:solidFill>
                            <a:schemeClr val="bg1"/>
                          </a:solidFill>
                        </a:rPr>
                        <a:t>)</a:t>
                      </a:r>
                      <a:endParaRPr lang="en-US" sz="1100" b="0" i="1" dirty="0">
                        <a:solidFill>
                          <a:schemeClr val="bg1"/>
                        </a:solidFill>
                      </a:endParaRPr>
                    </a:p>
                  </a:txBody>
                  <a:tcPr anchor="ctr"/>
                </a:tc>
                <a:tc>
                  <a:txBody>
                    <a:bodyPr/>
                    <a:lstStyle/>
                    <a:p>
                      <a:pPr algn="ctr"/>
                      <a:r>
                        <a:rPr lang="en-US" sz="1400" b="0" dirty="0" smtClean="0">
                          <a:solidFill>
                            <a:schemeClr val="bg1"/>
                          </a:solidFill>
                        </a:rPr>
                        <a:t>Patient Pays*</a:t>
                      </a:r>
                      <a:endParaRPr lang="en-US" sz="1400" b="0" baseline="0" dirty="0" smtClean="0">
                        <a:solidFill>
                          <a:schemeClr val="bg1"/>
                        </a:solidFill>
                      </a:endParaRPr>
                    </a:p>
                    <a:p>
                      <a:pPr algn="ctr"/>
                      <a:r>
                        <a:rPr lang="en-US" sz="1100" b="0" baseline="0" dirty="0" smtClean="0">
                          <a:solidFill>
                            <a:schemeClr val="bg1"/>
                          </a:solidFill>
                        </a:rPr>
                        <a:t>(</a:t>
                      </a:r>
                      <a:r>
                        <a:rPr lang="en-US" sz="1100" b="0" baseline="0" dirty="0" err="1" smtClean="0">
                          <a:solidFill>
                            <a:schemeClr val="bg1"/>
                          </a:solidFill>
                        </a:rPr>
                        <a:t>Avg</a:t>
                      </a:r>
                      <a:r>
                        <a:rPr lang="en-US" sz="1100" b="0" baseline="0" dirty="0" smtClean="0">
                          <a:solidFill>
                            <a:schemeClr val="bg1"/>
                          </a:solidFill>
                        </a:rPr>
                        <a:t>)</a:t>
                      </a:r>
                      <a:endParaRPr lang="en-US" sz="1100" b="0" i="1" dirty="0">
                        <a:solidFill>
                          <a:schemeClr val="bg1"/>
                        </a:solidFill>
                      </a:endParaRPr>
                    </a:p>
                  </a:txBody>
                  <a:tcPr anchor="ctr"/>
                </a:tc>
              </a:tr>
              <a:tr h="423011">
                <a:tc>
                  <a:txBody>
                    <a:bodyPr/>
                    <a:lstStyle/>
                    <a:p>
                      <a:r>
                        <a:rPr lang="en-US" sz="1600" dirty="0" smtClean="0"/>
                        <a:t>Bronze</a:t>
                      </a:r>
                      <a:endParaRPr lang="en-US" sz="1600" dirty="0"/>
                    </a:p>
                  </a:txBody>
                  <a:tcPr anchor="ctr"/>
                </a:tc>
                <a:tc>
                  <a:txBody>
                    <a:bodyPr/>
                    <a:lstStyle/>
                    <a:p>
                      <a:pPr algn="ctr"/>
                      <a:r>
                        <a:rPr lang="en-US" sz="1600" dirty="0" smtClean="0"/>
                        <a:t>60%</a:t>
                      </a:r>
                      <a:endParaRPr lang="en-US" sz="1600" dirty="0"/>
                    </a:p>
                  </a:txBody>
                  <a:tcPr anchor="ctr"/>
                </a:tc>
                <a:tc>
                  <a:txBody>
                    <a:bodyPr/>
                    <a:lstStyle/>
                    <a:p>
                      <a:pPr algn="ctr"/>
                      <a:r>
                        <a:rPr lang="en-US" sz="1600" dirty="0" smtClean="0"/>
                        <a:t>40%</a:t>
                      </a:r>
                      <a:endParaRPr lang="en-US" sz="1600" dirty="0"/>
                    </a:p>
                  </a:txBody>
                  <a:tcPr anchor="ctr"/>
                </a:tc>
              </a:tr>
              <a:tr h="423011">
                <a:tc>
                  <a:txBody>
                    <a:bodyPr/>
                    <a:lstStyle/>
                    <a:p>
                      <a:r>
                        <a:rPr lang="en-US" sz="1600" dirty="0" smtClean="0"/>
                        <a:t>Silver</a:t>
                      </a:r>
                      <a:endParaRPr lang="en-US" sz="1600" dirty="0"/>
                    </a:p>
                  </a:txBody>
                  <a:tcPr anchor="ctr"/>
                </a:tc>
                <a:tc>
                  <a:txBody>
                    <a:bodyPr/>
                    <a:lstStyle/>
                    <a:p>
                      <a:pPr algn="ctr"/>
                      <a:r>
                        <a:rPr lang="en-US" sz="1600" dirty="0" smtClean="0"/>
                        <a:t>70%</a:t>
                      </a:r>
                      <a:endParaRPr lang="en-US" sz="1600" dirty="0"/>
                    </a:p>
                  </a:txBody>
                  <a:tcPr anchor="ctr"/>
                </a:tc>
                <a:tc>
                  <a:txBody>
                    <a:bodyPr/>
                    <a:lstStyle/>
                    <a:p>
                      <a:pPr algn="ctr"/>
                      <a:r>
                        <a:rPr lang="en-US" sz="1600" dirty="0" smtClean="0"/>
                        <a:t>30%</a:t>
                      </a:r>
                      <a:endParaRPr lang="en-US" sz="1600" dirty="0"/>
                    </a:p>
                  </a:txBody>
                  <a:tcPr anchor="ctr"/>
                </a:tc>
              </a:tr>
              <a:tr h="423011">
                <a:tc>
                  <a:txBody>
                    <a:bodyPr/>
                    <a:lstStyle/>
                    <a:p>
                      <a:r>
                        <a:rPr lang="en-US" sz="1600" dirty="0" smtClean="0"/>
                        <a:t>Gold</a:t>
                      </a:r>
                      <a:endParaRPr lang="en-US" sz="1600" dirty="0"/>
                    </a:p>
                  </a:txBody>
                  <a:tcPr anchor="ctr"/>
                </a:tc>
                <a:tc>
                  <a:txBody>
                    <a:bodyPr/>
                    <a:lstStyle/>
                    <a:p>
                      <a:pPr algn="ctr"/>
                      <a:r>
                        <a:rPr lang="en-US" sz="1600" dirty="0" smtClean="0"/>
                        <a:t>80%</a:t>
                      </a:r>
                      <a:endParaRPr lang="en-US" sz="1600" dirty="0"/>
                    </a:p>
                  </a:txBody>
                  <a:tcPr anchor="ctr"/>
                </a:tc>
                <a:tc>
                  <a:txBody>
                    <a:bodyPr/>
                    <a:lstStyle/>
                    <a:p>
                      <a:pPr algn="ctr"/>
                      <a:r>
                        <a:rPr lang="en-US" sz="1600" dirty="0" smtClean="0"/>
                        <a:t>20%</a:t>
                      </a:r>
                      <a:endParaRPr lang="en-US" sz="1600" dirty="0"/>
                    </a:p>
                  </a:txBody>
                  <a:tcPr anchor="ctr"/>
                </a:tc>
              </a:tr>
              <a:tr h="423011">
                <a:tc>
                  <a:txBody>
                    <a:bodyPr/>
                    <a:lstStyle/>
                    <a:p>
                      <a:r>
                        <a:rPr lang="en-US" sz="1600" dirty="0" smtClean="0"/>
                        <a:t>Platinum</a:t>
                      </a:r>
                      <a:endParaRPr lang="en-US" sz="1600" dirty="0"/>
                    </a:p>
                  </a:txBody>
                  <a:tcPr anchor="ctr"/>
                </a:tc>
                <a:tc>
                  <a:txBody>
                    <a:bodyPr/>
                    <a:lstStyle/>
                    <a:p>
                      <a:pPr algn="ctr"/>
                      <a:r>
                        <a:rPr lang="en-US" sz="1600" dirty="0" smtClean="0"/>
                        <a:t>90%</a:t>
                      </a:r>
                      <a:endParaRPr lang="en-US" sz="1600" dirty="0"/>
                    </a:p>
                  </a:txBody>
                  <a:tcPr anchor="ctr"/>
                </a:tc>
                <a:tc>
                  <a:txBody>
                    <a:bodyPr/>
                    <a:lstStyle/>
                    <a:p>
                      <a:pPr algn="ctr"/>
                      <a:r>
                        <a:rPr lang="en-US" sz="1600" dirty="0" smtClean="0"/>
                        <a:t>10%</a:t>
                      </a:r>
                      <a:endParaRPr lang="en-US" sz="1600" dirty="0"/>
                    </a:p>
                  </a:txBody>
                  <a:tcPr anchor="ctr"/>
                </a:tc>
              </a:tr>
            </a:tbl>
          </a:graphicData>
        </a:graphic>
      </p:graphicFrame>
      <p:sp>
        <p:nvSpPr>
          <p:cNvPr id="6" name="Title 5"/>
          <p:cNvSpPr>
            <a:spLocks noGrp="1"/>
          </p:cNvSpPr>
          <p:nvPr>
            <p:ph type="title"/>
          </p:nvPr>
        </p:nvSpPr>
        <p:spPr>
          <a:xfrm>
            <a:off x="4739833" y="685800"/>
            <a:ext cx="3304572" cy="762000"/>
          </a:xfrm>
        </p:spPr>
        <p:txBody>
          <a:bodyPr>
            <a:normAutofit/>
          </a:bodyPr>
          <a:lstStyle/>
          <a:p>
            <a:r>
              <a:rPr lang="en-US" dirty="0" smtClean="0"/>
              <a:t>Coverage Levels</a:t>
            </a:r>
            <a:endParaRPr lang="en-US" dirty="0"/>
          </a:p>
        </p:txBody>
      </p:sp>
      <p:sp>
        <p:nvSpPr>
          <p:cNvPr id="8" name="Text Placeholder 7"/>
          <p:cNvSpPr>
            <a:spLocks noGrp="1"/>
          </p:cNvSpPr>
          <p:nvPr>
            <p:ph type="body" sz="half" idx="2"/>
          </p:nvPr>
        </p:nvSpPr>
        <p:spPr>
          <a:xfrm>
            <a:off x="4806991" y="1447800"/>
            <a:ext cx="3222584" cy="609600"/>
          </a:xfrm>
        </p:spPr>
        <p:txBody>
          <a:bodyPr>
            <a:normAutofit/>
          </a:bodyPr>
          <a:lstStyle/>
          <a:p>
            <a:r>
              <a:rPr lang="en-US" i="1" dirty="0" smtClean="0"/>
              <a:t>Four Levels of coverage to choose from…</a:t>
            </a:r>
            <a:endParaRPr lang="en-US" i="1" dirty="0"/>
          </a:p>
        </p:txBody>
      </p:sp>
      <p:graphicFrame>
        <p:nvGraphicFramePr>
          <p:cNvPr id="10" name="Diagram 9"/>
          <p:cNvGraphicFramePr/>
          <p:nvPr>
            <p:extLst>
              <p:ext uri="{D42A27DB-BD31-4B8C-83A1-F6EECF244321}">
                <p14:modId xmlns:p14="http://schemas.microsoft.com/office/powerpoint/2010/main" val="661471716"/>
              </p:ext>
            </p:extLst>
          </p:nvPr>
        </p:nvGraphicFramePr>
        <p:xfrm>
          <a:off x="304800" y="838200"/>
          <a:ext cx="4038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itle 5"/>
          <p:cNvSpPr txBox="1">
            <a:spLocks/>
          </p:cNvSpPr>
          <p:nvPr/>
        </p:nvSpPr>
        <p:spPr>
          <a:xfrm>
            <a:off x="152400" y="95250"/>
            <a:ext cx="4267200" cy="590550"/>
          </a:xfrm>
          <a:prstGeom prst="rect">
            <a:avLst/>
          </a:prstGeom>
        </p:spPr>
        <p:txBody>
          <a:bodyPr vert="horz" lIns="91440" tIns="45720" rIns="91440" bIns="45720" rtlCol="0" anchor="b">
            <a:noAutofit/>
          </a:bodyPr>
          <a:lstStyle>
            <a:lvl1pPr algn="l" defTabSz="914400" rtl="0" eaLnBrk="1" latinLnBrk="0" hangingPunct="1">
              <a:spcBef>
                <a:spcPct val="0"/>
              </a:spcBef>
              <a:buNone/>
              <a:defRPr sz="2800" b="0" kern="1200">
                <a:solidFill>
                  <a:schemeClr val="accent3">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solidFill>
                  <a:schemeClr val="accent2"/>
                </a:solidFill>
              </a:rPr>
              <a:t>Essential Health Benefits</a:t>
            </a:r>
            <a:endParaRPr lang="en-US" dirty="0">
              <a:solidFill>
                <a:schemeClr val="accent2"/>
              </a:solidFill>
            </a:endParaRPr>
          </a:p>
        </p:txBody>
      </p:sp>
      <p:sp>
        <p:nvSpPr>
          <p:cNvPr id="12" name="TextBox 11"/>
          <p:cNvSpPr txBox="1"/>
          <p:nvPr/>
        </p:nvSpPr>
        <p:spPr>
          <a:xfrm>
            <a:off x="4600575" y="4842301"/>
            <a:ext cx="3429000" cy="276999"/>
          </a:xfrm>
          <a:prstGeom prst="rect">
            <a:avLst/>
          </a:prstGeom>
          <a:noFill/>
        </p:spPr>
        <p:txBody>
          <a:bodyPr wrap="square" rtlCol="0">
            <a:spAutoFit/>
          </a:bodyPr>
          <a:lstStyle/>
          <a:p>
            <a:r>
              <a:rPr lang="en-US" sz="1200" b="1" i="1" dirty="0" smtClean="0"/>
              <a:t>* In addition to regular monthly premium</a:t>
            </a:r>
          </a:p>
        </p:txBody>
      </p:sp>
    </p:spTree>
    <p:extLst>
      <p:ext uri="{BB962C8B-B14F-4D97-AF65-F5344CB8AC3E}">
        <p14:creationId xmlns:p14="http://schemas.microsoft.com/office/powerpoint/2010/main" val="33013166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762000"/>
            <a:ext cx="7382434" cy="838200"/>
          </a:xfrm>
        </p:spPr>
        <p:txBody>
          <a:bodyPr>
            <a:normAutofit fontScale="90000"/>
          </a:bodyPr>
          <a:lstStyle/>
          <a:p>
            <a:r>
              <a:rPr lang="en-US" dirty="0" smtClean="0"/>
              <a:t>Insurance Marketplace Eligibility</a:t>
            </a:r>
            <a:endParaRPr lang="en-US" dirty="0"/>
          </a:p>
        </p:txBody>
      </p:sp>
      <p:sp>
        <p:nvSpPr>
          <p:cNvPr id="6" name="Content Placeholder 5"/>
          <p:cNvSpPr>
            <a:spLocks noGrp="1"/>
          </p:cNvSpPr>
          <p:nvPr>
            <p:ph idx="1"/>
          </p:nvPr>
        </p:nvSpPr>
        <p:spPr>
          <a:xfrm>
            <a:off x="914400" y="2133600"/>
            <a:ext cx="7162800" cy="3927629"/>
          </a:xfrm>
        </p:spPr>
        <p:txBody>
          <a:bodyPr>
            <a:normAutofit/>
          </a:bodyPr>
          <a:lstStyle/>
          <a:p>
            <a:pPr>
              <a:spcBef>
                <a:spcPts val="0"/>
              </a:spcBef>
              <a:spcAft>
                <a:spcPts val="3000"/>
              </a:spcAft>
            </a:pPr>
            <a:r>
              <a:rPr lang="en-US" dirty="0" smtClean="0"/>
              <a:t>Live in service area </a:t>
            </a:r>
            <a:r>
              <a:rPr lang="en-US" i="1" dirty="0" smtClean="0">
                <a:solidFill>
                  <a:schemeClr val="accent3"/>
                </a:solidFill>
              </a:rPr>
              <a:t>(Florida)</a:t>
            </a:r>
          </a:p>
          <a:p>
            <a:pPr>
              <a:spcBef>
                <a:spcPts val="0"/>
              </a:spcBef>
              <a:spcAft>
                <a:spcPts val="3000"/>
              </a:spcAft>
            </a:pPr>
            <a:r>
              <a:rPr lang="en-US" dirty="0" smtClean="0"/>
              <a:t>U.S. Citizen or National… </a:t>
            </a:r>
            <a:r>
              <a:rPr lang="en-US" b="1" dirty="0" smtClean="0">
                <a:solidFill>
                  <a:srgbClr val="66FF66"/>
                </a:solidFill>
              </a:rPr>
              <a:t>OR…</a:t>
            </a:r>
          </a:p>
          <a:p>
            <a:pPr>
              <a:spcBef>
                <a:spcPts val="0"/>
              </a:spcBef>
              <a:spcAft>
                <a:spcPts val="3000"/>
              </a:spcAft>
            </a:pPr>
            <a:r>
              <a:rPr lang="en-US" dirty="0" smtClean="0"/>
              <a:t>Non-Citizen lawfully present in the U.S. for the entire period for which enrollment is sought</a:t>
            </a:r>
          </a:p>
          <a:p>
            <a:pPr>
              <a:spcBef>
                <a:spcPts val="0"/>
              </a:spcBef>
              <a:spcAft>
                <a:spcPts val="3000"/>
              </a:spcAft>
            </a:pPr>
            <a:r>
              <a:rPr lang="en-US" dirty="0" smtClean="0"/>
              <a:t>Not be incarcerated                                                        </a:t>
            </a:r>
            <a:r>
              <a:rPr lang="en-US" sz="2000" i="1" dirty="0" smtClean="0">
                <a:solidFill>
                  <a:schemeClr val="accent3"/>
                </a:solidFill>
              </a:rPr>
              <a:t>(Can apply for Medicaid at any time)</a:t>
            </a:r>
            <a:endParaRPr lang="en-US" sz="2000" i="1" dirty="0">
              <a:solidFill>
                <a:schemeClr val="accent3"/>
              </a:solidFill>
            </a:endParaRPr>
          </a:p>
        </p:txBody>
      </p:sp>
    </p:spTree>
    <p:extLst>
      <p:ext uri="{BB962C8B-B14F-4D97-AF65-F5344CB8AC3E}">
        <p14:creationId xmlns:p14="http://schemas.microsoft.com/office/powerpoint/2010/main" val="712542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914400"/>
          </a:xfrm>
        </p:spPr>
        <p:txBody>
          <a:bodyPr>
            <a:noAutofit/>
          </a:bodyPr>
          <a:lstStyle/>
          <a:p>
            <a:pPr algn="ctr"/>
            <a:r>
              <a:rPr lang="en-US" sz="4800" dirty="0" smtClean="0">
                <a:latin typeface="Century Gothic" pitchFamily="34" charset="0"/>
              </a:rPr>
              <a:t>Potential Gap in Florida</a:t>
            </a:r>
            <a:endParaRPr lang="en-US" sz="4800" dirty="0">
              <a:latin typeface="Century Gothic" pitchFamily="34"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1" y="1718149"/>
            <a:ext cx="7924800" cy="4711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97366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924800" cy="1143000"/>
          </a:xfrm>
        </p:spPr>
        <p:txBody>
          <a:bodyPr>
            <a:noAutofit/>
          </a:bodyPr>
          <a:lstStyle/>
          <a:p>
            <a:pPr algn="ctr"/>
            <a:r>
              <a:rPr lang="en-US" sz="4800" dirty="0" smtClean="0"/>
              <a:t>Florida Medicaid Eligibility</a:t>
            </a:r>
            <a:endParaRPr lang="en-US" sz="4800" dirty="0"/>
          </a:p>
        </p:txBody>
      </p:sp>
      <p:graphicFrame>
        <p:nvGraphicFramePr>
          <p:cNvPr id="5" name="Chart 4"/>
          <p:cNvGraphicFramePr>
            <a:graphicFrameLocks/>
          </p:cNvGraphicFramePr>
          <p:nvPr>
            <p:extLst>
              <p:ext uri="{D42A27DB-BD31-4B8C-83A1-F6EECF244321}">
                <p14:modId xmlns:p14="http://schemas.microsoft.com/office/powerpoint/2010/main" val="1633335848"/>
              </p:ext>
            </p:extLst>
          </p:nvPr>
        </p:nvGraphicFramePr>
        <p:xfrm>
          <a:off x="685800" y="1676400"/>
          <a:ext cx="7772400" cy="47053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28899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153834" cy="914400"/>
          </a:xfrm>
        </p:spPr>
        <p:txBody>
          <a:bodyPr>
            <a:normAutofit/>
          </a:bodyPr>
          <a:lstStyle/>
          <a:p>
            <a:pPr algn="ctr"/>
            <a:r>
              <a:rPr lang="en-US" sz="5400" dirty="0" smtClean="0"/>
              <a:t>Open Enrollment</a:t>
            </a:r>
            <a:endParaRPr lang="en-US" sz="5400" dirty="0"/>
          </a:p>
        </p:txBody>
      </p:sp>
      <p:sp>
        <p:nvSpPr>
          <p:cNvPr id="3" name="Content Placeholder 2"/>
          <p:cNvSpPr>
            <a:spLocks noGrp="1"/>
          </p:cNvSpPr>
          <p:nvPr>
            <p:ph idx="1"/>
          </p:nvPr>
        </p:nvSpPr>
        <p:spPr>
          <a:xfrm>
            <a:off x="1043492" y="1676401"/>
            <a:ext cx="6777317" cy="457199"/>
          </a:xfrm>
        </p:spPr>
        <p:txBody>
          <a:bodyPr>
            <a:normAutofit lnSpcReduction="10000"/>
          </a:bodyPr>
          <a:lstStyle/>
          <a:p>
            <a:pPr marL="68580" indent="0" algn="ctr">
              <a:buNone/>
            </a:pPr>
            <a:r>
              <a:rPr lang="en-US" b="1" dirty="0" smtClean="0">
                <a:solidFill>
                  <a:schemeClr val="accent1"/>
                </a:solidFill>
              </a:rPr>
              <a:t>October 1, 2013 – March 31, 2014</a:t>
            </a:r>
            <a:endParaRPr lang="en-US" b="1" dirty="0">
              <a:solidFill>
                <a:schemeClr val="accent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087215842"/>
              </p:ext>
            </p:extLst>
          </p:nvPr>
        </p:nvGraphicFramePr>
        <p:xfrm>
          <a:off x="914400" y="2209801"/>
          <a:ext cx="7315200" cy="3276599"/>
        </p:xfrm>
        <a:graphic>
          <a:graphicData uri="http://schemas.openxmlformats.org/drawingml/2006/table">
            <a:tbl>
              <a:tblPr firstRow="1" bandRow="1">
                <a:tableStyleId>{EB9631B5-78F2-41C9-869B-9F39066F8104}</a:tableStyleId>
              </a:tblPr>
              <a:tblGrid>
                <a:gridCol w="4046706"/>
                <a:gridCol w="3268494"/>
              </a:tblGrid>
              <a:tr h="473646">
                <a:tc>
                  <a:txBody>
                    <a:bodyPr/>
                    <a:lstStyle/>
                    <a:p>
                      <a:r>
                        <a:rPr lang="en-US" sz="1600" dirty="0" smtClean="0"/>
                        <a:t>Enrollment Date</a:t>
                      </a:r>
                      <a:endParaRPr lang="en-US" sz="1600" dirty="0"/>
                    </a:p>
                  </a:txBody>
                  <a:tcPr anchor="ctr"/>
                </a:tc>
                <a:tc>
                  <a:txBody>
                    <a:bodyPr/>
                    <a:lstStyle/>
                    <a:p>
                      <a:r>
                        <a:rPr lang="en-US" sz="1600" dirty="0" smtClean="0"/>
                        <a:t>Coverage</a:t>
                      </a:r>
                      <a:r>
                        <a:rPr lang="en-US" sz="1600" baseline="0" dirty="0" smtClean="0"/>
                        <a:t> Effective Date</a:t>
                      </a:r>
                      <a:endParaRPr lang="en-US" sz="1600" dirty="0"/>
                    </a:p>
                  </a:txBody>
                  <a:tcPr anchor="ctr"/>
                </a:tc>
              </a:tr>
              <a:tr h="817527">
                <a:tc>
                  <a:txBody>
                    <a:bodyPr/>
                    <a:lstStyle/>
                    <a:p>
                      <a:r>
                        <a:rPr lang="en-US" dirty="0" smtClean="0">
                          <a:solidFill>
                            <a:schemeClr val="tx2"/>
                          </a:solidFill>
                        </a:rPr>
                        <a:t>On or before</a:t>
                      </a:r>
                      <a:r>
                        <a:rPr lang="en-US" baseline="0" dirty="0" smtClean="0">
                          <a:solidFill>
                            <a:schemeClr val="tx2"/>
                          </a:solidFill>
                        </a:rPr>
                        <a:t> December 15, 2013</a:t>
                      </a:r>
                      <a:endParaRPr lang="en-US" dirty="0">
                        <a:solidFill>
                          <a:schemeClr val="tx2"/>
                        </a:solidFill>
                      </a:endParaRPr>
                    </a:p>
                  </a:txBody>
                  <a:tcPr anchor="ctr"/>
                </a:tc>
                <a:tc>
                  <a:txBody>
                    <a:bodyPr/>
                    <a:lstStyle/>
                    <a:p>
                      <a:r>
                        <a:rPr lang="en-US" dirty="0" smtClean="0">
                          <a:solidFill>
                            <a:schemeClr val="tx2"/>
                          </a:solidFill>
                        </a:rPr>
                        <a:t>January 1, 2014</a:t>
                      </a:r>
                      <a:endParaRPr lang="en-US" dirty="0">
                        <a:solidFill>
                          <a:schemeClr val="tx2"/>
                        </a:solidFill>
                      </a:endParaRPr>
                    </a:p>
                  </a:txBody>
                  <a:tcPr anchor="ctr"/>
                </a:tc>
              </a:tr>
              <a:tr h="817527">
                <a:tc>
                  <a:txBody>
                    <a:bodyPr/>
                    <a:lstStyle/>
                    <a:p>
                      <a:r>
                        <a:rPr lang="en-US" dirty="0" smtClean="0">
                          <a:solidFill>
                            <a:schemeClr val="tx2"/>
                          </a:solidFill>
                        </a:rPr>
                        <a:t>1</a:t>
                      </a:r>
                      <a:r>
                        <a:rPr lang="en-US" baseline="30000" dirty="0" smtClean="0">
                          <a:solidFill>
                            <a:schemeClr val="tx2"/>
                          </a:solidFill>
                        </a:rPr>
                        <a:t>st</a:t>
                      </a:r>
                      <a:r>
                        <a:rPr lang="en-US" baseline="0" dirty="0" smtClean="0">
                          <a:solidFill>
                            <a:schemeClr val="tx2"/>
                          </a:solidFill>
                        </a:rPr>
                        <a:t> – 15</a:t>
                      </a:r>
                      <a:r>
                        <a:rPr lang="en-US" baseline="30000" dirty="0" smtClean="0">
                          <a:solidFill>
                            <a:schemeClr val="tx2"/>
                          </a:solidFill>
                        </a:rPr>
                        <a:t>th</a:t>
                      </a:r>
                      <a:r>
                        <a:rPr lang="en-US" baseline="0" dirty="0" smtClean="0">
                          <a:solidFill>
                            <a:schemeClr val="tx2"/>
                          </a:solidFill>
                        </a:rPr>
                        <a:t> Day of January, </a:t>
                      </a:r>
                    </a:p>
                    <a:p>
                      <a:r>
                        <a:rPr lang="en-US" baseline="0" dirty="0" smtClean="0">
                          <a:solidFill>
                            <a:schemeClr val="tx2"/>
                          </a:solidFill>
                        </a:rPr>
                        <a:t>February, or March</a:t>
                      </a:r>
                      <a:endParaRPr lang="en-US" dirty="0">
                        <a:solidFill>
                          <a:schemeClr val="tx2"/>
                        </a:solidFill>
                      </a:endParaRPr>
                    </a:p>
                  </a:txBody>
                  <a:tcPr anchor="ctr"/>
                </a:tc>
                <a:tc>
                  <a:txBody>
                    <a:bodyPr/>
                    <a:lstStyle/>
                    <a:p>
                      <a:r>
                        <a:rPr lang="en-US" dirty="0" smtClean="0">
                          <a:solidFill>
                            <a:schemeClr val="tx2"/>
                          </a:solidFill>
                        </a:rPr>
                        <a:t>1</a:t>
                      </a:r>
                      <a:r>
                        <a:rPr lang="en-US" baseline="30000" dirty="0" smtClean="0">
                          <a:solidFill>
                            <a:schemeClr val="tx2"/>
                          </a:solidFill>
                        </a:rPr>
                        <a:t>st</a:t>
                      </a:r>
                      <a:r>
                        <a:rPr lang="en-US" dirty="0" smtClean="0">
                          <a:solidFill>
                            <a:schemeClr val="tx2"/>
                          </a:solidFill>
                        </a:rPr>
                        <a:t>  Day of following month</a:t>
                      </a:r>
                      <a:endParaRPr lang="en-US" dirty="0">
                        <a:solidFill>
                          <a:schemeClr val="tx2"/>
                        </a:solidFill>
                      </a:endParaRPr>
                    </a:p>
                  </a:txBody>
                  <a:tcPr anchor="ctr"/>
                </a:tc>
              </a:tr>
              <a:tr h="1167899">
                <a:tc>
                  <a:txBody>
                    <a:bodyPr/>
                    <a:lstStyle/>
                    <a:p>
                      <a:r>
                        <a:rPr lang="en-US" dirty="0" smtClean="0">
                          <a:solidFill>
                            <a:schemeClr val="tx2"/>
                          </a:solidFill>
                        </a:rPr>
                        <a:t>16</a:t>
                      </a:r>
                      <a:r>
                        <a:rPr lang="en-US" baseline="30000" dirty="0" smtClean="0">
                          <a:solidFill>
                            <a:schemeClr val="tx2"/>
                          </a:solidFill>
                        </a:rPr>
                        <a:t>th</a:t>
                      </a:r>
                      <a:r>
                        <a:rPr lang="en-US" dirty="0" smtClean="0">
                          <a:solidFill>
                            <a:schemeClr val="tx2"/>
                          </a:solidFill>
                        </a:rPr>
                        <a:t> – Last Day of January</a:t>
                      </a:r>
                      <a:r>
                        <a:rPr lang="en-US" baseline="0" dirty="0" smtClean="0">
                          <a:solidFill>
                            <a:schemeClr val="tx2"/>
                          </a:solidFill>
                        </a:rPr>
                        <a:t>, February, or March</a:t>
                      </a:r>
                      <a:endParaRPr lang="en-US" dirty="0">
                        <a:solidFill>
                          <a:schemeClr val="tx2"/>
                        </a:solidFill>
                      </a:endParaRPr>
                    </a:p>
                  </a:txBody>
                  <a:tcPr anchor="ctr"/>
                </a:tc>
                <a:tc>
                  <a:txBody>
                    <a:bodyPr/>
                    <a:lstStyle/>
                    <a:p>
                      <a:r>
                        <a:rPr lang="en-US" dirty="0" smtClean="0">
                          <a:solidFill>
                            <a:schemeClr val="tx2"/>
                          </a:solidFill>
                        </a:rPr>
                        <a:t>First Day of the </a:t>
                      </a:r>
                      <a:r>
                        <a:rPr lang="en-US" u="sng" dirty="0" smtClean="0">
                          <a:solidFill>
                            <a:schemeClr val="tx2"/>
                          </a:solidFill>
                        </a:rPr>
                        <a:t>second</a:t>
                      </a:r>
                      <a:r>
                        <a:rPr lang="en-US" dirty="0" smtClean="0">
                          <a:solidFill>
                            <a:schemeClr val="tx2"/>
                          </a:solidFill>
                        </a:rPr>
                        <a:t> following month</a:t>
                      </a:r>
                      <a:endParaRPr lang="en-US" dirty="0">
                        <a:solidFill>
                          <a:schemeClr val="tx2"/>
                        </a:solidFill>
                      </a:endParaRPr>
                    </a:p>
                  </a:txBody>
                  <a:tcPr anchor="ctr"/>
                </a:tc>
              </a:tr>
            </a:tbl>
          </a:graphicData>
        </a:graphic>
      </p:graphicFrame>
      <p:sp>
        <p:nvSpPr>
          <p:cNvPr id="5" name="TextBox 4"/>
          <p:cNvSpPr txBox="1"/>
          <p:nvPr/>
        </p:nvSpPr>
        <p:spPr>
          <a:xfrm>
            <a:off x="990600" y="5562600"/>
            <a:ext cx="7162800" cy="784830"/>
          </a:xfrm>
          <a:prstGeom prst="rect">
            <a:avLst/>
          </a:prstGeom>
          <a:noFill/>
        </p:spPr>
        <p:txBody>
          <a:bodyPr wrap="square" rtlCol="0">
            <a:spAutoFit/>
          </a:bodyPr>
          <a:lstStyle/>
          <a:p>
            <a:pPr algn="ctr">
              <a:lnSpc>
                <a:spcPct val="150000"/>
              </a:lnSpc>
            </a:pPr>
            <a:r>
              <a:rPr lang="en-US" dirty="0" smtClean="0"/>
              <a:t>Annual Open Enrollment for all following years:</a:t>
            </a:r>
          </a:p>
          <a:p>
            <a:pPr algn="ctr"/>
            <a:r>
              <a:rPr lang="en-US" b="1" dirty="0" smtClean="0">
                <a:solidFill>
                  <a:schemeClr val="bg2">
                    <a:lumMod val="50000"/>
                  </a:schemeClr>
                </a:solidFill>
              </a:rPr>
              <a:t>October 15 – December 7</a:t>
            </a:r>
            <a:endParaRPr lang="en-US" b="1" dirty="0">
              <a:solidFill>
                <a:schemeClr val="bg2">
                  <a:lumMod val="50000"/>
                </a:schemeClr>
              </a:solidFill>
            </a:endParaRPr>
          </a:p>
        </p:txBody>
      </p:sp>
    </p:spTree>
    <p:extLst>
      <p:ext uri="{BB962C8B-B14F-4D97-AF65-F5344CB8AC3E}">
        <p14:creationId xmlns:p14="http://schemas.microsoft.com/office/powerpoint/2010/main" val="6559006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496336"/>
          </a:xfrm>
        </p:spPr>
        <p:txBody>
          <a:bodyPr>
            <a:normAutofit fontScale="90000"/>
          </a:bodyPr>
          <a:lstStyle/>
          <a:p>
            <a:r>
              <a:rPr lang="en-US" dirty="0" smtClean="0"/>
              <a:t>How the Marketplace Works</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9" y="1752600"/>
            <a:ext cx="8077201" cy="4531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789672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153834" cy="914400"/>
          </a:xfrm>
        </p:spPr>
        <p:txBody>
          <a:bodyPr>
            <a:noAutofit/>
          </a:bodyPr>
          <a:lstStyle/>
          <a:p>
            <a:pPr algn="ctr"/>
            <a:r>
              <a:rPr lang="en-US" sz="5400" dirty="0" smtClean="0"/>
              <a:t>Help for Consumers</a:t>
            </a:r>
            <a:endParaRPr lang="en-US" sz="5400" dirty="0"/>
          </a:p>
        </p:txBody>
      </p:sp>
      <p:sp>
        <p:nvSpPr>
          <p:cNvPr id="3" name="Content Placeholder 2"/>
          <p:cNvSpPr>
            <a:spLocks noGrp="1"/>
          </p:cNvSpPr>
          <p:nvPr>
            <p:ph idx="1"/>
          </p:nvPr>
        </p:nvSpPr>
        <p:spPr>
          <a:xfrm>
            <a:off x="838200" y="1828800"/>
            <a:ext cx="7467600" cy="4495800"/>
          </a:xfrm>
        </p:spPr>
        <p:txBody>
          <a:bodyPr>
            <a:normAutofit/>
          </a:bodyPr>
          <a:lstStyle/>
          <a:p>
            <a:pPr>
              <a:spcAft>
                <a:spcPts val="1200"/>
              </a:spcAft>
            </a:pPr>
            <a:r>
              <a:rPr lang="en-US" b="1" dirty="0">
                <a:solidFill>
                  <a:schemeClr val="tx2"/>
                </a:solidFill>
              </a:rPr>
              <a:t>Online:  </a:t>
            </a:r>
            <a:endParaRPr lang="en-US" b="1" dirty="0" smtClean="0">
              <a:solidFill>
                <a:schemeClr val="tx2"/>
              </a:solidFill>
            </a:endParaRPr>
          </a:p>
          <a:p>
            <a:pPr>
              <a:spcAft>
                <a:spcPts val="1200"/>
              </a:spcAft>
            </a:pPr>
            <a:r>
              <a:rPr lang="en-US" b="1" dirty="0" smtClean="0">
                <a:solidFill>
                  <a:schemeClr val="tx2"/>
                </a:solidFill>
              </a:rPr>
              <a:t>Telephone</a:t>
            </a:r>
            <a:r>
              <a:rPr lang="en-US" b="1" dirty="0">
                <a:solidFill>
                  <a:schemeClr val="tx2"/>
                </a:solidFill>
              </a:rPr>
              <a:t>:  </a:t>
            </a:r>
            <a:r>
              <a:rPr lang="en-US" sz="3200" b="1" dirty="0" smtClean="0">
                <a:solidFill>
                  <a:schemeClr val="accent4">
                    <a:lumMod val="75000"/>
                  </a:schemeClr>
                </a:solidFill>
              </a:rPr>
              <a:t>1-800-318-2596                                  </a:t>
            </a:r>
          </a:p>
          <a:p>
            <a:pPr>
              <a:spcAft>
                <a:spcPts val="1200"/>
              </a:spcAft>
            </a:pPr>
            <a:r>
              <a:rPr lang="en-US" b="1" dirty="0" smtClean="0">
                <a:solidFill>
                  <a:schemeClr val="tx2"/>
                </a:solidFill>
              </a:rPr>
              <a:t>In-person</a:t>
            </a:r>
            <a:r>
              <a:rPr lang="en-US" b="1" dirty="0">
                <a:solidFill>
                  <a:schemeClr val="tx2"/>
                </a:solidFill>
              </a:rPr>
              <a:t>:  </a:t>
            </a:r>
            <a:endParaRPr lang="en-US" b="1" dirty="0" smtClean="0">
              <a:solidFill>
                <a:schemeClr val="tx2"/>
              </a:solidFill>
            </a:endParaRPr>
          </a:p>
          <a:p>
            <a:pPr lvl="1">
              <a:spcAft>
                <a:spcPts val="1200"/>
              </a:spcAft>
              <a:buClr>
                <a:schemeClr val="accent3"/>
              </a:buClr>
              <a:buFont typeface="Wingdings" pitchFamily="2" charset="2"/>
              <a:buChar char="v"/>
            </a:pPr>
            <a:r>
              <a:rPr lang="en-US" dirty="0" smtClean="0">
                <a:solidFill>
                  <a:schemeClr val="accent2"/>
                </a:solidFill>
              </a:rPr>
              <a:t>Navigators </a:t>
            </a:r>
            <a:r>
              <a:rPr lang="en-US" dirty="0">
                <a:solidFill>
                  <a:schemeClr val="accent2"/>
                </a:solidFill>
              </a:rPr>
              <a:t>and </a:t>
            </a:r>
            <a:r>
              <a:rPr lang="en-US" dirty="0" smtClean="0">
                <a:solidFill>
                  <a:schemeClr val="accent2"/>
                </a:solidFill>
              </a:rPr>
              <a:t>Assisters</a:t>
            </a:r>
            <a:r>
              <a:rPr lang="en-US" dirty="0">
                <a:solidFill>
                  <a:schemeClr val="accent2"/>
                </a:solidFill>
              </a:rPr>
              <a:t>…</a:t>
            </a:r>
          </a:p>
          <a:p>
            <a:pPr lvl="1">
              <a:spcAft>
                <a:spcPts val="1200"/>
              </a:spcAft>
              <a:buClr>
                <a:schemeClr val="accent3"/>
              </a:buClr>
              <a:buFont typeface="Wingdings" pitchFamily="2" charset="2"/>
              <a:buChar char="v"/>
            </a:pPr>
            <a:r>
              <a:rPr lang="en-US" dirty="0" smtClean="0">
                <a:solidFill>
                  <a:schemeClr val="accent2"/>
                </a:solidFill>
              </a:rPr>
              <a:t>Certified Application Counselors</a:t>
            </a:r>
          </a:p>
          <a:p>
            <a:pPr lvl="1">
              <a:spcAft>
                <a:spcPts val="1200"/>
              </a:spcAft>
              <a:buClr>
                <a:schemeClr val="accent3"/>
              </a:buClr>
              <a:buFont typeface="Wingdings" pitchFamily="2" charset="2"/>
              <a:buChar char="v"/>
            </a:pPr>
            <a:r>
              <a:rPr lang="en-US" dirty="0" smtClean="0">
                <a:solidFill>
                  <a:schemeClr val="accent2"/>
                </a:solidFill>
              </a:rPr>
              <a:t>Agents and Brokers</a:t>
            </a:r>
          </a:p>
          <a:p>
            <a:pPr>
              <a:spcAft>
                <a:spcPts val="1200"/>
              </a:spcAft>
            </a:pPr>
            <a:r>
              <a:rPr lang="en-US" b="1" dirty="0" smtClean="0">
                <a:solidFill>
                  <a:schemeClr val="tx2"/>
                </a:solidFill>
              </a:rPr>
              <a:t>Other Champions and Assisters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8259" y="1876425"/>
            <a:ext cx="2907665" cy="361950"/>
          </a:xfrm>
          <a:prstGeom prst="rect">
            <a:avLst/>
          </a:prstGeom>
        </p:spPr>
      </p:pic>
    </p:spTree>
    <p:extLst>
      <p:ext uri="{BB962C8B-B14F-4D97-AF65-F5344CB8AC3E}">
        <p14:creationId xmlns:p14="http://schemas.microsoft.com/office/powerpoint/2010/main" val="1442725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5938" name="Rectangle 2"/>
          <p:cNvSpPr>
            <a:spLocks noGrp="1" noChangeArrowheads="1"/>
          </p:cNvSpPr>
          <p:nvPr>
            <p:ph type="title"/>
          </p:nvPr>
        </p:nvSpPr>
        <p:spPr>
          <a:xfrm>
            <a:off x="762000" y="838200"/>
            <a:ext cx="7391399" cy="365125"/>
          </a:xfrm>
          <a:noFill/>
          <a:ln/>
          <a:extLst>
            <a:ext uri="{91240B29-F687-4F45-9708-019B960494DF}">
              <a14:hiddenLine xmlns:a14="http://schemas.microsoft.com/office/drawing/2010/main" w="9525" cap="flat" cmpd="sng" algn="ctr">
                <a:solidFill>
                  <a:schemeClr val="tx1"/>
                </a:solidFill>
                <a:prstDash val="solid"/>
                <a:miter lim="800000"/>
                <a:headEnd/>
                <a:tailEnd/>
              </a14:hiddenLine>
            </a:ext>
          </a:extLst>
        </p:spPr>
        <p:txBody>
          <a:bodyPr lIns="91440" tIns="45720" rIns="91440" bIns="45720" anchor="t" anchorCtr="1">
            <a:noAutofit/>
          </a:bodyPr>
          <a:lstStyle/>
          <a:p>
            <a:r>
              <a:rPr lang="en-US" sz="3200" b="0" dirty="0">
                <a:latin typeface="Century Gothic" pitchFamily="34" charset="0"/>
              </a:rPr>
              <a:t>Mortality Amenable to Health Care</a:t>
            </a:r>
          </a:p>
        </p:txBody>
      </p:sp>
      <p:graphicFrame>
        <p:nvGraphicFramePr>
          <p:cNvPr id="1575939" name="Object 3"/>
          <p:cNvGraphicFramePr>
            <a:graphicFrameLocks noGrp="1" noChangeAspect="1"/>
          </p:cNvGraphicFramePr>
          <p:nvPr>
            <p:ph idx="1"/>
            <p:extLst>
              <p:ext uri="{D42A27DB-BD31-4B8C-83A1-F6EECF244321}">
                <p14:modId xmlns:p14="http://schemas.microsoft.com/office/powerpoint/2010/main" val="393151940"/>
              </p:ext>
            </p:extLst>
          </p:nvPr>
        </p:nvGraphicFramePr>
        <p:xfrm>
          <a:off x="609600" y="1676400"/>
          <a:ext cx="8001000" cy="4876801"/>
        </p:xfrm>
        <a:graphic>
          <a:graphicData uri="http://schemas.openxmlformats.org/presentationml/2006/ole">
            <mc:AlternateContent xmlns:mc="http://schemas.openxmlformats.org/markup-compatibility/2006">
              <mc:Choice xmlns:v="urn:schemas-microsoft-com:vml" Requires="v">
                <p:oleObj spid="_x0000_s1067" name="Chart" r:id="rId4" imgW="6153340" imgH="3971925" progId="MSGraph.Chart.8">
                  <p:embed followColorScheme="full"/>
                </p:oleObj>
              </mc:Choice>
              <mc:Fallback>
                <p:oleObj name="Chart" r:id="rId4" imgW="6153340" imgH="3971925" progId="MSGraph.Chart.8">
                  <p:embed followColorScheme="full"/>
                  <p:pic>
                    <p:nvPicPr>
                      <p:cNvPr id="0" name=""/>
                      <p:cNvPicPr>
                        <a:picLocks noChangeAspect="1" noChangeArrowheads="1"/>
                      </p:cNvPicPr>
                      <p:nvPr/>
                    </p:nvPicPr>
                    <p:blipFill>
                      <a:blip r:embed="rId5"/>
                      <a:srcRect/>
                      <a:stretch>
                        <a:fillRect/>
                      </a:stretch>
                    </p:blipFill>
                    <p:spPr bwMode="auto">
                      <a:xfrm>
                        <a:off x="609600" y="1676400"/>
                        <a:ext cx="8001000" cy="4876801"/>
                      </a:xfrm>
                      <a:prstGeom prst="rect">
                        <a:avLst/>
                      </a:prstGeom>
                      <a:noFill/>
                      <a:ln>
                        <a:noFill/>
                      </a:ln>
                      <a:effectLst/>
                    </p:spPr>
                  </p:pic>
                </p:oleObj>
              </mc:Fallback>
            </mc:AlternateContent>
          </a:graphicData>
        </a:graphic>
      </p:graphicFrame>
      <p:sp>
        <p:nvSpPr>
          <p:cNvPr id="1575940" name="Text Box 4"/>
          <p:cNvSpPr txBox="1">
            <a:spLocks noChangeArrowheads="1"/>
          </p:cNvSpPr>
          <p:nvPr/>
        </p:nvSpPr>
        <p:spPr bwMode="auto">
          <a:xfrm>
            <a:off x="1447800" y="1905000"/>
            <a:ext cx="28956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1400" dirty="0">
                <a:latin typeface="Calibri" pitchFamily="34" charset="0"/>
                <a:cs typeface="Calibri" pitchFamily="34" charset="0"/>
              </a:rPr>
              <a:t>Deaths per 100,000 population*</a:t>
            </a:r>
          </a:p>
        </p:txBody>
      </p:sp>
      <p:sp>
        <p:nvSpPr>
          <p:cNvPr id="2" name="Down Arrow 1"/>
          <p:cNvSpPr/>
          <p:nvPr/>
        </p:nvSpPr>
        <p:spPr>
          <a:xfrm>
            <a:off x="6629400" y="1447800"/>
            <a:ext cx="381000" cy="764977"/>
          </a:xfrm>
          <a:prstGeom prst="downArrow">
            <a:avLst/>
          </a:prstGeom>
          <a:solidFill>
            <a:srgbClr val="C00000"/>
          </a:solidFill>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5815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27" presetClass="emph" presetSubtype="0" fill="remove" grpId="1" nodeType="withEffect">
                                  <p:stCondLst>
                                    <p:cond delay="0"/>
                                  </p:stCondLst>
                                  <p:childTnLst>
                                    <p:animClr clrSpc="rgb" dir="cw">
                                      <p:cBhvr override="childStyle">
                                        <p:cTn id="8" dur="250" autoRev="1" fill="remove"/>
                                        <p:tgtEl>
                                          <p:spTgt spid="2"/>
                                        </p:tgtEl>
                                        <p:attrNameLst>
                                          <p:attrName>style.color</p:attrName>
                                        </p:attrNameLst>
                                      </p:cBhvr>
                                      <p:to>
                                        <a:schemeClr val="bg1"/>
                                      </p:to>
                                    </p:animClr>
                                    <p:animClr clrSpc="rgb" dir="cw">
                                      <p:cBhvr>
                                        <p:cTn id="9" dur="250" autoRev="1" fill="remove"/>
                                        <p:tgtEl>
                                          <p:spTgt spid="2"/>
                                        </p:tgtEl>
                                        <p:attrNameLst>
                                          <p:attrName>fillcolor</p:attrName>
                                        </p:attrNameLst>
                                      </p:cBhvr>
                                      <p:to>
                                        <a:schemeClr val="bg1"/>
                                      </p:to>
                                    </p:animClr>
                                    <p:set>
                                      <p:cBhvr>
                                        <p:cTn id="10" dur="250" autoRev="1" fill="remove"/>
                                        <p:tgtEl>
                                          <p:spTgt spid="2"/>
                                        </p:tgtEl>
                                        <p:attrNameLst>
                                          <p:attrName>fill.type</p:attrName>
                                        </p:attrNameLst>
                                      </p:cBhvr>
                                      <p:to>
                                        <p:strVal val="solid"/>
                                      </p:to>
                                    </p:set>
                                    <p:set>
                                      <p:cBhvr>
                                        <p:cTn id="11" dur="250" autoRev="1" fill="remove"/>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txBody>
          <a:bodyPr>
            <a:noAutofit/>
          </a:bodyPr>
          <a:lstStyle/>
          <a:p>
            <a:pPr algn="ctr"/>
            <a:r>
              <a:rPr lang="en-US" sz="5400" dirty="0" smtClean="0"/>
              <a:t>Resources to Help</a:t>
            </a:r>
            <a:endParaRPr lang="en-US" sz="5400" dirty="0"/>
          </a:p>
        </p:txBody>
      </p:sp>
      <p:sp>
        <p:nvSpPr>
          <p:cNvPr id="3" name="Content Placeholder 2"/>
          <p:cNvSpPr>
            <a:spLocks noGrp="1"/>
          </p:cNvSpPr>
          <p:nvPr>
            <p:ph idx="1"/>
          </p:nvPr>
        </p:nvSpPr>
        <p:spPr>
          <a:xfrm>
            <a:off x="838200" y="2323652"/>
            <a:ext cx="7467600" cy="3508977"/>
          </a:xfrm>
        </p:spPr>
        <p:txBody>
          <a:bodyPr>
            <a:normAutofit lnSpcReduction="10000"/>
          </a:bodyPr>
          <a:lstStyle/>
          <a:p>
            <a:pPr>
              <a:spcAft>
                <a:spcPts val="2400"/>
              </a:spcAft>
              <a:buClr>
                <a:schemeClr val="accent4"/>
              </a:buClr>
            </a:pPr>
            <a:r>
              <a:rPr lang="en-US" sz="2800" dirty="0" smtClean="0">
                <a:solidFill>
                  <a:schemeClr val="tx1">
                    <a:lumMod val="65000"/>
                    <a:lumOff val="35000"/>
                  </a:schemeClr>
                </a:solidFill>
              </a:rPr>
              <a:t>Get official resources, training and materials at: </a:t>
            </a:r>
            <a:r>
              <a:rPr lang="en-US" sz="3200" b="1" dirty="0" smtClean="0">
                <a:solidFill>
                  <a:schemeClr val="accent1"/>
                </a:solidFill>
              </a:rPr>
              <a:t>Marketplace.CMS.gov</a:t>
            </a:r>
          </a:p>
          <a:p>
            <a:pPr>
              <a:spcAft>
                <a:spcPts val="2400"/>
              </a:spcAft>
              <a:buClr>
                <a:schemeClr val="accent4"/>
              </a:buClr>
            </a:pPr>
            <a:r>
              <a:rPr lang="en-US" sz="2800" dirty="0" smtClean="0">
                <a:solidFill>
                  <a:schemeClr val="tx1">
                    <a:lumMod val="65000"/>
                    <a:lumOff val="35000"/>
                  </a:schemeClr>
                </a:solidFill>
              </a:rPr>
              <a:t>Regulatory Information and Guidance:  </a:t>
            </a:r>
            <a:r>
              <a:rPr lang="en-US" sz="3600" b="1" dirty="0" smtClean="0">
                <a:solidFill>
                  <a:schemeClr val="accent1"/>
                </a:solidFill>
              </a:rPr>
              <a:t>www.cms.gov/CCIIO</a:t>
            </a:r>
          </a:p>
          <a:p>
            <a:pPr>
              <a:spcAft>
                <a:spcPts val="2400"/>
              </a:spcAft>
              <a:buClr>
                <a:schemeClr val="accent4"/>
              </a:buClr>
            </a:pPr>
            <a:r>
              <a:rPr lang="en-US" sz="2800" dirty="0" smtClean="0">
                <a:solidFill>
                  <a:schemeClr val="tx1">
                    <a:lumMod val="65000"/>
                    <a:lumOff val="35000"/>
                  </a:schemeClr>
                </a:solidFill>
              </a:rPr>
              <a:t>Florida Office of Insurance Regulation: </a:t>
            </a:r>
            <a:r>
              <a:rPr lang="en-US" sz="3600" b="1" dirty="0" smtClean="0">
                <a:solidFill>
                  <a:schemeClr val="accent1"/>
                </a:solidFill>
              </a:rPr>
              <a:t>www.FLOIR.com</a:t>
            </a:r>
            <a:endParaRPr lang="en-US" sz="3600" b="1" dirty="0">
              <a:solidFill>
                <a:schemeClr val="accent1"/>
              </a:solidFill>
            </a:endParaRPr>
          </a:p>
        </p:txBody>
      </p:sp>
    </p:spTree>
    <p:extLst>
      <p:ext uri="{BB962C8B-B14F-4D97-AF65-F5344CB8AC3E}">
        <p14:creationId xmlns:p14="http://schemas.microsoft.com/office/powerpoint/2010/main" val="3898251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848600" cy="953536"/>
          </a:xfrm>
        </p:spPr>
        <p:txBody>
          <a:bodyPr>
            <a:noAutofit/>
          </a:bodyPr>
          <a:lstStyle/>
          <a:p>
            <a:pPr algn="ctr"/>
            <a:r>
              <a:rPr lang="en-US" sz="5400" dirty="0" smtClean="0"/>
              <a:t>Resources in NE Florida</a:t>
            </a:r>
            <a:endParaRPr lang="en-US" sz="5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52062397"/>
              </p:ext>
            </p:extLst>
          </p:nvPr>
        </p:nvGraphicFramePr>
        <p:xfrm>
          <a:off x="609600" y="1905000"/>
          <a:ext cx="7924800" cy="4343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2247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7200" dirty="0" smtClean="0"/>
              <a:t>Thank You</a:t>
            </a:r>
            <a:endParaRPr lang="en-US" sz="72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35731" y="2667000"/>
            <a:ext cx="5267010" cy="1084384"/>
          </a:xfrm>
          <a:prstGeom prst="rect">
            <a:avLst/>
          </a:prstGeom>
        </p:spPr>
      </p:pic>
      <p:sp>
        <p:nvSpPr>
          <p:cNvPr id="7" name="TextBox 6"/>
          <p:cNvSpPr txBox="1"/>
          <p:nvPr/>
        </p:nvSpPr>
        <p:spPr>
          <a:xfrm>
            <a:off x="1752600" y="4343400"/>
            <a:ext cx="5633272" cy="1261884"/>
          </a:xfrm>
          <a:prstGeom prst="rect">
            <a:avLst/>
          </a:prstGeom>
          <a:noFill/>
        </p:spPr>
        <p:txBody>
          <a:bodyPr wrap="none" rtlCol="0">
            <a:spAutoFit/>
          </a:bodyPr>
          <a:lstStyle/>
          <a:p>
            <a:pPr algn="ctr"/>
            <a:r>
              <a:rPr lang="en-US" sz="3200" dirty="0" smtClean="0">
                <a:solidFill>
                  <a:schemeClr val="accent3"/>
                </a:solidFill>
              </a:rPr>
              <a:t>Nikole Helvey, MS HSA</a:t>
            </a:r>
          </a:p>
          <a:p>
            <a:pPr algn="ctr"/>
            <a:endParaRPr lang="en-US" sz="1100" dirty="0"/>
          </a:p>
          <a:p>
            <a:pPr algn="ctr"/>
            <a:r>
              <a:rPr lang="en-US" sz="3200" dirty="0" smtClean="0">
                <a:solidFill>
                  <a:schemeClr val="accent2"/>
                </a:solidFill>
              </a:rPr>
              <a:t>Nikole_Helvey@hpcnef.org </a:t>
            </a:r>
            <a:endParaRPr lang="en-US" sz="3200" dirty="0">
              <a:solidFill>
                <a:schemeClr val="accent2"/>
              </a:solidFill>
            </a:endParaRPr>
          </a:p>
        </p:txBody>
      </p:sp>
    </p:spTree>
    <p:extLst>
      <p:ext uri="{BB962C8B-B14F-4D97-AF65-F5344CB8AC3E}">
        <p14:creationId xmlns:p14="http://schemas.microsoft.com/office/powerpoint/2010/main" val="10950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idx="4294967295"/>
          </p:nvPr>
        </p:nvSpPr>
        <p:spPr>
          <a:xfrm>
            <a:off x="76200" y="762000"/>
            <a:ext cx="8686800" cy="830997"/>
          </a:xfrm>
        </p:spPr>
        <p:txBody>
          <a:bodyPr anchorCtr="1">
            <a:spAutoFit/>
          </a:bodyPr>
          <a:lstStyle/>
          <a:p>
            <a:r>
              <a:rPr lang="en-US" sz="2400" dirty="0" smtClean="0">
                <a:latin typeface="Century Gothic" pitchFamily="34" charset="0"/>
                <a:cs typeface="Calibri" pitchFamily="34" charset="0"/>
              </a:rPr>
              <a:t>Per Capita Total Current Health Care Expenditures, </a:t>
            </a:r>
            <a:br>
              <a:rPr lang="en-US" sz="2400" dirty="0" smtClean="0">
                <a:latin typeface="Century Gothic" pitchFamily="34" charset="0"/>
                <a:cs typeface="Calibri" pitchFamily="34" charset="0"/>
              </a:rPr>
            </a:br>
            <a:r>
              <a:rPr lang="en-US" sz="2400" dirty="0" smtClean="0">
                <a:latin typeface="Century Gothic" pitchFamily="34" charset="0"/>
                <a:cs typeface="Calibri" pitchFamily="34" charset="0"/>
              </a:rPr>
              <a:t>U.S. and Selected Countries, 2009</a:t>
            </a:r>
          </a:p>
        </p:txBody>
      </p:sp>
      <p:graphicFrame>
        <p:nvGraphicFramePr>
          <p:cNvPr id="2051" name="Object 4"/>
          <p:cNvGraphicFramePr>
            <a:graphicFrameLocks noGrp="1" noChangeAspect="1"/>
          </p:cNvGraphicFramePr>
          <p:nvPr>
            <p:ph idx="4294967295"/>
            <p:extLst>
              <p:ext uri="{D42A27DB-BD31-4B8C-83A1-F6EECF244321}">
                <p14:modId xmlns:p14="http://schemas.microsoft.com/office/powerpoint/2010/main" val="2987202098"/>
              </p:ext>
            </p:extLst>
          </p:nvPr>
        </p:nvGraphicFramePr>
        <p:xfrm>
          <a:off x="609600" y="1676400"/>
          <a:ext cx="7924800" cy="4712677"/>
        </p:xfrm>
        <a:graphic>
          <a:graphicData uri="http://schemas.openxmlformats.org/presentationml/2006/ole">
            <mc:AlternateContent xmlns:mc="http://schemas.openxmlformats.org/markup-compatibility/2006">
              <mc:Choice xmlns:v="urn:schemas-microsoft-com:vml" Requires="v">
                <p:oleObj spid="_x0000_s3114" r:id="rId4" imgW="8583912" imgH="4773582" progId="Excel.Chart.8">
                  <p:embed/>
                </p:oleObj>
              </mc:Choice>
              <mc:Fallback>
                <p:oleObj r:id="rId4" imgW="8583912" imgH="4773582"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676400"/>
                        <a:ext cx="7924800" cy="471267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718262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Grp="1" noChangeAspect="1"/>
          </p:cNvGraphicFramePr>
          <p:nvPr>
            <p:ph sz="half" idx="4294967295"/>
            <p:extLst>
              <p:ext uri="{D42A27DB-BD31-4B8C-83A1-F6EECF244321}">
                <p14:modId xmlns:p14="http://schemas.microsoft.com/office/powerpoint/2010/main" val="2786254978"/>
              </p:ext>
            </p:extLst>
          </p:nvPr>
        </p:nvGraphicFramePr>
        <p:xfrm>
          <a:off x="762000" y="1608620"/>
          <a:ext cx="7669213" cy="4366729"/>
        </p:xfrm>
        <a:graphic>
          <a:graphicData uri="http://schemas.openxmlformats.org/presentationml/2006/ole">
            <mc:AlternateContent xmlns:mc="http://schemas.openxmlformats.org/markup-compatibility/2006">
              <mc:Choice xmlns:v="urn:schemas-microsoft-com:vml" Requires="v">
                <p:oleObj spid="_x0000_s2090" r:id="rId4" imgW="8431499" imgH="4804064" progId="Excel.Chart.8">
                  <p:embed/>
                </p:oleObj>
              </mc:Choice>
              <mc:Fallback>
                <p:oleObj r:id="rId4" imgW="8431499" imgH="4804064"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1608620"/>
                        <a:ext cx="7669213" cy="4366729"/>
                      </a:xfrm>
                      <a:prstGeom prst="rect">
                        <a:avLst/>
                      </a:prstGeom>
                      <a:noFill/>
                      <a:ln>
                        <a:noFill/>
                      </a:ln>
                    </p:spPr>
                  </p:pic>
                </p:oleObj>
              </mc:Fallback>
            </mc:AlternateContent>
          </a:graphicData>
        </a:graphic>
      </p:graphicFrame>
      <p:sp>
        <p:nvSpPr>
          <p:cNvPr id="2051" name="Rectangle 3"/>
          <p:cNvSpPr>
            <a:spLocks noGrp="1" noChangeArrowheads="1"/>
          </p:cNvSpPr>
          <p:nvPr>
            <p:ph type="title" idx="4294967295"/>
          </p:nvPr>
        </p:nvSpPr>
        <p:spPr>
          <a:xfrm>
            <a:off x="233363" y="609600"/>
            <a:ext cx="8382000" cy="685800"/>
          </a:xfrm>
          <a:noFill/>
        </p:spPr>
        <p:txBody>
          <a:bodyPr anchorCtr="1">
            <a:normAutofit/>
          </a:bodyPr>
          <a:lstStyle/>
          <a:p>
            <a:r>
              <a:rPr lang="en-US" sz="2400" dirty="0" smtClean="0">
                <a:latin typeface="Century Gothic" pitchFamily="34" charset="0"/>
                <a:cs typeface="Calibri" pitchFamily="34" charset="0"/>
              </a:rPr>
              <a:t>National Health Expenditures per Capita, 1960-2010</a:t>
            </a:r>
          </a:p>
        </p:txBody>
      </p:sp>
      <p:sp>
        <p:nvSpPr>
          <p:cNvPr id="3076" name="Text Box 4"/>
          <p:cNvSpPr txBox="1">
            <a:spLocks noChangeArrowheads="1"/>
          </p:cNvSpPr>
          <p:nvPr/>
        </p:nvSpPr>
        <p:spPr bwMode="auto">
          <a:xfrm>
            <a:off x="533400" y="5961204"/>
            <a:ext cx="81534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defRPr/>
            </a:pPr>
            <a:r>
              <a:rPr lang="en-US" sz="800" dirty="0" smtClean="0">
                <a:solidFill>
                  <a:srgbClr val="000000"/>
                </a:solidFill>
                <a:latin typeface="Calibri" pitchFamily="34" charset="0"/>
                <a:cs typeface="Calibri" pitchFamily="34" charset="0"/>
              </a:rPr>
              <a:t>Notes: According to CMS, population is the U.S. Bureau of the Census resident-based population, less armed forces overseas.</a:t>
            </a:r>
          </a:p>
          <a:p>
            <a:pPr>
              <a:defRPr/>
            </a:pPr>
            <a:endParaRPr lang="en-US" sz="800" dirty="0" smtClean="0">
              <a:solidFill>
                <a:srgbClr val="000000"/>
              </a:solidFill>
              <a:latin typeface="Calibri" pitchFamily="34" charset="0"/>
              <a:cs typeface="Calibri" pitchFamily="34" charset="0"/>
            </a:endParaRPr>
          </a:p>
          <a:p>
            <a:pPr>
              <a:defRPr/>
            </a:pPr>
            <a:r>
              <a:rPr lang="en-US" sz="800" dirty="0" smtClean="0">
                <a:solidFill>
                  <a:srgbClr val="000000"/>
                </a:solidFill>
                <a:latin typeface="Calibri" pitchFamily="34" charset="0"/>
                <a:cs typeface="Calibri" pitchFamily="34" charset="0"/>
              </a:rPr>
              <a:t>Source: Centers for Medicare and Medicaid Services, Office of the Actuary, National Health Statistics Group, at </a:t>
            </a:r>
            <a:r>
              <a:rPr lang="en-US" sz="800" dirty="0" smtClean="0">
                <a:solidFill>
                  <a:srgbClr val="000000"/>
                </a:solidFill>
                <a:latin typeface="Calibri" pitchFamily="34" charset="0"/>
                <a:cs typeface="Calibri" pitchFamily="34" charset="0"/>
                <a:hlinkClick r:id="rId6"/>
              </a:rPr>
              <a:t>http://www.cms.hhs.gov/NationalHealthExpendData/</a:t>
            </a:r>
            <a:r>
              <a:rPr lang="en-US" sz="800" dirty="0" smtClean="0">
                <a:solidFill>
                  <a:srgbClr val="000000"/>
                </a:solidFill>
                <a:latin typeface="Calibri" pitchFamily="34" charset="0"/>
                <a:cs typeface="Calibri" pitchFamily="34" charset="0"/>
              </a:rPr>
              <a:t> (see Historical; NHE summary including share of GDP, CY 1960-2010; file nhegdp10.zip).</a:t>
            </a:r>
          </a:p>
        </p:txBody>
      </p:sp>
      <p:sp>
        <p:nvSpPr>
          <p:cNvPr id="2053" name="Line 5"/>
          <p:cNvSpPr>
            <a:spLocks noChangeShapeType="1"/>
          </p:cNvSpPr>
          <p:nvPr/>
        </p:nvSpPr>
        <p:spPr bwMode="auto">
          <a:xfrm flipV="1">
            <a:off x="3200400" y="1706562"/>
            <a:ext cx="0" cy="3475038"/>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pic>
        <p:nvPicPr>
          <p:cNvPr id="2054" name="Picture 7" descr="kfflogo-color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615363" y="6337300"/>
            <a:ext cx="4572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6"/>
          <p:cNvSpPr txBox="1">
            <a:spLocks noChangeArrowheads="1"/>
          </p:cNvSpPr>
          <p:nvPr/>
        </p:nvSpPr>
        <p:spPr bwMode="auto">
          <a:xfrm>
            <a:off x="1371600" y="5486400"/>
            <a:ext cx="7974367"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900" b="1" dirty="0">
                <a:solidFill>
                  <a:srgbClr val="000000"/>
                </a:solidFill>
                <a:latin typeface="Tahoma" pitchFamily="34" charset="0"/>
              </a:rPr>
              <a:t>  5.2%      7.2%    9.2%   12.5%  13.8%  14.5%  15.4%  15.9%  16.0%  16.1%  16.2%  16.4%  16.8%  17.9%  17.9% </a:t>
            </a:r>
          </a:p>
        </p:txBody>
      </p:sp>
      <p:sp>
        <p:nvSpPr>
          <p:cNvPr id="9" name="Text Box 92"/>
          <p:cNvSpPr txBox="1">
            <a:spLocks noChangeArrowheads="1"/>
          </p:cNvSpPr>
          <p:nvPr/>
        </p:nvSpPr>
        <p:spPr bwMode="auto">
          <a:xfrm>
            <a:off x="1098550" y="5257800"/>
            <a:ext cx="7435850" cy="198438"/>
          </a:xfrm>
          <a:prstGeom prst="rect">
            <a:avLst/>
          </a:prstGeom>
          <a:noFill/>
          <a:ln w="9525">
            <a:noFill/>
            <a:miter lim="800000"/>
            <a:headEnd/>
            <a:tailEnd/>
          </a:ln>
        </p:spPr>
        <p:txBody>
          <a:bodyPr lIns="36576" tIns="22860" rIns="36576" bIns="0"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sz="1000"/>
            </a:pPr>
            <a:r>
              <a:rPr lang="en-US" sz="1200" b="1" dirty="0">
                <a:solidFill>
                  <a:srgbClr val="FF0000"/>
                </a:solidFill>
                <a:ea typeface="Tahoma"/>
                <a:cs typeface="Tahoma"/>
              </a:rPr>
              <a:t>NHE as a Share of GDP</a:t>
            </a:r>
          </a:p>
        </p:txBody>
      </p:sp>
      <p:sp>
        <p:nvSpPr>
          <p:cNvPr id="2057" name="Line 91"/>
          <p:cNvSpPr>
            <a:spLocks noChangeShapeType="1"/>
          </p:cNvSpPr>
          <p:nvPr/>
        </p:nvSpPr>
        <p:spPr bwMode="auto">
          <a:xfrm flipV="1">
            <a:off x="1098550" y="5181600"/>
            <a:ext cx="7435850" cy="317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a:solidFill>
                <a:prstClr val="black"/>
              </a:solidFill>
            </a:endParaRPr>
          </a:p>
        </p:txBody>
      </p:sp>
      <p:sp>
        <p:nvSpPr>
          <p:cNvPr id="2" name="Oval 1"/>
          <p:cNvSpPr/>
          <p:nvPr/>
        </p:nvSpPr>
        <p:spPr>
          <a:xfrm>
            <a:off x="990600" y="5029200"/>
            <a:ext cx="7853363" cy="1066800"/>
          </a:xfrm>
          <a:prstGeom prst="ellipse">
            <a:avLst/>
          </a:prstGeom>
          <a:noFill/>
          <a:ln w="76200">
            <a:solidFill>
              <a:srgbClr val="66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673843"/>
      </p:ext>
    </p:extLst>
  </p:cSld>
  <p:clrMapOvr>
    <a:masterClrMapping/>
  </p:clrMapOvr>
  <p:transition advClick="0" advTm="2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Grp="1" noChangeAspect="1"/>
          </p:cNvGraphicFramePr>
          <p:nvPr>
            <p:ph idx="4294967295"/>
            <p:extLst>
              <p:ext uri="{D42A27DB-BD31-4B8C-83A1-F6EECF244321}">
                <p14:modId xmlns:p14="http://schemas.microsoft.com/office/powerpoint/2010/main" val="2810035849"/>
              </p:ext>
            </p:extLst>
          </p:nvPr>
        </p:nvGraphicFramePr>
        <p:xfrm>
          <a:off x="612540" y="1830288"/>
          <a:ext cx="7845659" cy="3969407"/>
        </p:xfrm>
        <a:graphic>
          <a:graphicData uri="http://schemas.openxmlformats.org/presentationml/2006/ole">
            <mc:AlternateContent xmlns:mc="http://schemas.openxmlformats.org/markup-compatibility/2006">
              <mc:Choice xmlns:v="urn:schemas-microsoft-com:vml" Requires="v">
                <p:oleObj spid="_x0000_s4138" name="Microsoft Graph Chart" r:id="rId4" imgW="9610630" imgH="4867394" progId="MSGraph.Chart.8">
                  <p:embed followColorScheme="full"/>
                </p:oleObj>
              </mc:Choice>
              <mc:Fallback>
                <p:oleObj name="Microsoft Graph Chart" r:id="rId4" imgW="9610630" imgH="4867394" progId="MSGraph.Chart.8">
                  <p:embed followColorScheme="full"/>
                  <p:pic>
                    <p:nvPicPr>
                      <p:cNvPr id="0" name=""/>
                      <p:cNvPicPr>
                        <a:picLocks noGrp="1" noChangeAspect="1" noChangeArrowheads="1"/>
                      </p:cNvPicPr>
                      <p:nvPr/>
                    </p:nvPicPr>
                    <p:blipFill>
                      <a:blip r:embed="rId5"/>
                      <a:srcRect/>
                      <a:stretch>
                        <a:fillRect/>
                      </a:stretch>
                    </p:blipFill>
                    <p:spPr bwMode="auto">
                      <a:xfrm>
                        <a:off x="612540" y="1830288"/>
                        <a:ext cx="7845659" cy="3969407"/>
                      </a:xfrm>
                      <a:prstGeom prst="rect">
                        <a:avLst/>
                      </a:prstGeom>
                      <a:noFill/>
                      <a:ln>
                        <a:noFill/>
                      </a:ln>
                      <a:extLst/>
                    </p:spPr>
                  </p:pic>
                </p:oleObj>
              </mc:Fallback>
            </mc:AlternateContent>
          </a:graphicData>
        </a:graphic>
      </p:graphicFrame>
      <p:sp>
        <p:nvSpPr>
          <p:cNvPr id="1027" name="Text Box 3"/>
          <p:cNvSpPr txBox="1">
            <a:spLocks noChangeArrowheads="1"/>
          </p:cNvSpPr>
          <p:nvPr/>
        </p:nvSpPr>
        <p:spPr bwMode="auto">
          <a:xfrm>
            <a:off x="990600" y="1676400"/>
            <a:ext cx="23764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spcBef>
                <a:spcPct val="50000"/>
              </a:spcBef>
            </a:pPr>
            <a:r>
              <a:rPr lang="en-US" sz="1400" dirty="0"/>
              <a:t>Millions of uninsured</a:t>
            </a:r>
          </a:p>
        </p:txBody>
      </p:sp>
      <p:sp>
        <p:nvSpPr>
          <p:cNvPr id="1028" name="Text Box 4"/>
          <p:cNvSpPr txBox="1">
            <a:spLocks noChangeArrowheads="1"/>
          </p:cNvSpPr>
          <p:nvPr/>
        </p:nvSpPr>
        <p:spPr bwMode="auto">
          <a:xfrm>
            <a:off x="533400" y="6019800"/>
            <a:ext cx="8334375"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100" dirty="0">
                <a:solidFill>
                  <a:prstClr val="black"/>
                </a:solidFill>
              </a:rPr>
              <a:t>Source: </a:t>
            </a:r>
            <a:r>
              <a:rPr lang="en-US" sz="1100" i="1" dirty="0">
                <a:solidFill>
                  <a:prstClr val="black"/>
                </a:solidFill>
              </a:rPr>
              <a:t>Income, Poverty, and Health Insurance Coverage in the United States: 2010</a:t>
            </a:r>
            <a:r>
              <a:rPr lang="en-US" sz="1100" dirty="0">
                <a:solidFill>
                  <a:prstClr val="black"/>
                </a:solidFill>
              </a:rPr>
              <a:t> </a:t>
            </a:r>
            <a:br>
              <a:rPr lang="en-US" sz="1100" dirty="0">
                <a:solidFill>
                  <a:prstClr val="black"/>
                </a:solidFill>
              </a:rPr>
            </a:br>
            <a:r>
              <a:rPr lang="en-US" sz="1100" dirty="0">
                <a:solidFill>
                  <a:prstClr val="black"/>
                </a:solidFill>
              </a:rPr>
              <a:t>(Washington, D.C.: U.S. Census Bureau, Sept. 2011).</a:t>
            </a:r>
          </a:p>
        </p:txBody>
      </p:sp>
      <p:sp>
        <p:nvSpPr>
          <p:cNvPr id="1029" name="Rectangle 5"/>
          <p:cNvSpPr>
            <a:spLocks noGrp="1" noChangeArrowheads="1"/>
          </p:cNvSpPr>
          <p:nvPr>
            <p:ph type="title"/>
          </p:nvPr>
        </p:nvSpPr>
        <p:spPr>
          <a:xfrm>
            <a:off x="488996" y="533400"/>
            <a:ext cx="5788025" cy="914400"/>
          </a:xfrm>
        </p:spPr>
        <p:txBody>
          <a:bodyPr anchorCtr="1">
            <a:normAutofit/>
          </a:bodyPr>
          <a:lstStyle/>
          <a:p>
            <a:r>
              <a:rPr lang="en-US" altLang="zh-CN" sz="4000" dirty="0" smtClean="0">
                <a:latin typeface="Century Gothic" pitchFamily="34" charset="0"/>
              </a:rPr>
              <a:t>Uninsured in the U.S.</a:t>
            </a:r>
            <a:endParaRPr lang="en-US" sz="4000" dirty="0" smtClean="0">
              <a:latin typeface="Century Gothic" pitchFamily="34" charset="0"/>
              <a:ea typeface="SimSun" pitchFamily="2" charset="-122"/>
            </a:endParaRPr>
          </a:p>
        </p:txBody>
      </p:sp>
    </p:spTree>
    <p:extLst>
      <p:ext uri="{BB962C8B-B14F-4D97-AF65-F5344CB8AC3E}">
        <p14:creationId xmlns:p14="http://schemas.microsoft.com/office/powerpoint/2010/main" val="323885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62000" y="457200"/>
            <a:ext cx="7230034" cy="1143000"/>
          </a:xfrm>
        </p:spPr>
        <p:txBody>
          <a:bodyPr>
            <a:noAutofit/>
          </a:bodyPr>
          <a:lstStyle/>
          <a:p>
            <a:r>
              <a:rPr lang="en-US" sz="3200" dirty="0" smtClean="0">
                <a:latin typeface="Century Gothic" pitchFamily="34" charset="0"/>
              </a:rPr>
              <a:t>Patient Protection </a:t>
            </a:r>
            <a:br>
              <a:rPr lang="en-US" sz="3200" dirty="0" smtClean="0">
                <a:latin typeface="Century Gothic" pitchFamily="34" charset="0"/>
              </a:rPr>
            </a:br>
            <a:r>
              <a:rPr lang="en-US" sz="3200" dirty="0" smtClean="0">
                <a:latin typeface="Century Gothic" pitchFamily="34" charset="0"/>
              </a:rPr>
              <a:t>and Affordable Care Act (PPACA)</a:t>
            </a:r>
            <a:endParaRPr lang="en-US" sz="3200" dirty="0">
              <a:latin typeface="Century Gothic" pitchFamily="34" charset="0"/>
            </a:endParaRPr>
          </a:p>
        </p:txBody>
      </p:sp>
      <p:sp>
        <p:nvSpPr>
          <p:cNvPr id="5" name="Content Placeholder 4"/>
          <p:cNvSpPr>
            <a:spLocks noGrp="1"/>
          </p:cNvSpPr>
          <p:nvPr>
            <p:ph idx="1"/>
          </p:nvPr>
        </p:nvSpPr>
        <p:spPr>
          <a:xfrm>
            <a:off x="990600" y="1905000"/>
            <a:ext cx="7010400" cy="4191000"/>
          </a:xfrm>
        </p:spPr>
        <p:txBody>
          <a:bodyPr>
            <a:normAutofit/>
          </a:bodyPr>
          <a:lstStyle/>
          <a:p>
            <a:pPr>
              <a:spcBef>
                <a:spcPts val="1200"/>
              </a:spcBef>
              <a:spcAft>
                <a:spcPts val="1800"/>
              </a:spcAft>
            </a:pPr>
            <a:r>
              <a:rPr lang="en-US" sz="2000" dirty="0" smtClean="0">
                <a:cs typeface="Calibri" pitchFamily="34" charset="0"/>
              </a:rPr>
              <a:t>Federal statute signed into Law on 3/23/10</a:t>
            </a:r>
          </a:p>
          <a:p>
            <a:pPr>
              <a:spcBef>
                <a:spcPts val="1200"/>
              </a:spcBef>
              <a:spcAft>
                <a:spcPts val="600"/>
              </a:spcAft>
            </a:pPr>
            <a:r>
              <a:rPr lang="en-US" sz="2000" dirty="0" smtClean="0">
                <a:cs typeface="Calibri" pitchFamily="34" charset="0"/>
              </a:rPr>
              <a:t>Primary Aims:</a:t>
            </a:r>
          </a:p>
          <a:p>
            <a:pPr marL="822960" lvl="1" indent="-457200">
              <a:spcBef>
                <a:spcPts val="1200"/>
              </a:spcBef>
              <a:spcAft>
                <a:spcPts val="600"/>
              </a:spcAft>
              <a:buFont typeface="+mj-lt"/>
              <a:buAutoNum type="arabicPeriod"/>
            </a:pPr>
            <a:r>
              <a:rPr lang="en-US" sz="1600" b="1" i="1" dirty="0" smtClean="0">
                <a:solidFill>
                  <a:schemeClr val="accent3"/>
                </a:solidFill>
                <a:cs typeface="Calibri" pitchFamily="34" charset="0"/>
              </a:rPr>
              <a:t>Increase the number of Americans with health coverage</a:t>
            </a:r>
          </a:p>
          <a:p>
            <a:pPr marL="822960" lvl="1" indent="-457200">
              <a:spcBef>
                <a:spcPts val="1200"/>
              </a:spcBef>
              <a:spcAft>
                <a:spcPts val="1800"/>
              </a:spcAft>
              <a:buFont typeface="+mj-lt"/>
              <a:buAutoNum type="arabicPeriod"/>
            </a:pPr>
            <a:r>
              <a:rPr lang="en-US" sz="1600" b="1" i="1" dirty="0" smtClean="0">
                <a:solidFill>
                  <a:schemeClr val="accent3"/>
                </a:solidFill>
                <a:cs typeface="Calibri" pitchFamily="34" charset="0"/>
              </a:rPr>
              <a:t>Reduce the overall costs of healthcare in the U.S.</a:t>
            </a:r>
          </a:p>
          <a:p>
            <a:pPr>
              <a:spcBef>
                <a:spcPts val="1200"/>
              </a:spcBef>
              <a:spcAft>
                <a:spcPts val="1800"/>
              </a:spcAft>
            </a:pPr>
            <a:r>
              <a:rPr lang="en-US" sz="2000" dirty="0" smtClean="0">
                <a:cs typeface="Calibri" pitchFamily="34" charset="0"/>
              </a:rPr>
              <a:t>Multiple provisions or “Reforms”</a:t>
            </a:r>
          </a:p>
          <a:p>
            <a:pPr>
              <a:spcBef>
                <a:spcPts val="1200"/>
              </a:spcBef>
              <a:spcAft>
                <a:spcPts val="1800"/>
              </a:spcAft>
            </a:pPr>
            <a:r>
              <a:rPr lang="en-US" sz="2000" dirty="0" smtClean="0">
                <a:cs typeface="Calibri" pitchFamily="34" charset="0"/>
              </a:rPr>
              <a:t>Implementation steps began in 2010</a:t>
            </a:r>
          </a:p>
          <a:p>
            <a:pPr>
              <a:spcBef>
                <a:spcPts val="1200"/>
              </a:spcBef>
              <a:spcAft>
                <a:spcPts val="1800"/>
              </a:spcAft>
            </a:pPr>
            <a:r>
              <a:rPr lang="en-US" sz="2000" dirty="0" smtClean="0">
                <a:cs typeface="Calibri" pitchFamily="34" charset="0"/>
              </a:rPr>
              <a:t>Full implementation by January 1, 2014</a:t>
            </a:r>
            <a:endParaRPr lang="en-US" sz="2000" dirty="0">
              <a:cs typeface="Calibri" pitchFamily="34" charset="0"/>
            </a:endParaRPr>
          </a:p>
        </p:txBody>
      </p:sp>
    </p:spTree>
    <p:extLst>
      <p:ext uri="{BB962C8B-B14F-4D97-AF65-F5344CB8AC3E}">
        <p14:creationId xmlns:p14="http://schemas.microsoft.com/office/powerpoint/2010/main" val="40253406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685800"/>
            <a:ext cx="7481944" cy="838200"/>
          </a:xfrm>
        </p:spPr>
        <p:txBody>
          <a:bodyPr>
            <a:normAutofit/>
          </a:bodyPr>
          <a:lstStyle/>
          <a:p>
            <a:pPr algn="ctr"/>
            <a:r>
              <a:rPr lang="en-US" dirty="0" smtClean="0">
                <a:latin typeface="Century Gothic" pitchFamily="34" charset="0"/>
              </a:rPr>
              <a:t>4 Reform Categories</a:t>
            </a:r>
            <a:endParaRPr lang="en-US" dirty="0">
              <a:latin typeface="Century Gothic"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88654014"/>
              </p:ext>
            </p:extLst>
          </p:nvPr>
        </p:nvGraphicFramePr>
        <p:xfrm>
          <a:off x="609600" y="1600200"/>
          <a:ext cx="8001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830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91400" cy="1029736"/>
          </a:xfrm>
        </p:spPr>
        <p:txBody>
          <a:bodyPr>
            <a:normAutofit/>
          </a:bodyPr>
          <a:lstStyle/>
          <a:p>
            <a:r>
              <a:rPr lang="en-US" sz="4400" dirty="0" smtClean="0">
                <a:latin typeface="Century Gothic" pitchFamily="34" charset="0"/>
              </a:rPr>
              <a:t>Implementation in Florida</a:t>
            </a:r>
            <a:endParaRPr lang="en-US" sz="4400" dirty="0">
              <a:latin typeface="Century Gothic" pitchFamily="34" charset="0"/>
            </a:endParaRPr>
          </a:p>
        </p:txBody>
      </p:sp>
      <p:sp>
        <p:nvSpPr>
          <p:cNvPr id="3" name="Content Placeholder 2"/>
          <p:cNvSpPr>
            <a:spLocks noGrp="1"/>
          </p:cNvSpPr>
          <p:nvPr>
            <p:ph idx="1"/>
          </p:nvPr>
        </p:nvSpPr>
        <p:spPr>
          <a:xfrm>
            <a:off x="685800" y="1752600"/>
            <a:ext cx="7924800" cy="4419600"/>
          </a:xfrm>
        </p:spPr>
        <p:txBody>
          <a:bodyPr>
            <a:noAutofit/>
          </a:bodyPr>
          <a:lstStyle/>
          <a:p>
            <a:pPr>
              <a:spcBef>
                <a:spcPts val="0"/>
              </a:spcBef>
              <a:spcAft>
                <a:spcPts val="400"/>
              </a:spcAft>
              <a:buFont typeface="Wingdings" pitchFamily="2" charset="2"/>
              <a:buChar char="v"/>
            </a:pPr>
            <a:r>
              <a:rPr lang="en-US" sz="1800" dirty="0" smtClean="0">
                <a:solidFill>
                  <a:schemeClr val="tx1">
                    <a:lumMod val="50000"/>
                    <a:lumOff val="50000"/>
                  </a:schemeClr>
                </a:solidFill>
              </a:rPr>
              <a:t>Some patient protections have already begun:</a:t>
            </a:r>
          </a:p>
          <a:p>
            <a:pPr lvl="1">
              <a:spcBef>
                <a:spcPts val="0"/>
              </a:spcBef>
              <a:spcAft>
                <a:spcPts val="400"/>
              </a:spcAft>
              <a:buFont typeface="Wingdings" pitchFamily="2" charset="2"/>
              <a:buChar char="§"/>
            </a:pPr>
            <a:r>
              <a:rPr lang="en-US" sz="1400" dirty="0" smtClean="0">
                <a:solidFill>
                  <a:schemeClr val="accent1">
                    <a:lumMod val="75000"/>
                  </a:schemeClr>
                </a:solidFill>
              </a:rPr>
              <a:t>Small business tax credits for offering employee coverage</a:t>
            </a:r>
          </a:p>
          <a:p>
            <a:pPr lvl="1">
              <a:spcBef>
                <a:spcPts val="0"/>
              </a:spcBef>
              <a:spcAft>
                <a:spcPts val="400"/>
              </a:spcAft>
              <a:buFont typeface="Wingdings" pitchFamily="2" charset="2"/>
              <a:buChar char="§"/>
            </a:pPr>
            <a:r>
              <a:rPr lang="en-US" sz="1400" dirty="0" smtClean="0">
                <a:solidFill>
                  <a:schemeClr val="accent1">
                    <a:lumMod val="75000"/>
                  </a:schemeClr>
                </a:solidFill>
              </a:rPr>
              <a:t>No-cost preventative health services</a:t>
            </a:r>
          </a:p>
          <a:p>
            <a:pPr lvl="1">
              <a:spcBef>
                <a:spcPts val="0"/>
              </a:spcBef>
              <a:spcAft>
                <a:spcPts val="400"/>
              </a:spcAft>
              <a:buFont typeface="Wingdings" pitchFamily="2" charset="2"/>
              <a:buChar char="§"/>
            </a:pPr>
            <a:r>
              <a:rPr lang="en-US" sz="1400" dirty="0" smtClean="0">
                <a:solidFill>
                  <a:schemeClr val="accent1">
                    <a:lumMod val="75000"/>
                  </a:schemeClr>
                </a:solidFill>
              </a:rPr>
              <a:t>No Pre-Existing coverage denials for children and PCIP’s</a:t>
            </a:r>
          </a:p>
          <a:p>
            <a:pPr lvl="1">
              <a:spcBef>
                <a:spcPts val="0"/>
              </a:spcBef>
              <a:spcAft>
                <a:spcPts val="400"/>
              </a:spcAft>
              <a:buFont typeface="Wingdings" pitchFamily="2" charset="2"/>
              <a:buChar char="§"/>
            </a:pPr>
            <a:r>
              <a:rPr lang="en-US" sz="1400" dirty="0" smtClean="0">
                <a:solidFill>
                  <a:schemeClr val="accent1">
                    <a:lumMod val="75000"/>
                  </a:schemeClr>
                </a:solidFill>
              </a:rPr>
              <a:t>Tax credits to seniors in the Medicare “donut hole”</a:t>
            </a:r>
          </a:p>
          <a:p>
            <a:pPr lvl="1">
              <a:spcBef>
                <a:spcPts val="0"/>
              </a:spcBef>
              <a:spcAft>
                <a:spcPts val="400"/>
              </a:spcAft>
              <a:buFont typeface="Wingdings" pitchFamily="2" charset="2"/>
              <a:buChar char="§"/>
            </a:pPr>
            <a:r>
              <a:rPr lang="en-US" sz="1400" dirty="0" smtClean="0">
                <a:solidFill>
                  <a:schemeClr val="accent1">
                    <a:lumMod val="75000"/>
                  </a:schemeClr>
                </a:solidFill>
              </a:rPr>
              <a:t>Preventing Rescinded Coverage due to errors</a:t>
            </a:r>
          </a:p>
          <a:p>
            <a:pPr lvl="1">
              <a:spcBef>
                <a:spcPts val="0"/>
              </a:spcBef>
              <a:spcAft>
                <a:spcPts val="400"/>
              </a:spcAft>
              <a:buFont typeface="Wingdings" pitchFamily="2" charset="2"/>
              <a:buChar char="§"/>
            </a:pPr>
            <a:r>
              <a:rPr lang="en-US" sz="1400" dirty="0" smtClean="0">
                <a:solidFill>
                  <a:schemeClr val="accent1">
                    <a:lumMod val="75000"/>
                  </a:schemeClr>
                </a:solidFill>
              </a:rPr>
              <a:t>Process to appeal insurance company decisions/denials</a:t>
            </a:r>
          </a:p>
          <a:p>
            <a:pPr lvl="1">
              <a:spcBef>
                <a:spcPts val="0"/>
              </a:spcBef>
              <a:spcAft>
                <a:spcPts val="1200"/>
              </a:spcAft>
              <a:buFont typeface="Wingdings" pitchFamily="2" charset="2"/>
              <a:buChar char="§"/>
            </a:pPr>
            <a:r>
              <a:rPr lang="en-US" sz="1400" dirty="0" smtClean="0">
                <a:solidFill>
                  <a:schemeClr val="accent1">
                    <a:lumMod val="75000"/>
                  </a:schemeClr>
                </a:solidFill>
              </a:rPr>
              <a:t>“80/20” Rule</a:t>
            </a:r>
          </a:p>
          <a:p>
            <a:pPr>
              <a:spcAft>
                <a:spcPts val="1200"/>
              </a:spcAft>
              <a:buFont typeface="Wingdings" pitchFamily="2" charset="2"/>
              <a:buChar char="v"/>
            </a:pPr>
            <a:r>
              <a:rPr lang="en-US" sz="1800" dirty="0" smtClean="0"/>
              <a:t>Extended coverage for young adults up to Age 26</a:t>
            </a:r>
          </a:p>
          <a:p>
            <a:pPr>
              <a:spcAft>
                <a:spcPts val="1200"/>
              </a:spcAft>
              <a:buFont typeface="Wingdings" pitchFamily="2" charset="2"/>
              <a:buChar char="v"/>
            </a:pPr>
            <a:r>
              <a:rPr lang="en-US" sz="1800" dirty="0" smtClean="0"/>
              <a:t>Increased reimbursement for rural/underserved providers</a:t>
            </a:r>
          </a:p>
          <a:p>
            <a:pPr>
              <a:lnSpc>
                <a:spcPct val="120000"/>
              </a:lnSpc>
              <a:spcAft>
                <a:spcPts val="1200"/>
              </a:spcAft>
              <a:buFont typeface="Wingdings" pitchFamily="2" charset="2"/>
              <a:buChar char="v"/>
            </a:pPr>
            <a:r>
              <a:rPr lang="en-US" sz="1800" strike="sngStrike" dirty="0" smtClean="0"/>
              <a:t>Coverage for All (aka. </a:t>
            </a:r>
            <a:r>
              <a:rPr lang="en-US" sz="1800" i="1" strike="sngStrike" dirty="0" smtClean="0"/>
              <a:t>Medicaid Expansion)</a:t>
            </a:r>
            <a:r>
              <a:rPr lang="en-US" sz="1800" i="1" dirty="0" smtClean="0"/>
              <a:t> - </a:t>
            </a:r>
            <a:r>
              <a:rPr lang="en-US" sz="1800" b="1" i="1" dirty="0" smtClean="0">
                <a:solidFill>
                  <a:schemeClr val="accent3"/>
                </a:solidFill>
              </a:rPr>
              <a:t>No expansion in FL </a:t>
            </a:r>
          </a:p>
          <a:p>
            <a:pPr>
              <a:lnSpc>
                <a:spcPct val="120000"/>
              </a:lnSpc>
              <a:spcAft>
                <a:spcPts val="1200"/>
              </a:spcAft>
              <a:buFont typeface="Wingdings" pitchFamily="2" charset="2"/>
              <a:buChar char="v"/>
            </a:pPr>
            <a:r>
              <a:rPr lang="en-US" sz="1800" dirty="0" smtClean="0">
                <a:solidFill>
                  <a:schemeClr val="accent1"/>
                </a:solidFill>
              </a:rPr>
              <a:t>Health Insurance Exchange Marketplace </a:t>
            </a:r>
            <a:r>
              <a:rPr lang="en-US" sz="1800" dirty="0" smtClean="0"/>
              <a:t>–  </a:t>
            </a:r>
            <a:r>
              <a:rPr lang="en-US" sz="1800" b="1" i="1" dirty="0" smtClean="0">
                <a:solidFill>
                  <a:schemeClr val="accent4"/>
                </a:solidFill>
              </a:rPr>
              <a:t>Coming October </a:t>
            </a:r>
            <a:r>
              <a:rPr lang="en-US" sz="1800" b="1" i="1" dirty="0" smtClean="0">
                <a:solidFill>
                  <a:schemeClr val="accent4"/>
                </a:solidFill>
              </a:rPr>
              <a:t>2013</a:t>
            </a:r>
            <a:endParaRPr lang="en-US" sz="1800" b="1" i="1" dirty="0">
              <a:solidFill>
                <a:schemeClr val="accent4"/>
              </a:solidFill>
            </a:endParaRPr>
          </a:p>
        </p:txBody>
      </p:sp>
    </p:spTree>
    <p:extLst>
      <p:ext uri="{BB962C8B-B14F-4D97-AF65-F5344CB8AC3E}">
        <p14:creationId xmlns:p14="http://schemas.microsoft.com/office/powerpoint/2010/main" val="4585748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748</TotalTime>
  <Words>1481</Words>
  <Application>Microsoft Office PowerPoint</Application>
  <PresentationFormat>On-screen Show (4:3)</PresentationFormat>
  <Paragraphs>263</Paragraphs>
  <Slides>32</Slides>
  <Notes>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32</vt:i4>
      </vt:variant>
    </vt:vector>
  </HeadingPairs>
  <TitlesOfParts>
    <vt:vector size="36" baseType="lpstr">
      <vt:lpstr>Austin</vt:lpstr>
      <vt:lpstr>Chart</vt:lpstr>
      <vt:lpstr>Microsoft Excel Chart</vt:lpstr>
      <vt:lpstr>Microsoft Graph Chart</vt:lpstr>
      <vt:lpstr>Florida Health Insurance Marketplace</vt:lpstr>
      <vt:lpstr>Snapshot: United States, 2010</vt:lpstr>
      <vt:lpstr>Mortality Amenable to Health Care</vt:lpstr>
      <vt:lpstr>Per Capita Total Current Health Care Expenditures,  U.S. and Selected Countries, 2009</vt:lpstr>
      <vt:lpstr>National Health Expenditures per Capita, 1960-2010</vt:lpstr>
      <vt:lpstr>Uninsured in the U.S.</vt:lpstr>
      <vt:lpstr>Patient Protection  and Affordable Care Act (PPACA)</vt:lpstr>
      <vt:lpstr>4 Reform Categories</vt:lpstr>
      <vt:lpstr>Implementation in Florida</vt:lpstr>
      <vt:lpstr>Small Business Tax Credits</vt:lpstr>
      <vt:lpstr>No-Cost Preventative Healthcare</vt:lpstr>
      <vt:lpstr>Coverage for  Pre-Existing Conditions</vt:lpstr>
      <vt:lpstr>Closing the Medicare “Donut Hole”</vt:lpstr>
      <vt:lpstr>PowerPoint Presentation</vt:lpstr>
      <vt:lpstr>Extended coverage for young adults</vt:lpstr>
      <vt:lpstr>The “80/20” Rule</vt:lpstr>
      <vt:lpstr>What’s still coming…</vt:lpstr>
      <vt:lpstr>PowerPoint Presentation</vt:lpstr>
      <vt:lpstr>How the Marketplace Works</vt:lpstr>
      <vt:lpstr>Premium Tax Credits</vt:lpstr>
      <vt:lpstr>Cost Sharing</vt:lpstr>
      <vt:lpstr>QHP Basics</vt:lpstr>
      <vt:lpstr>Coverage Levels</vt:lpstr>
      <vt:lpstr>Insurance Marketplace Eligibility</vt:lpstr>
      <vt:lpstr>Potential Gap in Florida</vt:lpstr>
      <vt:lpstr>Florida Medicaid Eligibility</vt:lpstr>
      <vt:lpstr>Open Enrollment</vt:lpstr>
      <vt:lpstr>How the Marketplace Works</vt:lpstr>
      <vt:lpstr>Help for Consumers</vt:lpstr>
      <vt:lpstr>Resources to Help</vt:lpstr>
      <vt:lpstr>Resources in NE Florida</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Health Insurance Marketplace</dc:title>
  <dc:creator>Nikole Helvey</dc:creator>
  <cp:lastModifiedBy>Nikole Helvey</cp:lastModifiedBy>
  <cp:revision>49</cp:revision>
  <dcterms:created xsi:type="dcterms:W3CDTF">2013-08-05T16:13:12Z</dcterms:created>
  <dcterms:modified xsi:type="dcterms:W3CDTF">2013-08-15T09:35:22Z</dcterms:modified>
</cp:coreProperties>
</file>