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2" r:id="rId3"/>
    <p:sldId id="257" r:id="rId4"/>
    <p:sldId id="281" r:id="rId5"/>
    <p:sldId id="264" r:id="rId6"/>
    <p:sldId id="258" r:id="rId7"/>
    <p:sldId id="284" r:id="rId8"/>
    <p:sldId id="262" r:id="rId9"/>
    <p:sldId id="260" r:id="rId10"/>
    <p:sldId id="261" r:id="rId11"/>
    <p:sldId id="285" r:id="rId12"/>
    <p:sldId id="267" r:id="rId13"/>
    <p:sldId id="280" r:id="rId14"/>
    <p:sldId id="290" r:id="rId15"/>
    <p:sldId id="286" r:id="rId16"/>
    <p:sldId id="271" r:id="rId17"/>
    <p:sldId id="272" r:id="rId18"/>
    <p:sldId id="277" r:id="rId19"/>
    <p:sldId id="270" r:id="rId20"/>
    <p:sldId id="273" r:id="rId21"/>
    <p:sldId id="291" r:id="rId22"/>
    <p:sldId id="288" r:id="rId23"/>
    <p:sldId id="265" r:id="rId24"/>
    <p:sldId id="289" r:id="rId25"/>
    <p:sldId id="266" r:id="rId26"/>
    <p:sldId id="29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69" d="100"/>
          <a:sy n="69" d="100"/>
        </p:scale>
        <p:origin x="-55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3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A314B9-AAFF-49ED-B65D-53A2508B7A0B}" type="datetimeFigureOut">
              <a:rPr lang="en-US" smtClean="0"/>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E640C-BF25-4D3D-81E3-93620314E31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314B9-AAFF-49ED-B65D-53A2508B7A0B}" type="datetimeFigureOut">
              <a:rPr lang="en-US" smtClean="0"/>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E640C-BF25-4D3D-81E3-93620314E31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314B9-AAFF-49ED-B65D-53A2508B7A0B}" type="datetimeFigureOut">
              <a:rPr lang="en-US" smtClean="0"/>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E640C-BF25-4D3D-81E3-93620314E31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314B9-AAFF-49ED-B65D-53A2508B7A0B}" type="datetimeFigureOut">
              <a:rPr lang="en-US" smtClean="0"/>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E640C-BF25-4D3D-81E3-93620314E31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A314B9-AAFF-49ED-B65D-53A2508B7A0B}" type="datetimeFigureOut">
              <a:rPr lang="en-US" smtClean="0"/>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E640C-BF25-4D3D-81E3-93620314E31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A314B9-AAFF-49ED-B65D-53A2508B7A0B}" type="datetimeFigureOut">
              <a:rPr lang="en-US" smtClean="0"/>
              <a:t>10/1/2013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E640C-BF25-4D3D-81E3-93620314E31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A314B9-AAFF-49ED-B65D-53A2508B7A0B}" type="datetimeFigureOut">
              <a:rPr lang="en-US" smtClean="0"/>
              <a:t>10/1/2013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8E640C-BF25-4D3D-81E3-93620314E31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A314B9-AAFF-49ED-B65D-53A2508B7A0B}" type="datetimeFigureOut">
              <a:rPr lang="en-US" smtClean="0"/>
              <a:t>10/1/2013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8E640C-BF25-4D3D-81E3-93620314E31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314B9-AAFF-49ED-B65D-53A2508B7A0B}" type="datetimeFigureOut">
              <a:rPr lang="en-US" smtClean="0"/>
              <a:t>10/1/2013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8E640C-BF25-4D3D-81E3-93620314E31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A314B9-AAFF-49ED-B65D-53A2508B7A0B}" type="datetimeFigureOut">
              <a:rPr lang="en-US" smtClean="0"/>
              <a:t>10/1/2013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E640C-BF25-4D3D-81E3-93620314E31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A314B9-AAFF-49ED-B65D-53A2508B7A0B}" type="datetimeFigureOut">
              <a:rPr lang="en-US" smtClean="0"/>
              <a:t>10/1/2013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E640C-BF25-4D3D-81E3-93620314E314}" type="slidenum">
              <a:rPr lang="en-US" smtClean="0"/>
              <a:t>‹#›</a:t>
            </a:fld>
            <a:endParaRPr lang="en-US"/>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07A314B9-AAFF-49ED-B65D-53A2508B7A0B}" type="datetimeFigureOut">
              <a:rPr lang="en-US" smtClean="0"/>
              <a:t>10/1/2013</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A98E640C-BF25-4D3D-81E3-93620314E31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46100" y="533400"/>
            <a:ext cx="8140700" cy="2971800"/>
          </a:xfrm>
        </p:spPr>
        <p:txBody>
          <a:bodyPr>
            <a:normAutofit fontScale="90000"/>
          </a:bodyPr>
          <a:lstStyle/>
          <a:p>
            <a:pPr algn="ctr">
              <a:spcBef>
                <a:spcPts val="1800"/>
              </a:spcBef>
            </a:pPr>
            <a:r>
              <a:rPr lang="en-US" sz="4400" b="1" dirty="0" smtClean="0">
                <a:solidFill>
                  <a:schemeClr val="accent6">
                    <a:lumMod val="75000"/>
                  </a:schemeClr>
                </a:solidFill>
              </a:rPr>
              <a:t>Early Elective Delivery</a:t>
            </a:r>
            <a:r>
              <a:rPr lang="en-US" b="1" dirty="0" smtClean="0">
                <a:solidFill>
                  <a:schemeClr val="accent6">
                    <a:lumMod val="75000"/>
                  </a:schemeClr>
                </a:solidFill>
              </a:rPr>
              <a:t>: </a:t>
            </a:r>
            <a:br>
              <a:rPr lang="en-US" b="1" dirty="0" smtClean="0">
                <a:solidFill>
                  <a:schemeClr val="accent6">
                    <a:lumMod val="75000"/>
                  </a:schemeClr>
                </a:solidFill>
              </a:rPr>
            </a:br>
            <a:r>
              <a:rPr lang="en-US" sz="900" b="1" dirty="0" smtClean="0">
                <a:solidFill>
                  <a:schemeClr val="accent6">
                    <a:lumMod val="75000"/>
                  </a:schemeClr>
                </a:solidFill>
              </a:rPr>
              <a:t/>
            </a:r>
            <a:br>
              <a:rPr lang="en-US" sz="900" b="1" dirty="0" smtClean="0">
                <a:solidFill>
                  <a:schemeClr val="accent6">
                    <a:lumMod val="75000"/>
                  </a:schemeClr>
                </a:solidFill>
              </a:rPr>
            </a:br>
            <a:r>
              <a:rPr lang="en-US" b="1" dirty="0" smtClean="0">
                <a:solidFill>
                  <a:schemeClr val="accent6">
                    <a:lumMod val="75000"/>
                  </a:schemeClr>
                </a:solidFill>
              </a:rPr>
              <a:t>Probing the Perspectives of Men and Hispanics of Childbearing Age </a:t>
            </a:r>
            <a:br>
              <a:rPr lang="en-US" b="1" dirty="0" smtClean="0">
                <a:solidFill>
                  <a:schemeClr val="accent6">
                    <a:lumMod val="75000"/>
                  </a:schemeClr>
                </a:solidFill>
              </a:rPr>
            </a:br>
            <a:r>
              <a:rPr lang="en-US" b="1" dirty="0" smtClean="0">
                <a:solidFill>
                  <a:schemeClr val="accent6">
                    <a:lumMod val="75000"/>
                  </a:schemeClr>
                </a:solidFill>
              </a:rPr>
              <a:t>in Florida</a:t>
            </a:r>
            <a:endParaRPr lang="en-US" b="1" dirty="0">
              <a:solidFill>
                <a:schemeClr val="accent6">
                  <a:lumMod val="75000"/>
                </a:schemeClr>
              </a:solidFill>
            </a:endParaRPr>
          </a:p>
        </p:txBody>
      </p:sp>
      <p:sp>
        <p:nvSpPr>
          <p:cNvPr id="5" name="Subtitle 4"/>
          <p:cNvSpPr>
            <a:spLocks noGrp="1"/>
          </p:cNvSpPr>
          <p:nvPr>
            <p:ph type="subTitle" idx="1"/>
          </p:nvPr>
        </p:nvSpPr>
        <p:spPr>
          <a:xfrm>
            <a:off x="1257300" y="3810000"/>
            <a:ext cx="6934200" cy="2819400"/>
          </a:xfrm>
          <a:noFill/>
        </p:spPr>
        <p:txBody>
          <a:bodyPr>
            <a:normAutofit fontScale="62500" lnSpcReduction="20000"/>
          </a:bodyPr>
          <a:lstStyle/>
          <a:p>
            <a:r>
              <a:rPr lang="en-US" sz="3800" dirty="0" smtClean="0"/>
              <a:t>Wendy </a:t>
            </a:r>
            <a:r>
              <a:rPr lang="en-US" sz="3800" dirty="0" err="1" smtClean="0"/>
              <a:t>Struchen-Shellhorn</a:t>
            </a:r>
            <a:endParaRPr lang="en-US" sz="3800" dirty="0" smtClean="0"/>
          </a:p>
          <a:p>
            <a:r>
              <a:rPr lang="en-US" sz="2900" dirty="0" smtClean="0"/>
              <a:t>St. Petersburg College</a:t>
            </a:r>
          </a:p>
          <a:p>
            <a:pPr>
              <a:spcBef>
                <a:spcPts val="2400"/>
              </a:spcBef>
            </a:pPr>
            <a:r>
              <a:rPr lang="en-US" sz="3800" dirty="0" smtClean="0"/>
              <a:t>Carol Brady</a:t>
            </a:r>
          </a:p>
          <a:p>
            <a:r>
              <a:rPr lang="en-US" sz="2900" dirty="0" smtClean="0"/>
              <a:t>Florida Assoc. of Healthy Start Coalitions, Inc. (FAHSC)</a:t>
            </a:r>
          </a:p>
          <a:p>
            <a:pPr>
              <a:spcBef>
                <a:spcPts val="2400"/>
              </a:spcBef>
            </a:pPr>
            <a:r>
              <a:rPr lang="en-US" sz="3800" dirty="0" smtClean="0"/>
              <a:t>Sara </a:t>
            </a:r>
            <a:r>
              <a:rPr lang="en-US" sz="3800" dirty="0" err="1" smtClean="0"/>
              <a:t>Reiger</a:t>
            </a:r>
            <a:endParaRPr lang="en-US" sz="3800" dirty="0" smtClean="0"/>
          </a:p>
          <a:p>
            <a:r>
              <a:rPr lang="en-US" sz="2900" spc="-20" dirty="0" smtClean="0"/>
              <a:t>NE Florida Healthy Start Coalition, Inc.</a:t>
            </a:r>
          </a:p>
        </p:txBody>
      </p:sp>
      <p:pic>
        <p:nvPicPr>
          <p:cNvPr id="6" name="Picture 1" descr="http://www.39weeksfl.com/wp2/wp-content/uploads/2011/11/m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655" y="6039359"/>
            <a:ext cx="2165342" cy="5196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6402" y="150495"/>
            <a:ext cx="1038225" cy="112395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312"/>
          <p:cNvCxnSpPr/>
          <p:nvPr/>
        </p:nvCxnSpPr>
        <p:spPr>
          <a:xfrm rot="10800000">
            <a:off x="7772404" y="838201"/>
            <a:ext cx="1219197" cy="409574"/>
          </a:xfrm>
          <a:prstGeom prst="curvedConnector3">
            <a:avLst>
              <a:gd name="adj1" fmla="val 50000"/>
            </a:avLst>
          </a:prstGeom>
          <a:ln>
            <a:solidFill>
              <a:schemeClr val="accent3">
                <a:lumMod val="60000"/>
                <a:lumOff val="40000"/>
                <a:alpha val="36000"/>
              </a:schemeClr>
            </a:solidFill>
            <a:prstDash val="dash"/>
            <a:round/>
          </a:ln>
        </p:spPr>
        <p:style>
          <a:lnRef idx="2">
            <a:schemeClr val="accent1"/>
          </a:lnRef>
          <a:fillRef idx="0">
            <a:schemeClr val="accent1"/>
          </a:fillRef>
          <a:effectRef idx="1">
            <a:schemeClr val="accent1"/>
          </a:effectRef>
          <a:fontRef idx="minor">
            <a:schemeClr val="tx1"/>
          </a:fontRef>
        </p:style>
      </p:cxnSp>
      <p:pic>
        <p:nvPicPr>
          <p:cNvPr id="31" name="Picture 3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38200" y="3276600"/>
            <a:ext cx="698500" cy="72866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658119" y="5816600"/>
            <a:ext cx="527046" cy="482600"/>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Straight Connector 312"/>
          <p:cNvCxnSpPr>
            <a:stCxn id="31" idx="2"/>
          </p:cNvCxnSpPr>
          <p:nvPr/>
        </p:nvCxnSpPr>
        <p:spPr>
          <a:xfrm rot="5400000">
            <a:off x="-480219" y="4390231"/>
            <a:ext cx="2052638" cy="1282700"/>
          </a:xfrm>
          <a:prstGeom prst="curvedConnector3">
            <a:avLst>
              <a:gd name="adj1" fmla="val 50000"/>
            </a:avLst>
          </a:prstGeom>
          <a:ln>
            <a:solidFill>
              <a:schemeClr val="accent3">
                <a:lumMod val="60000"/>
                <a:lumOff val="40000"/>
                <a:alpha val="36000"/>
              </a:schemeClr>
            </a:solidFill>
            <a:prstDash val="dash"/>
            <a:round/>
          </a:ln>
        </p:spPr>
        <p:style>
          <a:lnRef idx="2">
            <a:schemeClr val="accent1"/>
          </a:lnRef>
          <a:fillRef idx="0">
            <a:schemeClr val="accent1"/>
          </a:fillRef>
          <a:effectRef idx="1">
            <a:schemeClr val="accent1"/>
          </a:effectRef>
          <a:fontRef idx="minor">
            <a:schemeClr val="tx1"/>
          </a:fontRef>
        </p:style>
      </p:cxnSp>
      <p:pic>
        <p:nvPicPr>
          <p:cNvPr id="36" name="Picture 3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4678" y="5816600"/>
            <a:ext cx="615954" cy="48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780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2782626" y="1752600"/>
            <a:ext cx="6324600" cy="4343400"/>
          </a:xfrm>
          <a:prstGeom prst="rect">
            <a:avLst/>
          </a:prstGeom>
        </p:spPr>
        <p:txBody>
          <a:bodyPr>
            <a:noAutofit/>
          </a:bodyPr>
          <a:lst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600"/>
              </a:spcBef>
              <a:buFont typeface="Arial" panose="020B0604020202020204" pitchFamily="34" charset="0"/>
              <a:buChar char="•"/>
            </a:pPr>
            <a:r>
              <a:rPr lang="en-US" sz="2800" dirty="0"/>
              <a:t>Expected to post regularly on Social Media </a:t>
            </a:r>
            <a:endParaRPr lang="en-US" sz="2800" dirty="0" smtClean="0"/>
          </a:p>
          <a:p>
            <a:pPr>
              <a:spcBef>
                <a:spcPts val="3600"/>
              </a:spcBef>
              <a:buFont typeface="Arial" panose="020B0604020202020204" pitchFamily="34" charset="0"/>
              <a:buChar char="•"/>
            </a:pPr>
            <a:r>
              <a:rPr lang="en-US" sz="2800" dirty="0" smtClean="0"/>
              <a:t>Expanded family delivery rooms </a:t>
            </a:r>
          </a:p>
          <a:p>
            <a:pPr>
              <a:spcBef>
                <a:spcPts val="3600"/>
              </a:spcBef>
              <a:buFont typeface="Arial" panose="020B0604020202020204" pitchFamily="34" charset="0"/>
              <a:buChar char="•"/>
            </a:pPr>
            <a:r>
              <a:rPr lang="en-US" sz="2800" dirty="0" smtClean="0"/>
              <a:t>Video of the birthing experience</a:t>
            </a:r>
          </a:p>
          <a:p>
            <a:pPr>
              <a:spcBef>
                <a:spcPts val="3600"/>
              </a:spcBef>
              <a:buFont typeface="Arial" panose="020B0604020202020204" pitchFamily="34" charset="0"/>
              <a:buChar char="•"/>
            </a:pPr>
            <a:r>
              <a:rPr lang="en-US" sz="2800" dirty="0" smtClean="0"/>
              <a:t>Family/friends want deliveries scheduled at convenient times </a:t>
            </a:r>
          </a:p>
        </p:txBody>
      </p:sp>
      <p:sp>
        <p:nvSpPr>
          <p:cNvPr id="6" name="Rectangle 5"/>
          <p:cNvSpPr/>
          <p:nvPr/>
        </p:nvSpPr>
        <p:spPr>
          <a:xfrm>
            <a:off x="2590800" y="152399"/>
            <a:ext cx="6106273" cy="1200329"/>
          </a:xfrm>
          <a:prstGeom prst="rect">
            <a:avLst/>
          </a:prstGeom>
        </p:spPr>
        <p:txBody>
          <a:bodyPr wrap="square">
            <a:spAutoFit/>
          </a:bodyPr>
          <a:lstStyle/>
          <a:p>
            <a:pPr algn="ctr"/>
            <a:r>
              <a:rPr lang="en-US" sz="3600" b="1" dirty="0" smtClean="0">
                <a:solidFill>
                  <a:schemeClr val="accent6">
                    <a:lumMod val="75000"/>
                  </a:schemeClr>
                </a:solidFill>
              </a:rPr>
              <a:t>Transformation (continued)</a:t>
            </a:r>
            <a:endParaRPr lang="en-US" sz="3600" b="1" dirty="0">
              <a:solidFill>
                <a:schemeClr val="accent6">
                  <a:lumMod val="75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720340" cy="6885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9803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ecx.images-amazon.com/images/I/41Moemo2TV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233" y="1461194"/>
            <a:ext cx="2858454" cy="49454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078" y="1461194"/>
            <a:ext cx="3188521" cy="4991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572000" y="6488681"/>
            <a:ext cx="4343400" cy="276999"/>
          </a:xfrm>
          <a:prstGeom prst="rect">
            <a:avLst/>
          </a:prstGeom>
        </p:spPr>
        <p:txBody>
          <a:bodyPr wrap="square">
            <a:spAutoFit/>
          </a:bodyPr>
          <a:lstStyle/>
          <a:p>
            <a:r>
              <a:rPr lang="en-US" sz="1200" b="1" dirty="0" smtClean="0"/>
              <a:t>Pretty Pushers Disposable Delivery/Labor Gown</a:t>
            </a:r>
            <a:endParaRPr lang="en-US" sz="1200" b="1" dirty="0"/>
          </a:p>
        </p:txBody>
      </p:sp>
      <p:sp>
        <p:nvSpPr>
          <p:cNvPr id="6" name="Rectangle 5"/>
          <p:cNvSpPr/>
          <p:nvPr/>
        </p:nvSpPr>
        <p:spPr>
          <a:xfrm>
            <a:off x="555703" y="6480219"/>
            <a:ext cx="3661967" cy="276999"/>
          </a:xfrm>
          <a:prstGeom prst="rect">
            <a:avLst/>
          </a:prstGeom>
        </p:spPr>
        <p:txBody>
          <a:bodyPr wrap="square">
            <a:spAutoFit/>
          </a:bodyPr>
          <a:lstStyle/>
          <a:p>
            <a:r>
              <a:rPr lang="en-US" sz="1200" b="1" dirty="0" smtClean="0"/>
              <a:t>I Dream of Sushi Labor &amp; Delivery Gown </a:t>
            </a:r>
            <a:endParaRPr lang="en-US" sz="1200" b="1" dirty="0"/>
          </a:p>
        </p:txBody>
      </p:sp>
      <p:sp>
        <p:nvSpPr>
          <p:cNvPr id="2" name="TextBox 1"/>
          <p:cNvSpPr txBox="1"/>
          <p:nvPr/>
        </p:nvSpPr>
        <p:spPr>
          <a:xfrm>
            <a:off x="163679" y="0"/>
            <a:ext cx="8820043" cy="1384995"/>
          </a:xfrm>
          <a:prstGeom prst="rect">
            <a:avLst/>
          </a:prstGeom>
          <a:noFill/>
        </p:spPr>
        <p:txBody>
          <a:bodyPr wrap="none" rtlCol="0">
            <a:spAutoFit/>
          </a:bodyPr>
          <a:lstStyle/>
          <a:p>
            <a:pPr algn="ctr"/>
            <a:r>
              <a:rPr lang="en-US" sz="4400" b="1" dirty="0" smtClean="0">
                <a:solidFill>
                  <a:schemeClr val="accent6">
                    <a:lumMod val="75000"/>
                  </a:schemeClr>
                </a:solidFill>
              </a:rPr>
              <a:t>Pregnancy: </a:t>
            </a:r>
          </a:p>
          <a:p>
            <a:pPr algn="ctr"/>
            <a:r>
              <a:rPr lang="en-US" sz="4000" b="1" dirty="0">
                <a:solidFill>
                  <a:schemeClr val="accent6">
                    <a:lumMod val="75000"/>
                  </a:schemeClr>
                </a:solidFill>
              </a:rPr>
              <a:t>A</a:t>
            </a:r>
            <a:r>
              <a:rPr lang="en-US" sz="4000" b="1" dirty="0" smtClean="0">
                <a:solidFill>
                  <a:schemeClr val="accent6">
                    <a:lumMod val="75000"/>
                  </a:schemeClr>
                </a:solidFill>
              </a:rPr>
              <a:t> Multi-Billion Dollar Industry</a:t>
            </a:r>
            <a:endParaRPr lang="en-US" sz="4000" b="1" dirty="0">
              <a:solidFill>
                <a:schemeClr val="accent6">
                  <a:lumMod val="75000"/>
                </a:schemeClr>
              </a:solidFill>
            </a:endParaRPr>
          </a:p>
        </p:txBody>
      </p:sp>
    </p:spTree>
    <p:extLst>
      <p:ext uri="{BB962C8B-B14F-4D97-AF65-F5344CB8AC3E}">
        <p14:creationId xmlns:p14="http://schemas.microsoft.com/office/powerpoint/2010/main" val="585615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5334000" y="2030730"/>
            <a:ext cx="3581400" cy="1754993"/>
          </a:xfrm>
          <a:prstGeom prst="rect">
            <a:avLst/>
          </a:prstGeom>
          <a:solidFill>
            <a:schemeClr val="accent6">
              <a:lumMod val="60000"/>
              <a:lumOff val="40000"/>
            </a:schemeClr>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600"/>
              </a:spcAft>
            </a:pPr>
            <a:r>
              <a:rPr lang="en-US" sz="2200" dirty="0">
                <a:effectLst/>
                <a:ea typeface="Calibri"/>
                <a:cs typeface="Times New Roman"/>
              </a:rPr>
              <a:t>“[My] mother urged scheduling the birth on her birthday</a:t>
            </a:r>
            <a:r>
              <a:rPr lang="en-US" sz="2200" dirty="0" smtClean="0">
                <a:effectLst/>
                <a:ea typeface="Calibri"/>
                <a:cs typeface="Times New Roman"/>
              </a:rPr>
              <a:t>.” </a:t>
            </a:r>
            <a:r>
              <a:rPr lang="en-US" sz="2000" dirty="0" smtClean="0">
                <a:effectLst/>
                <a:ea typeface="Calibri"/>
                <a:cs typeface="Times New Roman"/>
              </a:rPr>
              <a:t>(3 months into pregnancy)</a:t>
            </a:r>
            <a:endParaRPr lang="en-US" sz="2000" dirty="0">
              <a:effectLst/>
              <a:ea typeface="Calibri"/>
              <a:cs typeface="Times New Roman"/>
            </a:endParaRPr>
          </a:p>
          <a:p>
            <a:pPr marL="0" marR="0">
              <a:lnSpc>
                <a:spcPct val="115000"/>
              </a:lnSpc>
              <a:spcBef>
                <a:spcPts val="0"/>
              </a:spcBef>
              <a:spcAft>
                <a:spcPts val="600"/>
              </a:spcAft>
            </a:pPr>
            <a:r>
              <a:rPr lang="en-US" sz="2200" dirty="0">
                <a:effectLst/>
                <a:ea typeface="Calibri"/>
                <a:cs typeface="Times New Roman"/>
              </a:rPr>
              <a:t> </a:t>
            </a:r>
          </a:p>
        </p:txBody>
      </p:sp>
      <p:sp>
        <p:nvSpPr>
          <p:cNvPr id="7" name="Text Box 2"/>
          <p:cNvSpPr txBox="1">
            <a:spLocks noChangeArrowheads="1"/>
          </p:cNvSpPr>
          <p:nvPr/>
        </p:nvSpPr>
        <p:spPr bwMode="auto">
          <a:xfrm>
            <a:off x="487680" y="1456616"/>
            <a:ext cx="4191000" cy="2209800"/>
          </a:xfrm>
          <a:prstGeom prst="rect">
            <a:avLst/>
          </a:prstGeom>
          <a:solidFill>
            <a:schemeClr val="accent5">
              <a:lumMod val="60000"/>
              <a:lumOff val="40000"/>
            </a:schemeClr>
          </a:solidFill>
          <a:ln w="9525">
            <a:noFill/>
            <a:miter lim="800000"/>
            <a:headEnd/>
            <a:tailEnd/>
          </a:ln>
        </p:spPr>
        <p:txBody>
          <a:bodyPr rot="0" vert="horz" wrap="square" lIns="91440" tIns="45720" rIns="91440" bIns="45720" anchor="t" anchorCtr="0">
            <a:noAutofit/>
          </a:bodyPr>
          <a:lstStyle/>
          <a:p>
            <a:pPr marL="0" marR="0">
              <a:lnSpc>
                <a:spcPct val="120000"/>
              </a:lnSpc>
              <a:spcBef>
                <a:spcPts val="0"/>
              </a:spcBef>
              <a:spcAft>
                <a:spcPts val="600"/>
              </a:spcAft>
            </a:pPr>
            <a:r>
              <a:rPr lang="en-US" sz="2200" dirty="0">
                <a:effectLst/>
                <a:ea typeface="Calibri"/>
                <a:cs typeface="Times New Roman"/>
              </a:rPr>
              <a:t>“I think all the </a:t>
            </a:r>
            <a:r>
              <a:rPr lang="en-US" sz="2200" dirty="0" smtClean="0">
                <a:effectLst/>
                <a:ea typeface="Calibri"/>
                <a:cs typeface="Times New Roman"/>
              </a:rPr>
              <a:t>stories…you </a:t>
            </a:r>
            <a:r>
              <a:rPr lang="en-US" sz="2200" dirty="0">
                <a:effectLst/>
                <a:ea typeface="Calibri"/>
                <a:cs typeface="Times New Roman"/>
              </a:rPr>
              <a:t>are like OMG!...you don’t know who to listen to. I want fish. Can I eat fish? You don’t know what to do</a:t>
            </a:r>
            <a:r>
              <a:rPr lang="en-US" sz="2200" dirty="0" smtClean="0">
                <a:effectLst/>
                <a:ea typeface="Calibri"/>
                <a:cs typeface="Times New Roman"/>
              </a:rPr>
              <a:t>.” </a:t>
            </a:r>
            <a:endParaRPr lang="en-US" sz="2200" dirty="0">
              <a:effectLst/>
              <a:ea typeface="Calibri"/>
              <a:cs typeface="Times New Roman"/>
            </a:endParaRPr>
          </a:p>
        </p:txBody>
      </p:sp>
      <p:sp>
        <p:nvSpPr>
          <p:cNvPr id="9" name="Text Box 2"/>
          <p:cNvSpPr txBox="1">
            <a:spLocks noChangeArrowheads="1"/>
          </p:cNvSpPr>
          <p:nvPr/>
        </p:nvSpPr>
        <p:spPr bwMode="auto">
          <a:xfrm>
            <a:off x="1447800" y="4191000"/>
            <a:ext cx="6248400" cy="2514600"/>
          </a:xfrm>
          <a:prstGeom prst="rect">
            <a:avLst/>
          </a:prstGeom>
          <a:solidFill>
            <a:schemeClr val="accent4">
              <a:lumMod val="60000"/>
              <a:lumOff val="40000"/>
            </a:schemeClr>
          </a:solidFill>
          <a:ln w="9525">
            <a:noFill/>
            <a:miter lim="800000"/>
            <a:headEnd/>
            <a:tailEnd/>
          </a:ln>
        </p:spPr>
        <p:txBody>
          <a:bodyPr rot="0" vert="horz" wrap="square" lIns="91440" tIns="45720" rIns="91440" bIns="45720" anchor="t" anchorCtr="0">
            <a:noAutofit/>
          </a:bodyPr>
          <a:lstStyle/>
          <a:p>
            <a:pPr marL="171450" marR="0" indent="-171450">
              <a:lnSpc>
                <a:spcPct val="120000"/>
              </a:lnSpc>
              <a:spcBef>
                <a:spcPts val="0"/>
              </a:spcBef>
              <a:spcAft>
                <a:spcPts val="0"/>
              </a:spcAft>
            </a:pPr>
            <a:r>
              <a:rPr lang="en-US" sz="2200" dirty="0">
                <a:effectLst/>
                <a:ea typeface="Calibri"/>
                <a:cs typeface="Times New Roman"/>
              </a:rPr>
              <a:t>“When you get info from too many sources I think it can be overwhelming and you get confused. You have to keep asking because your doctor who is following your pregnancy. You combine what you read and then ask what it means.”</a:t>
            </a:r>
          </a:p>
          <a:p>
            <a:pPr marL="0" marR="0">
              <a:lnSpc>
                <a:spcPct val="120000"/>
              </a:lnSpc>
              <a:spcBef>
                <a:spcPts val="0"/>
              </a:spcBef>
              <a:spcAft>
                <a:spcPts val="0"/>
              </a:spcAft>
            </a:pPr>
            <a:r>
              <a:rPr lang="en-US" sz="2200" dirty="0">
                <a:effectLst/>
                <a:ea typeface="Calibri"/>
                <a:cs typeface="Times New Roman"/>
              </a:rPr>
              <a:t> </a:t>
            </a:r>
          </a:p>
        </p:txBody>
      </p:sp>
      <p:sp>
        <p:nvSpPr>
          <p:cNvPr id="2" name="Title 1"/>
          <p:cNvSpPr>
            <a:spLocks noGrp="1"/>
          </p:cNvSpPr>
          <p:nvPr>
            <p:ph type="title"/>
          </p:nvPr>
        </p:nvSpPr>
        <p:spPr>
          <a:xfrm>
            <a:off x="580921" y="152400"/>
            <a:ext cx="7982157" cy="1306451"/>
          </a:xfrm>
        </p:spPr>
        <p:txBody>
          <a:bodyPr/>
          <a:lstStyle/>
          <a:p>
            <a:pPr algn="ctr"/>
            <a:r>
              <a:rPr lang="en-US" sz="4000" b="1" dirty="0" smtClean="0">
                <a:solidFill>
                  <a:schemeClr val="accent6">
                    <a:lumMod val="75000"/>
                  </a:schemeClr>
                </a:solidFill>
              </a:rPr>
              <a:t>Bombarded with Messages</a:t>
            </a:r>
            <a:endParaRPr lang="en-US" sz="4000" b="1" dirty="0">
              <a:solidFill>
                <a:schemeClr val="accent6">
                  <a:lumMod val="75000"/>
                </a:schemeClr>
              </a:solidFill>
            </a:endParaRPr>
          </a:p>
        </p:txBody>
      </p:sp>
      <p:pic>
        <p:nvPicPr>
          <p:cNvPr id="8" name="Picture 3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152400"/>
            <a:ext cx="771285" cy="7429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3300" y="6115050"/>
            <a:ext cx="685800" cy="74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825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043" y="228600"/>
            <a:ext cx="7125113" cy="924475"/>
          </a:xfrm>
        </p:spPr>
        <p:txBody>
          <a:bodyPr/>
          <a:lstStyle/>
          <a:p>
            <a:pPr algn="ctr"/>
            <a:r>
              <a:rPr lang="en-US" sz="4400" b="1" dirty="0" smtClean="0">
                <a:solidFill>
                  <a:schemeClr val="accent6">
                    <a:lumMod val="75000"/>
                  </a:schemeClr>
                </a:solidFill>
              </a:rPr>
              <a:t>Provider Trust</a:t>
            </a:r>
            <a:endParaRPr lang="en-US" sz="4400" b="1" dirty="0">
              <a:solidFill>
                <a:schemeClr val="accent6">
                  <a:lumMod val="75000"/>
                </a:schemeClr>
              </a:solidFill>
            </a:endParaRPr>
          </a:p>
        </p:txBody>
      </p:sp>
      <p:sp>
        <p:nvSpPr>
          <p:cNvPr id="3" name="Rectangle 2"/>
          <p:cNvSpPr/>
          <p:nvPr/>
        </p:nvSpPr>
        <p:spPr>
          <a:xfrm>
            <a:off x="525780" y="1295400"/>
            <a:ext cx="8465820" cy="954107"/>
          </a:xfrm>
          <a:prstGeom prst="rect">
            <a:avLst/>
          </a:prstGeom>
        </p:spPr>
        <p:txBody>
          <a:bodyPr wrap="square">
            <a:spAutoFit/>
          </a:bodyPr>
          <a:lstStyle/>
          <a:p>
            <a:pPr marL="285750" indent="-285750">
              <a:spcBef>
                <a:spcPts val="1200"/>
              </a:spcBef>
              <a:buFont typeface="Arial" pitchFamily="34" charset="0"/>
              <a:buChar char="•"/>
            </a:pPr>
            <a:r>
              <a:rPr lang="en-US" sz="2800" dirty="0" smtClean="0"/>
              <a:t>Encouraging elective early delivery </a:t>
            </a:r>
            <a:r>
              <a:rPr lang="en-US" sz="2800" dirty="0"/>
              <a:t>could </a:t>
            </a:r>
            <a:r>
              <a:rPr lang="en-US" sz="2800" dirty="0" smtClean="0"/>
              <a:t>harm patient-provider relationship</a:t>
            </a:r>
            <a:endParaRPr lang="en-US" sz="2800" dirty="0"/>
          </a:p>
        </p:txBody>
      </p:sp>
      <p:sp>
        <p:nvSpPr>
          <p:cNvPr id="4" name="Rectangle 3"/>
          <p:cNvSpPr/>
          <p:nvPr/>
        </p:nvSpPr>
        <p:spPr>
          <a:xfrm>
            <a:off x="5093970" y="4214040"/>
            <a:ext cx="3429000" cy="2462213"/>
          </a:xfrm>
          <a:prstGeom prst="rect">
            <a:avLst/>
          </a:prstGeom>
          <a:solidFill>
            <a:schemeClr val="accent5">
              <a:lumMod val="60000"/>
              <a:lumOff val="40000"/>
            </a:schemeClr>
          </a:solidFill>
        </p:spPr>
        <p:txBody>
          <a:bodyPr wrap="square">
            <a:spAutoFit/>
          </a:bodyPr>
          <a:lstStyle/>
          <a:p>
            <a:pPr marR="0">
              <a:spcBef>
                <a:spcPts val="0"/>
              </a:spcBef>
              <a:spcAft>
                <a:spcPts val="300"/>
              </a:spcAft>
            </a:pPr>
            <a:r>
              <a:rPr lang="en-US" sz="2200" spc="-20" dirty="0">
                <a:ea typeface="Calibri"/>
                <a:cs typeface="Times New Roman"/>
              </a:rPr>
              <a:t>“My wife </a:t>
            </a:r>
            <a:r>
              <a:rPr lang="en-US" sz="2200" spc="-20" dirty="0" smtClean="0">
                <a:ea typeface="Calibri"/>
                <a:cs typeface="Times New Roman"/>
              </a:rPr>
              <a:t>…felt </a:t>
            </a:r>
            <a:r>
              <a:rPr lang="en-US" sz="2200" spc="-20" dirty="0">
                <a:ea typeface="Calibri"/>
                <a:cs typeface="Times New Roman"/>
              </a:rPr>
              <a:t>very </a:t>
            </a:r>
            <a:r>
              <a:rPr lang="en-US" sz="2200" spc="-20" dirty="0" smtClean="0">
                <a:ea typeface="Calibri"/>
                <a:cs typeface="Times New Roman"/>
              </a:rPr>
              <a:t>pressured… [by doctor to schedule </a:t>
            </a:r>
            <a:r>
              <a:rPr lang="en-US" sz="2200" spc="-20" dirty="0" err="1" smtClean="0">
                <a:ea typeface="Calibri"/>
                <a:cs typeface="Times New Roman"/>
              </a:rPr>
              <a:t>c-section</a:t>
            </a:r>
            <a:r>
              <a:rPr lang="en-US" sz="2200" spc="-20" dirty="0" smtClean="0">
                <a:ea typeface="Calibri"/>
                <a:cs typeface="Times New Roman"/>
              </a:rPr>
              <a:t>]... </a:t>
            </a:r>
            <a:r>
              <a:rPr lang="en-US" sz="2200" spc="-20" dirty="0">
                <a:ea typeface="Calibri"/>
                <a:cs typeface="Times New Roman"/>
              </a:rPr>
              <a:t>he gave some justification and it’s our first kid he is the expert not me.”</a:t>
            </a:r>
          </a:p>
        </p:txBody>
      </p:sp>
      <p:sp>
        <p:nvSpPr>
          <p:cNvPr id="5" name="Rectangle 4"/>
          <p:cNvSpPr/>
          <p:nvPr/>
        </p:nvSpPr>
        <p:spPr>
          <a:xfrm>
            <a:off x="651510" y="4214039"/>
            <a:ext cx="3886200" cy="2462213"/>
          </a:xfrm>
          <a:prstGeom prst="rect">
            <a:avLst/>
          </a:prstGeom>
          <a:solidFill>
            <a:schemeClr val="accent4">
              <a:lumMod val="60000"/>
              <a:lumOff val="40000"/>
            </a:schemeClr>
          </a:solidFill>
        </p:spPr>
        <p:txBody>
          <a:bodyPr wrap="square">
            <a:spAutoFit/>
          </a:bodyPr>
          <a:lstStyle/>
          <a:p>
            <a:pPr marR="0">
              <a:spcBef>
                <a:spcPts val="0"/>
              </a:spcBef>
              <a:spcAft>
                <a:spcPts val="300"/>
              </a:spcAft>
            </a:pPr>
            <a:r>
              <a:rPr lang="en-US" sz="2200" dirty="0">
                <a:ea typeface="Calibri"/>
                <a:cs typeface="Times New Roman"/>
              </a:rPr>
              <a:t>“I don’t get it. I don’t understand these doctors, ‘Oh I’m going on vacation so we are going to do your C-section </a:t>
            </a:r>
            <a:r>
              <a:rPr lang="en-US" sz="2200" dirty="0" smtClean="0">
                <a:ea typeface="Calibri"/>
                <a:cs typeface="Times New Roman"/>
              </a:rPr>
              <a:t>tomorrow’ </a:t>
            </a:r>
            <a:r>
              <a:rPr lang="en-US" sz="2200" dirty="0">
                <a:ea typeface="Calibri"/>
                <a:cs typeface="Times New Roman"/>
              </a:rPr>
              <a:t>or </a:t>
            </a:r>
            <a:r>
              <a:rPr lang="en-US" sz="2200" dirty="0" smtClean="0">
                <a:ea typeface="Calibri"/>
                <a:cs typeface="Times New Roman"/>
              </a:rPr>
              <a:t>‘we </a:t>
            </a:r>
            <a:r>
              <a:rPr lang="en-US" sz="2200" dirty="0">
                <a:ea typeface="Calibri"/>
                <a:cs typeface="Times New Roman"/>
              </a:rPr>
              <a:t>are going to induce you this day</a:t>
            </a:r>
            <a:r>
              <a:rPr lang="en-US" sz="2200" dirty="0" smtClean="0">
                <a:ea typeface="Calibri"/>
                <a:cs typeface="Times New Roman"/>
              </a:rPr>
              <a:t>.’ ”</a:t>
            </a:r>
            <a:endParaRPr lang="en-US" sz="2200" dirty="0">
              <a:ea typeface="Calibri"/>
              <a:cs typeface="Times New Roman"/>
            </a:endParaRPr>
          </a:p>
        </p:txBody>
      </p:sp>
      <p:sp>
        <p:nvSpPr>
          <p:cNvPr id="6" name="Rectangle 5"/>
          <p:cNvSpPr/>
          <p:nvPr/>
        </p:nvSpPr>
        <p:spPr>
          <a:xfrm>
            <a:off x="685800" y="2667000"/>
            <a:ext cx="7848600" cy="1107996"/>
          </a:xfrm>
          <a:prstGeom prst="rect">
            <a:avLst/>
          </a:prstGeom>
          <a:solidFill>
            <a:schemeClr val="accent6">
              <a:lumMod val="60000"/>
              <a:lumOff val="40000"/>
            </a:schemeClr>
          </a:solidFill>
        </p:spPr>
        <p:txBody>
          <a:bodyPr wrap="square">
            <a:spAutoFit/>
          </a:bodyPr>
          <a:lstStyle/>
          <a:p>
            <a:pPr lvl="0"/>
            <a:r>
              <a:rPr lang="en-US" sz="2200" dirty="0"/>
              <a:t> “It’s scary when you are hearing the percentage of doctors that are scheduling </a:t>
            </a:r>
            <a:r>
              <a:rPr lang="en-US" sz="2200" dirty="0" smtClean="0"/>
              <a:t> for </a:t>
            </a:r>
            <a:r>
              <a:rPr lang="en-US" sz="2200" dirty="0"/>
              <a:t>certain reasons, pushing </a:t>
            </a:r>
            <a:r>
              <a:rPr lang="en-US" sz="2200" dirty="0" smtClean="0"/>
              <a:t> C-sections. You </a:t>
            </a:r>
            <a:r>
              <a:rPr lang="en-US" sz="2200" dirty="0"/>
              <a:t>want to </a:t>
            </a:r>
            <a:r>
              <a:rPr lang="en-US" sz="2200" dirty="0" smtClean="0"/>
              <a:t>trust in </a:t>
            </a:r>
            <a:r>
              <a:rPr lang="en-US" sz="2200" dirty="0"/>
              <a:t>your doctor</a:t>
            </a:r>
            <a:r>
              <a:rPr lang="en-US" sz="2200" dirty="0" smtClean="0"/>
              <a:t>.”</a:t>
            </a:r>
            <a:endParaRPr lang="en-US" sz="2200" dirty="0"/>
          </a:p>
        </p:txBody>
      </p:sp>
      <p:pic>
        <p:nvPicPr>
          <p:cNvPr id="7" name="Picture 3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00157" y="228600"/>
            <a:ext cx="771285" cy="7429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6612" y="6008730"/>
            <a:ext cx="752715" cy="74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896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28600" y="3124201"/>
            <a:ext cx="8763000" cy="3124200"/>
          </a:xfrm>
          <a:prstGeom prst="rect">
            <a:avLst/>
          </a:prstGeom>
          <a:solidFill>
            <a:schemeClr val="accent6">
              <a:lumMod val="40000"/>
              <a:lumOff val="60000"/>
            </a:schemeClr>
          </a:solidFill>
          <a:ln w="9525">
            <a:noFill/>
            <a:miter lim="800000"/>
            <a:headEnd/>
            <a:tailEnd/>
          </a:ln>
        </p:spPr>
        <p:txBody>
          <a:bodyPr rot="0" vert="horz" wrap="square" lIns="91440" tIns="45720" rIns="91440" bIns="45720" anchor="t" anchorCtr="0">
            <a:noAutofit/>
          </a:bodyPr>
          <a:lstStyle/>
          <a:p>
            <a:pPr marL="171450" marR="0" indent="-171450">
              <a:spcBef>
                <a:spcPts val="2400"/>
              </a:spcBef>
              <a:buFont typeface="Arial" panose="020B0604020202020204" pitchFamily="34" charset="0"/>
              <a:buChar char="•"/>
            </a:pPr>
            <a:r>
              <a:rPr lang="en-US" sz="2300" spc="-30" dirty="0">
                <a:effectLst/>
                <a:ea typeface="Calibri"/>
                <a:cs typeface="Times New Roman"/>
              </a:rPr>
              <a:t>“I had installed the App on my phone it said by this time you should already have an ultrasound. </a:t>
            </a:r>
            <a:endParaRPr lang="en-US" sz="2300" spc="-30" dirty="0" smtClean="0">
              <a:effectLst/>
              <a:ea typeface="Calibri"/>
              <a:cs typeface="Times New Roman"/>
            </a:endParaRPr>
          </a:p>
          <a:p>
            <a:pPr marL="171450" marR="0" indent="-171450">
              <a:spcBef>
                <a:spcPts val="2400"/>
              </a:spcBef>
              <a:buFont typeface="Arial" panose="020B0604020202020204" pitchFamily="34" charset="0"/>
              <a:buChar char="•"/>
            </a:pPr>
            <a:r>
              <a:rPr lang="en-US" sz="2300" spc="-30" dirty="0" smtClean="0">
                <a:effectLst/>
                <a:ea typeface="Calibri"/>
                <a:cs typeface="Times New Roman"/>
              </a:rPr>
              <a:t>I </a:t>
            </a:r>
            <a:r>
              <a:rPr lang="en-US" sz="2300" spc="-30" dirty="0">
                <a:effectLst/>
                <a:ea typeface="Calibri"/>
                <a:cs typeface="Times New Roman"/>
              </a:rPr>
              <a:t>was so worried my ultrasound wasn’t till next month and then the doctor is like don’t trust everything you read. </a:t>
            </a:r>
            <a:endParaRPr lang="en-US" sz="2300" spc="-30" dirty="0" smtClean="0">
              <a:effectLst/>
              <a:ea typeface="Calibri"/>
              <a:cs typeface="Times New Roman"/>
            </a:endParaRPr>
          </a:p>
          <a:p>
            <a:pPr marL="171450" marR="0" indent="-171450">
              <a:spcBef>
                <a:spcPts val="2400"/>
              </a:spcBef>
              <a:buFont typeface="Arial" panose="020B0604020202020204" pitchFamily="34" charset="0"/>
              <a:buChar char="•"/>
            </a:pPr>
            <a:r>
              <a:rPr lang="en-US" sz="2300" spc="-30" dirty="0" smtClean="0">
                <a:effectLst/>
                <a:ea typeface="Calibri"/>
                <a:cs typeface="Times New Roman"/>
              </a:rPr>
              <a:t>…I </a:t>
            </a:r>
            <a:r>
              <a:rPr lang="en-US" sz="2300" spc="-30" dirty="0">
                <a:effectLst/>
                <a:ea typeface="Calibri"/>
                <a:cs typeface="Times New Roman"/>
              </a:rPr>
              <a:t>went to a nursing school and that’s when I had it. </a:t>
            </a:r>
            <a:endParaRPr lang="en-US" sz="2300" spc="-30" dirty="0" smtClean="0">
              <a:effectLst/>
              <a:ea typeface="Calibri"/>
              <a:cs typeface="Times New Roman"/>
            </a:endParaRPr>
          </a:p>
          <a:p>
            <a:pPr marL="171450" marR="0" indent="-171450">
              <a:spcBef>
                <a:spcPts val="2400"/>
              </a:spcBef>
              <a:buFont typeface="Arial" panose="020B0604020202020204" pitchFamily="34" charset="0"/>
              <a:buChar char="•"/>
            </a:pPr>
            <a:r>
              <a:rPr lang="en-US" sz="2300" spc="-40" dirty="0" smtClean="0">
                <a:effectLst/>
                <a:ea typeface="Calibri"/>
                <a:cs typeface="Times New Roman"/>
              </a:rPr>
              <a:t>I </a:t>
            </a:r>
            <a:r>
              <a:rPr lang="en-US" sz="2300" spc="-40" dirty="0">
                <a:effectLst/>
                <a:ea typeface="Calibri"/>
                <a:cs typeface="Times New Roman"/>
              </a:rPr>
              <a:t>didn’t tell my doctor </a:t>
            </a:r>
            <a:r>
              <a:rPr lang="en-US" sz="2300" spc="-40" dirty="0" smtClean="0">
                <a:effectLst/>
                <a:ea typeface="Calibri"/>
                <a:cs typeface="Times New Roman"/>
              </a:rPr>
              <a:t>… </a:t>
            </a:r>
            <a:r>
              <a:rPr lang="en-US" sz="2300" spc="-40" dirty="0">
                <a:effectLst/>
                <a:ea typeface="Calibri"/>
                <a:cs typeface="Times New Roman"/>
              </a:rPr>
              <a:t>I didn’t want her to feel </a:t>
            </a:r>
            <a:r>
              <a:rPr lang="en-US" sz="2300" spc="-40" dirty="0" smtClean="0">
                <a:effectLst/>
                <a:ea typeface="Calibri"/>
                <a:cs typeface="Times New Roman"/>
              </a:rPr>
              <a:t>bad”</a:t>
            </a:r>
          </a:p>
          <a:p>
            <a:pPr marL="457200" marR="0" indent="-457200">
              <a:spcBef>
                <a:spcPts val="2400"/>
              </a:spcBef>
              <a:buFont typeface="Arial" panose="020B0604020202020204" pitchFamily="34" charset="0"/>
              <a:buChar char="•"/>
            </a:pPr>
            <a:endParaRPr lang="en-US" sz="2300" dirty="0">
              <a:effectLst/>
              <a:ea typeface="Calibri"/>
              <a:cs typeface="Times New Roman"/>
            </a:endParaRPr>
          </a:p>
        </p:txBody>
      </p:sp>
      <p:sp>
        <p:nvSpPr>
          <p:cNvPr id="2" name="TextBox 1"/>
          <p:cNvSpPr txBox="1"/>
          <p:nvPr/>
        </p:nvSpPr>
        <p:spPr>
          <a:xfrm>
            <a:off x="419100" y="381000"/>
            <a:ext cx="8382000" cy="707886"/>
          </a:xfrm>
          <a:prstGeom prst="rect">
            <a:avLst/>
          </a:prstGeom>
          <a:noFill/>
        </p:spPr>
        <p:txBody>
          <a:bodyPr wrap="square" rtlCol="0">
            <a:spAutoFit/>
          </a:bodyPr>
          <a:lstStyle/>
          <a:p>
            <a:pPr algn="ctr"/>
            <a:r>
              <a:rPr lang="en-US" sz="4000" b="1" dirty="0" smtClean="0">
                <a:solidFill>
                  <a:schemeClr val="accent6">
                    <a:lumMod val="75000"/>
                  </a:schemeClr>
                </a:solidFill>
              </a:rPr>
              <a:t>Provider Communication:</a:t>
            </a:r>
          </a:p>
        </p:txBody>
      </p:sp>
      <p:sp>
        <p:nvSpPr>
          <p:cNvPr id="3" name="Rectangle 2"/>
          <p:cNvSpPr/>
          <p:nvPr/>
        </p:nvSpPr>
        <p:spPr>
          <a:xfrm>
            <a:off x="533400" y="1447800"/>
            <a:ext cx="8267700" cy="1154162"/>
          </a:xfrm>
          <a:prstGeom prst="rect">
            <a:avLst/>
          </a:prstGeom>
        </p:spPr>
        <p:txBody>
          <a:bodyPr wrap="square">
            <a:spAutoFit/>
          </a:bodyPr>
          <a:lstStyle/>
          <a:p>
            <a:pPr algn="ctr">
              <a:spcBef>
                <a:spcPts val="1800"/>
              </a:spcBef>
            </a:pPr>
            <a:r>
              <a:rPr lang="en-US" sz="3200" dirty="0"/>
              <a:t>If they don’t get information there, </a:t>
            </a:r>
          </a:p>
          <a:p>
            <a:pPr algn="ctr">
              <a:spcBef>
                <a:spcPts val="600"/>
              </a:spcBef>
            </a:pPr>
            <a:r>
              <a:rPr lang="en-US" sz="3200" dirty="0"/>
              <a:t>they will get it elsewhere.</a:t>
            </a:r>
          </a:p>
        </p:txBody>
      </p:sp>
      <p:pic>
        <p:nvPicPr>
          <p:cNvPr id="6" name="Picture 3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4742" y="2752725"/>
            <a:ext cx="752715" cy="74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9662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 y="266699"/>
            <a:ext cx="8839200" cy="762000"/>
          </a:xfrm>
        </p:spPr>
        <p:txBody>
          <a:bodyPr/>
          <a:lstStyle/>
          <a:p>
            <a:pPr algn="ctr"/>
            <a:r>
              <a:rPr lang="en-US" sz="4400" b="1" dirty="0" smtClean="0">
                <a:solidFill>
                  <a:schemeClr val="accent6">
                    <a:lumMod val="75000"/>
                  </a:schemeClr>
                </a:solidFill>
              </a:rPr>
              <a:t>The Role of the Father</a:t>
            </a:r>
            <a:endParaRPr lang="en-US" sz="4400" b="1" dirty="0">
              <a:solidFill>
                <a:schemeClr val="accent6">
                  <a:lumMod val="75000"/>
                </a:schemeClr>
              </a:solidFill>
            </a:endParaRPr>
          </a:p>
        </p:txBody>
      </p:sp>
      <p:sp>
        <p:nvSpPr>
          <p:cNvPr id="3" name="Rectangle 2"/>
          <p:cNvSpPr/>
          <p:nvPr/>
        </p:nvSpPr>
        <p:spPr>
          <a:xfrm>
            <a:off x="584835" y="2438400"/>
            <a:ext cx="8077200" cy="3877152"/>
          </a:xfrm>
          <a:prstGeom prst="rect">
            <a:avLst/>
          </a:prstGeom>
          <a:solidFill>
            <a:schemeClr val="accent6">
              <a:lumMod val="40000"/>
              <a:lumOff val="60000"/>
            </a:schemeClr>
          </a:solidFill>
        </p:spPr>
        <p:txBody>
          <a:bodyPr wrap="square">
            <a:spAutoFit/>
          </a:bodyPr>
          <a:lstStyle/>
          <a:p>
            <a:pPr lvl="0">
              <a:lnSpc>
                <a:spcPct val="130000"/>
              </a:lnSpc>
            </a:pPr>
            <a:r>
              <a:rPr lang="en-US" sz="2400" dirty="0"/>
              <a:t>“Ultimately you don’t really have a choice – it is whatever she wants to do. At the end of the pregnancy as the thought process follows through you might say hey I would like you to do this but she talks to doctor, talks to her friends and friends say well girl I did it this way so you should do it this was cause this way is easier for me then next thing you know that’s the way they go.”</a:t>
            </a:r>
          </a:p>
        </p:txBody>
      </p:sp>
      <p:sp>
        <p:nvSpPr>
          <p:cNvPr id="4" name="Rectangle 3"/>
          <p:cNvSpPr/>
          <p:nvPr/>
        </p:nvSpPr>
        <p:spPr>
          <a:xfrm>
            <a:off x="228600" y="1371600"/>
            <a:ext cx="8839200" cy="954107"/>
          </a:xfrm>
          <a:prstGeom prst="rect">
            <a:avLst/>
          </a:prstGeom>
        </p:spPr>
        <p:txBody>
          <a:bodyPr wrap="square">
            <a:spAutoFit/>
          </a:bodyPr>
          <a:lstStyle/>
          <a:p>
            <a:pPr algn="ctr"/>
            <a:r>
              <a:rPr lang="en-US" sz="2800" dirty="0" smtClean="0"/>
              <a:t>Dads want to </a:t>
            </a:r>
            <a:r>
              <a:rPr lang="en-US" sz="2800" dirty="0"/>
              <a:t>be </a:t>
            </a:r>
            <a:r>
              <a:rPr lang="en-US" sz="2800" dirty="0" smtClean="0"/>
              <a:t>more involved </a:t>
            </a:r>
          </a:p>
          <a:p>
            <a:pPr algn="ctr"/>
            <a:r>
              <a:rPr lang="en-US" sz="2800" dirty="0" smtClean="0"/>
              <a:t>but are often over-ridden: </a:t>
            </a:r>
          </a:p>
        </p:txBody>
      </p:sp>
      <p:pic>
        <p:nvPicPr>
          <p:cNvPr id="5" name="Picture 3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129071" y="1105703"/>
            <a:ext cx="771285" cy="74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442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745" y="609600"/>
            <a:ext cx="8652510" cy="1143000"/>
          </a:xfrm>
        </p:spPr>
        <p:txBody>
          <a:bodyPr/>
          <a:lstStyle/>
          <a:p>
            <a:pPr algn="ctr"/>
            <a:r>
              <a:rPr lang="en-US" sz="4000" b="1" dirty="0" smtClean="0">
                <a:solidFill>
                  <a:schemeClr val="accent6">
                    <a:lumMod val="75000"/>
                  </a:schemeClr>
                </a:solidFill>
              </a:rPr>
              <a:t>Support Systems:</a:t>
            </a:r>
            <a:br>
              <a:rPr lang="en-US" sz="4000" b="1" dirty="0" smtClean="0">
                <a:solidFill>
                  <a:schemeClr val="accent6">
                    <a:lumMod val="75000"/>
                  </a:schemeClr>
                </a:solidFill>
              </a:rPr>
            </a:br>
            <a:r>
              <a:rPr lang="en-US" sz="600" b="1" dirty="0" smtClean="0">
                <a:solidFill>
                  <a:schemeClr val="accent6">
                    <a:lumMod val="75000"/>
                  </a:schemeClr>
                </a:solidFill>
              </a:rPr>
              <a:t> </a:t>
            </a:r>
            <a:r>
              <a:rPr lang="en-US" sz="4000" b="1" dirty="0" smtClean="0">
                <a:solidFill>
                  <a:schemeClr val="accent6">
                    <a:lumMod val="75000"/>
                  </a:schemeClr>
                </a:solidFill>
              </a:rPr>
              <a:t/>
            </a:r>
            <a:br>
              <a:rPr lang="en-US" sz="4000" b="1" dirty="0" smtClean="0">
                <a:solidFill>
                  <a:schemeClr val="accent6">
                    <a:lumMod val="75000"/>
                  </a:schemeClr>
                </a:solidFill>
              </a:rPr>
            </a:br>
            <a:r>
              <a:rPr lang="en-US" sz="4000" b="1" dirty="0" smtClean="0">
                <a:solidFill>
                  <a:schemeClr val="accent6">
                    <a:lumMod val="75000"/>
                  </a:schemeClr>
                </a:solidFill>
              </a:rPr>
              <a:t>Beyond the Baby’s Father</a:t>
            </a:r>
            <a:endParaRPr lang="en-US" sz="4000" b="1" dirty="0">
              <a:solidFill>
                <a:schemeClr val="accent6">
                  <a:lumMod val="75000"/>
                </a:schemeClr>
              </a:solidFill>
            </a:endParaRPr>
          </a:p>
        </p:txBody>
      </p:sp>
      <p:sp>
        <p:nvSpPr>
          <p:cNvPr id="6" name="Rectangle 5"/>
          <p:cNvSpPr/>
          <p:nvPr/>
        </p:nvSpPr>
        <p:spPr>
          <a:xfrm>
            <a:off x="533400" y="4648200"/>
            <a:ext cx="8077200" cy="1754326"/>
          </a:xfrm>
          <a:prstGeom prst="rect">
            <a:avLst/>
          </a:prstGeom>
          <a:solidFill>
            <a:schemeClr val="accent6">
              <a:lumMod val="40000"/>
              <a:lumOff val="60000"/>
            </a:schemeClr>
          </a:solidFill>
        </p:spPr>
        <p:txBody>
          <a:bodyPr wrap="square">
            <a:spAutoFit/>
          </a:bodyPr>
          <a:lstStyle/>
          <a:p>
            <a:pPr lvl="0">
              <a:lnSpc>
                <a:spcPct val="150000"/>
              </a:lnSpc>
            </a:pPr>
            <a:r>
              <a:rPr lang="en-US" sz="2400" spc="-20" dirty="0"/>
              <a:t>“I think support is important from </a:t>
            </a:r>
            <a:r>
              <a:rPr lang="en-US" sz="2400" spc="-20" dirty="0" smtClean="0"/>
              <a:t>anyone…it’s </a:t>
            </a:r>
            <a:r>
              <a:rPr lang="en-US" sz="2400" spc="-20" dirty="0"/>
              <a:t>good to know there’s someone there by your side holding your hand telling you hey you’re superwoman.” </a:t>
            </a:r>
          </a:p>
        </p:txBody>
      </p:sp>
      <p:sp>
        <p:nvSpPr>
          <p:cNvPr id="4" name="TextBox 3"/>
          <p:cNvSpPr txBox="1"/>
          <p:nvPr/>
        </p:nvSpPr>
        <p:spPr>
          <a:xfrm>
            <a:off x="925830" y="2420183"/>
            <a:ext cx="7848599" cy="1692771"/>
          </a:xfrm>
          <a:prstGeom prst="rect">
            <a:avLst/>
          </a:prstGeom>
          <a:noFill/>
        </p:spPr>
        <p:txBody>
          <a:bodyPr wrap="square" rtlCol="0">
            <a:spAutoFit/>
          </a:bodyPr>
          <a:lstStyle/>
          <a:p>
            <a:pPr>
              <a:spcBef>
                <a:spcPts val="1200"/>
              </a:spcBef>
            </a:pPr>
            <a:r>
              <a:rPr lang="en-US" sz="2800" dirty="0" smtClean="0"/>
              <a:t>Women want supports but </a:t>
            </a:r>
          </a:p>
          <a:p>
            <a:pPr marL="457200" indent="-457200">
              <a:spcBef>
                <a:spcPts val="1200"/>
              </a:spcBef>
              <a:buFont typeface="Arial" panose="020B0604020202020204" pitchFamily="34" charset="0"/>
              <a:buChar char="•"/>
            </a:pPr>
            <a:r>
              <a:rPr lang="en-US" sz="2800" dirty="0"/>
              <a:t>I</a:t>
            </a:r>
            <a:r>
              <a:rPr lang="en-US" sz="2800" dirty="0" smtClean="0"/>
              <a:t>t does not HAVE be the baby’s father </a:t>
            </a:r>
          </a:p>
          <a:p>
            <a:pPr marL="914400" lvl="1" indent="-457200">
              <a:spcBef>
                <a:spcPts val="1200"/>
              </a:spcBef>
              <a:buFont typeface="Arial" panose="020B0604020202020204" pitchFamily="34" charset="0"/>
              <a:buChar char="•"/>
            </a:pPr>
            <a:r>
              <a:rPr lang="en-US" sz="2800" dirty="0" smtClean="0"/>
              <a:t>especially among </a:t>
            </a:r>
            <a:r>
              <a:rPr lang="en-US" sz="2800" dirty="0" err="1" smtClean="0"/>
              <a:t>millenials</a:t>
            </a:r>
            <a:r>
              <a:rPr lang="en-US" sz="2800" dirty="0" smtClean="0"/>
              <a:t>.</a:t>
            </a:r>
            <a:endParaRPr lang="en-US" sz="2800" dirty="0"/>
          </a:p>
        </p:txBody>
      </p:sp>
      <p:pic>
        <p:nvPicPr>
          <p:cNvPr id="5" name="Picture 3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4074" y="2420183"/>
            <a:ext cx="752715" cy="74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567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755212" y="4415790"/>
            <a:ext cx="8001000" cy="2213610"/>
          </a:xfrm>
          <a:prstGeom prst="rect">
            <a:avLst/>
          </a:prstGeom>
          <a:solidFill>
            <a:schemeClr val="accent3">
              <a:lumMod val="60000"/>
              <a:lumOff val="40000"/>
            </a:schemeClr>
          </a:solidFill>
          <a:ln w="9525">
            <a:noFill/>
            <a:miter lim="800000"/>
            <a:headEnd/>
            <a:tailEnd/>
          </a:ln>
        </p:spPr>
        <p:txBody>
          <a:bodyPr rot="0" vert="horz" wrap="square" lIns="91440" tIns="45720" rIns="91440" bIns="45720" anchor="t" anchorCtr="0">
            <a:noAutofit/>
          </a:bodyPr>
          <a:lstStyle/>
          <a:p>
            <a:pPr marL="228600" marR="0" indent="-228600">
              <a:spcBef>
                <a:spcPts val="600"/>
              </a:spcBef>
              <a:spcAft>
                <a:spcPts val="600"/>
              </a:spcAft>
              <a:buFont typeface="Arial" panose="020B0604020202020204" pitchFamily="34" charset="0"/>
              <a:buChar char="•"/>
            </a:pPr>
            <a:r>
              <a:rPr lang="en-US" sz="2300" spc="-30" dirty="0">
                <a:effectLst/>
                <a:ea typeface="Calibri"/>
                <a:cs typeface="Times New Roman"/>
              </a:rPr>
              <a:t>“In our country it is so common (Paraguay)-to have your baby scheduled C-section </a:t>
            </a:r>
            <a:r>
              <a:rPr lang="en-US" sz="2300" spc="-30" dirty="0" smtClean="0">
                <a:effectLst/>
                <a:ea typeface="Calibri"/>
                <a:cs typeface="Times New Roman"/>
              </a:rPr>
              <a:t>.”</a:t>
            </a:r>
            <a:endParaRPr lang="en-US" sz="2300" spc="-30" dirty="0">
              <a:effectLst/>
              <a:ea typeface="Calibri"/>
              <a:cs typeface="Times New Roman"/>
            </a:endParaRPr>
          </a:p>
          <a:p>
            <a:pPr marL="228600" marR="0" indent="-228600">
              <a:spcBef>
                <a:spcPts val="1800"/>
              </a:spcBef>
              <a:spcAft>
                <a:spcPts val="600"/>
              </a:spcAft>
              <a:buFont typeface="Arial" panose="020B0604020202020204" pitchFamily="34" charset="0"/>
              <a:buChar char="•"/>
            </a:pPr>
            <a:r>
              <a:rPr lang="en-US" sz="2300" spc="-30" dirty="0">
                <a:effectLst/>
                <a:ea typeface="Calibri"/>
                <a:cs typeface="Times New Roman"/>
              </a:rPr>
              <a:t>“I think it is more of a cultural </a:t>
            </a:r>
            <a:r>
              <a:rPr lang="en-US" sz="2300" spc="-30" dirty="0" smtClean="0">
                <a:effectLst/>
                <a:ea typeface="Calibri"/>
                <a:cs typeface="Times New Roman"/>
              </a:rPr>
              <a:t>thing… </a:t>
            </a:r>
            <a:r>
              <a:rPr lang="en-US" sz="2300" spc="-30" dirty="0">
                <a:effectLst/>
                <a:ea typeface="Calibri"/>
                <a:cs typeface="Times New Roman"/>
              </a:rPr>
              <a:t>I guess the majority of Spanish people think </a:t>
            </a:r>
            <a:r>
              <a:rPr lang="en-US" sz="2300" spc="-30" dirty="0" smtClean="0">
                <a:effectLst/>
                <a:ea typeface="Calibri"/>
                <a:cs typeface="Times New Roman"/>
              </a:rPr>
              <a:t>its </a:t>
            </a:r>
            <a:r>
              <a:rPr lang="en-US" sz="2300" spc="-30" dirty="0">
                <a:effectLst/>
                <a:ea typeface="Calibri"/>
                <a:cs typeface="Times New Roman"/>
              </a:rPr>
              <a:t>a very natural procedure that needs to be done</a:t>
            </a:r>
            <a:r>
              <a:rPr lang="en-US" sz="2300" spc="-30" dirty="0" smtClean="0">
                <a:effectLst/>
                <a:ea typeface="Calibri"/>
                <a:cs typeface="Times New Roman"/>
              </a:rPr>
              <a:t>.”</a:t>
            </a:r>
          </a:p>
        </p:txBody>
      </p:sp>
      <p:sp>
        <p:nvSpPr>
          <p:cNvPr id="5" name="TextBox 4"/>
          <p:cNvSpPr txBox="1"/>
          <p:nvPr/>
        </p:nvSpPr>
        <p:spPr>
          <a:xfrm>
            <a:off x="152400" y="381000"/>
            <a:ext cx="8801100" cy="707886"/>
          </a:xfrm>
          <a:prstGeom prst="rect">
            <a:avLst/>
          </a:prstGeom>
          <a:noFill/>
        </p:spPr>
        <p:txBody>
          <a:bodyPr wrap="square" rtlCol="0">
            <a:spAutoFit/>
          </a:bodyPr>
          <a:lstStyle/>
          <a:p>
            <a:pPr algn="ctr"/>
            <a:r>
              <a:rPr lang="en-US" sz="4000" b="1" dirty="0" smtClean="0">
                <a:solidFill>
                  <a:schemeClr val="accent6">
                    <a:lumMod val="75000"/>
                  </a:schemeClr>
                </a:solidFill>
              </a:rPr>
              <a:t>Cultural Considerations</a:t>
            </a:r>
            <a:endParaRPr lang="en-US" sz="4000" b="1" dirty="0">
              <a:solidFill>
                <a:schemeClr val="accent6">
                  <a:lumMod val="75000"/>
                </a:schemeClr>
              </a:solidFill>
            </a:endParaRPr>
          </a:p>
        </p:txBody>
      </p:sp>
      <p:sp>
        <p:nvSpPr>
          <p:cNvPr id="2" name="TextBox 1"/>
          <p:cNvSpPr txBox="1"/>
          <p:nvPr/>
        </p:nvSpPr>
        <p:spPr>
          <a:xfrm>
            <a:off x="685800" y="1440180"/>
            <a:ext cx="7964488" cy="3046988"/>
          </a:xfrm>
          <a:prstGeom prst="rect">
            <a:avLst/>
          </a:prstGeom>
          <a:noFill/>
        </p:spPr>
        <p:txBody>
          <a:bodyPr wrap="none" rtlCol="0">
            <a:spAutoFit/>
          </a:bodyPr>
          <a:lstStyle/>
          <a:p>
            <a:pPr marL="285750" indent="-285750">
              <a:spcBef>
                <a:spcPts val="3600"/>
              </a:spcBef>
              <a:buFont typeface="Arial" charset="0"/>
              <a:buChar char="•"/>
            </a:pPr>
            <a:r>
              <a:rPr lang="en-US" sz="2800" dirty="0" smtClean="0"/>
              <a:t>Family, especially mothers, are influential</a:t>
            </a:r>
          </a:p>
          <a:p>
            <a:pPr marL="285750" indent="-285750">
              <a:spcBef>
                <a:spcPts val="3600"/>
              </a:spcBef>
              <a:buFont typeface="Arial" charset="0"/>
              <a:buChar char="•"/>
            </a:pPr>
            <a:r>
              <a:rPr lang="en-US" sz="2800" dirty="0" smtClean="0"/>
              <a:t>Maternal culture and experiences</a:t>
            </a:r>
          </a:p>
          <a:p>
            <a:pPr marL="285750" indent="-285750">
              <a:spcBef>
                <a:spcPts val="3600"/>
              </a:spcBef>
              <a:buFont typeface="Arial" charset="0"/>
              <a:buChar char="•"/>
            </a:pPr>
            <a:r>
              <a:rPr lang="en-US" sz="2800" dirty="0">
                <a:ea typeface="Calibri"/>
                <a:cs typeface="Times New Roman"/>
              </a:rPr>
              <a:t>Absent family supports (immigrants</a:t>
            </a:r>
            <a:r>
              <a:rPr lang="en-US" sz="2800" dirty="0" smtClean="0">
                <a:ea typeface="Calibri"/>
                <a:cs typeface="Times New Roman"/>
              </a:rPr>
              <a:t>)</a:t>
            </a:r>
            <a:endParaRPr lang="en-US" sz="2800" dirty="0" smtClean="0"/>
          </a:p>
          <a:p>
            <a:pPr marL="285750" indent="-285750">
              <a:spcBef>
                <a:spcPts val="3600"/>
              </a:spcBef>
              <a:buFont typeface="Arial" charset="0"/>
              <a:buChar char="•"/>
            </a:pPr>
            <a:endParaRPr lang="en-US" dirty="0"/>
          </a:p>
        </p:txBody>
      </p:sp>
      <p:pic>
        <p:nvPicPr>
          <p:cNvPr id="6" name="Picture 3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1285" y="4048125"/>
            <a:ext cx="752715" cy="742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57200" y="76200"/>
            <a:ext cx="755212" cy="74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2981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330" y="228600"/>
            <a:ext cx="8458200" cy="924475"/>
          </a:xfrm>
        </p:spPr>
        <p:txBody>
          <a:bodyPr/>
          <a:lstStyle/>
          <a:p>
            <a:pPr algn="ctr"/>
            <a:r>
              <a:rPr lang="en-US" sz="4400" b="1" dirty="0" smtClean="0">
                <a:solidFill>
                  <a:schemeClr val="accent6">
                    <a:lumMod val="75000"/>
                  </a:schemeClr>
                </a:solidFill>
              </a:rPr>
              <a:t>Conflicting Information</a:t>
            </a:r>
            <a:endParaRPr lang="en-US" sz="4400" b="1" dirty="0">
              <a:solidFill>
                <a:schemeClr val="accent6">
                  <a:lumMod val="75000"/>
                </a:schemeClr>
              </a:solidFill>
            </a:endParaRPr>
          </a:p>
        </p:txBody>
      </p:sp>
      <p:sp>
        <p:nvSpPr>
          <p:cNvPr id="4" name="Content Placeholder 3"/>
          <p:cNvSpPr txBox="1">
            <a:spLocks/>
          </p:cNvSpPr>
          <p:nvPr/>
        </p:nvSpPr>
        <p:spPr>
          <a:xfrm>
            <a:off x="388620" y="2819400"/>
            <a:ext cx="8679180" cy="3581400"/>
          </a:xfrm>
          <a:prstGeom prst="rect">
            <a:avLst/>
          </a:prstGeom>
          <a:noFill/>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a:spcBef>
                <a:spcPts val="2400"/>
              </a:spcBef>
            </a:pPr>
            <a:r>
              <a:rPr lang="en-US" sz="2400" dirty="0" smtClean="0"/>
              <a:t>People </a:t>
            </a:r>
            <a:r>
              <a:rPr lang="en-US" sz="2400" dirty="0"/>
              <a:t>are told </a:t>
            </a:r>
            <a:r>
              <a:rPr lang="en-US" sz="2400" dirty="0" smtClean="0"/>
              <a:t>after </a:t>
            </a:r>
            <a:r>
              <a:rPr lang="en-US" sz="2400" dirty="0"/>
              <a:t>36 weeks </a:t>
            </a:r>
            <a:r>
              <a:rPr lang="en-US" sz="2400" dirty="0" smtClean="0"/>
              <a:t>is OK for </a:t>
            </a:r>
            <a:r>
              <a:rPr lang="en-US" sz="2400" dirty="0"/>
              <a:t>the baby. </a:t>
            </a:r>
          </a:p>
          <a:p>
            <a:pPr>
              <a:spcBef>
                <a:spcPts val="2400"/>
              </a:spcBef>
            </a:pPr>
            <a:r>
              <a:rPr lang="en-US" sz="2400" dirty="0" smtClean="0"/>
              <a:t>Then–why not take advantage of the convenience </a:t>
            </a:r>
          </a:p>
          <a:p>
            <a:pPr>
              <a:spcBef>
                <a:spcPts val="2400"/>
              </a:spcBef>
            </a:pPr>
            <a:r>
              <a:rPr lang="en-US" sz="2400" dirty="0" smtClean="0"/>
              <a:t>Today’s schedules are busier than ever:</a:t>
            </a:r>
          </a:p>
          <a:p>
            <a:pPr marL="628650" indent="0">
              <a:spcBef>
                <a:spcPts val="2400"/>
              </a:spcBef>
              <a:buNone/>
              <a:tabLst>
                <a:tab pos="971550" algn="l"/>
              </a:tabLst>
            </a:pPr>
            <a:r>
              <a:rPr lang="en-US" sz="2400" dirty="0" smtClean="0"/>
              <a:t>*Family/social </a:t>
            </a:r>
            <a:r>
              <a:rPr lang="en-US" sz="2400" dirty="0"/>
              <a:t>support </a:t>
            </a:r>
            <a:r>
              <a:rPr lang="en-US" sz="2400" dirty="0" smtClean="0"/>
              <a:t>		*Jobs	</a:t>
            </a:r>
          </a:p>
          <a:p>
            <a:pPr marL="628650" indent="0">
              <a:spcBef>
                <a:spcPts val="2400"/>
              </a:spcBef>
              <a:buNone/>
              <a:tabLst>
                <a:tab pos="971550" algn="l"/>
              </a:tabLst>
            </a:pPr>
            <a:r>
              <a:rPr lang="en-US" sz="2400" dirty="0" smtClean="0"/>
              <a:t>*Other Children					*Vacation Time</a:t>
            </a:r>
          </a:p>
        </p:txBody>
      </p:sp>
      <p:sp>
        <p:nvSpPr>
          <p:cNvPr id="5" name="Text Box 2"/>
          <p:cNvSpPr txBox="1">
            <a:spLocks noChangeArrowheads="1"/>
          </p:cNvSpPr>
          <p:nvPr/>
        </p:nvSpPr>
        <p:spPr bwMode="auto">
          <a:xfrm>
            <a:off x="388620" y="1253490"/>
            <a:ext cx="8458200" cy="1260345"/>
          </a:xfrm>
          <a:prstGeom prst="rect">
            <a:avLst/>
          </a:prstGeom>
          <a:solidFill>
            <a:schemeClr val="accent3">
              <a:lumMod val="60000"/>
              <a:lumOff val="40000"/>
            </a:schemeClr>
          </a:solidFill>
          <a:ln w="9525">
            <a:noFill/>
            <a:miter lim="800000"/>
            <a:headEnd/>
            <a:tailEnd/>
          </a:ln>
        </p:spPr>
        <p:txBody>
          <a:bodyPr rot="0" vert="horz" wrap="square" lIns="91440" tIns="45720" rIns="91440" bIns="45720" anchor="t" anchorCtr="0">
            <a:spAutoFit/>
          </a:bodyPr>
          <a:lstStyle/>
          <a:p>
            <a:pPr marL="0" marR="27305">
              <a:lnSpc>
                <a:spcPct val="115000"/>
              </a:lnSpc>
              <a:spcBef>
                <a:spcPts val="0"/>
              </a:spcBef>
              <a:spcAft>
                <a:spcPts val="0"/>
              </a:spcAft>
            </a:pPr>
            <a:r>
              <a:rPr lang="en-US" sz="2200" dirty="0" smtClean="0">
                <a:effectLst/>
                <a:ea typeface="Calibri"/>
                <a:cs typeface="Times New Roman"/>
              </a:rPr>
              <a:t>“Once </a:t>
            </a:r>
            <a:r>
              <a:rPr lang="en-US" sz="2200" dirty="0">
                <a:effectLst/>
                <a:ea typeface="Calibri"/>
                <a:cs typeface="Times New Roman"/>
              </a:rPr>
              <a:t>it started getting close </a:t>
            </a:r>
            <a:r>
              <a:rPr lang="en-US" sz="2200" dirty="0" smtClean="0">
                <a:effectLst/>
                <a:ea typeface="Calibri"/>
                <a:cs typeface="Times New Roman"/>
              </a:rPr>
              <a:t>[we asked] </a:t>
            </a:r>
            <a:r>
              <a:rPr lang="en-US" sz="2200" dirty="0">
                <a:effectLst/>
                <a:ea typeface="Calibri"/>
                <a:cs typeface="Times New Roman"/>
              </a:rPr>
              <a:t>when is it ok and we don’t have to worry about him being preemie they told us </a:t>
            </a:r>
            <a:r>
              <a:rPr lang="en-US" sz="2200" dirty="0" smtClean="0">
                <a:effectLst/>
                <a:ea typeface="Calibri"/>
                <a:cs typeface="Times New Roman"/>
              </a:rPr>
              <a:t>36…That’s what we went with</a:t>
            </a:r>
            <a:r>
              <a:rPr lang="en-US" sz="2200" dirty="0">
                <a:effectLst/>
                <a:ea typeface="Calibri"/>
                <a:cs typeface="Times New Roman"/>
              </a:rPr>
              <a:t>.”</a:t>
            </a:r>
          </a:p>
        </p:txBody>
      </p:sp>
      <p:pic>
        <p:nvPicPr>
          <p:cNvPr id="6" name="Picture 3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5085" y="882015"/>
            <a:ext cx="752715" cy="74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46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 y="381000"/>
            <a:ext cx="8949690" cy="1371600"/>
          </a:xfrm>
        </p:spPr>
        <p:txBody>
          <a:bodyPr/>
          <a:lstStyle/>
          <a:p>
            <a:pPr algn="ctr">
              <a:spcBef>
                <a:spcPts val="1800"/>
              </a:spcBef>
            </a:pPr>
            <a:r>
              <a:rPr lang="en-US" sz="4400" b="1" dirty="0" smtClean="0">
                <a:solidFill>
                  <a:schemeClr val="accent6">
                    <a:lumMod val="75000"/>
                  </a:schemeClr>
                </a:solidFill>
              </a:rPr>
              <a:t>Scheduling </a:t>
            </a:r>
            <a:r>
              <a:rPr lang="en-US" sz="4400" b="1" dirty="0">
                <a:solidFill>
                  <a:schemeClr val="accent6">
                    <a:lumMod val="75000"/>
                  </a:schemeClr>
                </a:solidFill>
              </a:rPr>
              <a:t>Convenience</a:t>
            </a:r>
            <a:r>
              <a:rPr lang="en-US" sz="4000" b="1" dirty="0">
                <a:solidFill>
                  <a:schemeClr val="accent6">
                    <a:lumMod val="75000"/>
                  </a:schemeClr>
                </a:solidFill>
              </a:rPr>
              <a:t>:</a:t>
            </a:r>
            <a:br>
              <a:rPr lang="en-US" sz="4000" b="1" dirty="0">
                <a:solidFill>
                  <a:schemeClr val="accent6">
                    <a:lumMod val="75000"/>
                  </a:schemeClr>
                </a:solidFill>
              </a:rPr>
            </a:br>
            <a:r>
              <a:rPr lang="en-US" sz="1400" b="1" dirty="0" smtClean="0">
                <a:solidFill>
                  <a:schemeClr val="accent6">
                    <a:lumMod val="75000"/>
                  </a:schemeClr>
                </a:solidFill>
              </a:rPr>
              <a:t/>
            </a:r>
            <a:br>
              <a:rPr lang="en-US" sz="1400" b="1" dirty="0" smtClean="0">
                <a:solidFill>
                  <a:schemeClr val="accent6">
                    <a:lumMod val="75000"/>
                  </a:schemeClr>
                </a:solidFill>
              </a:rPr>
            </a:br>
            <a:r>
              <a:rPr lang="en-US" sz="3600" b="1" dirty="0" smtClean="0">
                <a:solidFill>
                  <a:schemeClr val="accent6">
                    <a:lumMod val="75000"/>
                  </a:schemeClr>
                </a:solidFill>
              </a:rPr>
              <a:t>A real issue needing recognition!</a:t>
            </a:r>
            <a:endParaRPr lang="en-US" sz="3600" b="1" dirty="0">
              <a:solidFill>
                <a:schemeClr val="accent6">
                  <a:lumMod val="75000"/>
                </a:schemeClr>
              </a:solidFill>
            </a:endParaRPr>
          </a:p>
        </p:txBody>
      </p:sp>
      <p:sp>
        <p:nvSpPr>
          <p:cNvPr id="4" name="Text Box 2"/>
          <p:cNvSpPr txBox="1">
            <a:spLocks noChangeArrowheads="1"/>
          </p:cNvSpPr>
          <p:nvPr/>
        </p:nvSpPr>
        <p:spPr bwMode="auto">
          <a:xfrm>
            <a:off x="533400" y="2438400"/>
            <a:ext cx="8359140" cy="3886200"/>
          </a:xfrm>
          <a:prstGeom prst="rect">
            <a:avLst/>
          </a:prstGeom>
          <a:solidFill>
            <a:schemeClr val="accent3">
              <a:lumMod val="60000"/>
              <a:lumOff val="40000"/>
            </a:schemeClr>
          </a:solidFill>
          <a:ln w="9525">
            <a:noFill/>
            <a:miter lim="800000"/>
            <a:headEnd/>
            <a:tailEnd/>
          </a:ln>
        </p:spPr>
        <p:txBody>
          <a:bodyPr rot="0" vert="horz" wrap="square" lIns="91440" tIns="45720" rIns="91440" bIns="45720" anchor="t" anchorCtr="0">
            <a:noAutofit/>
          </a:bodyPr>
          <a:lstStyle/>
          <a:p>
            <a:pPr marL="342900" indent="-342900">
              <a:lnSpc>
                <a:spcPct val="120000"/>
              </a:lnSpc>
              <a:spcBef>
                <a:spcPts val="3600"/>
              </a:spcBef>
              <a:spcAft>
                <a:spcPts val="300"/>
              </a:spcAft>
              <a:buFont typeface="Arial" panose="020B0604020202020204" pitchFamily="34" charset="0"/>
              <a:buChar char="•"/>
            </a:pPr>
            <a:r>
              <a:rPr lang="en-US" sz="2300" dirty="0">
                <a:ea typeface="Calibri"/>
                <a:cs typeface="Times New Roman"/>
              </a:rPr>
              <a:t>“So the baby is due around this time who has who can take vacation. Let’s organize this. Can family come and visit… So it’s all planned </a:t>
            </a:r>
            <a:r>
              <a:rPr lang="en-US" sz="2300" dirty="0" smtClean="0">
                <a:ea typeface="Calibri"/>
                <a:cs typeface="Times New Roman"/>
              </a:rPr>
              <a:t>out…call </a:t>
            </a:r>
            <a:r>
              <a:rPr lang="en-US" sz="2300" dirty="0">
                <a:ea typeface="Calibri"/>
                <a:cs typeface="Times New Roman"/>
              </a:rPr>
              <a:t>and they will come down and fix it all up your support system, who is going to come when who’s going to be there.”</a:t>
            </a:r>
          </a:p>
          <a:p>
            <a:pPr marL="342900" marR="0" indent="-342900">
              <a:lnSpc>
                <a:spcPct val="120000"/>
              </a:lnSpc>
              <a:spcBef>
                <a:spcPts val="3600"/>
              </a:spcBef>
              <a:spcAft>
                <a:spcPts val="300"/>
              </a:spcAft>
              <a:buFont typeface="Arial" panose="020B0604020202020204" pitchFamily="34" charset="0"/>
              <a:buChar char="•"/>
            </a:pPr>
            <a:r>
              <a:rPr lang="en-US" sz="2300" dirty="0" smtClean="0">
                <a:effectLst/>
                <a:ea typeface="Calibri"/>
                <a:cs typeface="Times New Roman"/>
              </a:rPr>
              <a:t>“…now </a:t>
            </a:r>
            <a:r>
              <a:rPr lang="en-US" sz="2300" dirty="0">
                <a:effectLst/>
                <a:ea typeface="Calibri"/>
                <a:cs typeface="Times New Roman"/>
              </a:rPr>
              <a:t>day’s with the economy-how many </a:t>
            </a:r>
            <a:r>
              <a:rPr lang="en-US" sz="2300" dirty="0" smtClean="0">
                <a:effectLst/>
                <a:ea typeface="Calibri"/>
                <a:cs typeface="Times New Roman"/>
              </a:rPr>
              <a:t>weeks‘ </a:t>
            </a:r>
            <a:r>
              <a:rPr lang="en-US" sz="2300" dirty="0">
                <a:effectLst/>
                <a:ea typeface="Calibri"/>
                <a:cs typeface="Times New Roman"/>
              </a:rPr>
              <a:t>vacation can I get, how can I work the schedule around them</a:t>
            </a:r>
            <a:r>
              <a:rPr lang="en-US" sz="2300" dirty="0" smtClean="0">
                <a:effectLst/>
                <a:ea typeface="Calibri"/>
                <a:cs typeface="Times New Roman"/>
              </a:rPr>
              <a:t>.”</a:t>
            </a:r>
            <a:endParaRPr lang="en-US" sz="2300" dirty="0">
              <a:effectLst/>
              <a:ea typeface="Calibri"/>
              <a:cs typeface="Times New Roman"/>
            </a:endParaRPr>
          </a:p>
        </p:txBody>
      </p:sp>
      <p:pic>
        <p:nvPicPr>
          <p:cNvPr id="5" name="Picture 3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17694" y="1981200"/>
            <a:ext cx="831412" cy="74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723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026" y="1066800"/>
            <a:ext cx="8923974" cy="3908762"/>
          </a:xfrm>
          <a:prstGeom prst="rect">
            <a:avLst/>
          </a:prstGeom>
          <a:noFill/>
        </p:spPr>
        <p:txBody>
          <a:bodyPr wrap="square" rtlCol="0">
            <a:spAutoFit/>
          </a:bodyPr>
          <a:lstStyle/>
          <a:p>
            <a:pPr marL="171450" indent="-171450">
              <a:spcBef>
                <a:spcPts val="1800"/>
              </a:spcBef>
              <a:buFont typeface="Arial" panose="020B0604020202020204" pitchFamily="34" charset="0"/>
              <a:buChar char="•"/>
            </a:pPr>
            <a:r>
              <a:rPr lang="en-US" sz="2400" spc="-20" dirty="0"/>
              <a:t>I</a:t>
            </a:r>
            <a:r>
              <a:rPr lang="en-US" sz="2400" spc="-20" dirty="0" smtClean="0"/>
              <a:t>ncrease in elective deliveries at 37-39 weeks</a:t>
            </a:r>
          </a:p>
          <a:p>
            <a:pPr marL="171450" indent="-171450">
              <a:spcBef>
                <a:spcPts val="3000"/>
              </a:spcBef>
              <a:buFont typeface="Arial" panose="020B0604020202020204" pitchFamily="34" charset="0"/>
              <a:buChar char="•"/>
            </a:pPr>
            <a:r>
              <a:rPr lang="en-US" sz="2400" spc="-30" dirty="0" smtClean="0"/>
              <a:t>U.S. induction rates doubled</a:t>
            </a:r>
            <a:r>
              <a:rPr lang="en-US" sz="2400" spc="-30" baseline="30000" dirty="0" smtClean="0"/>
              <a:t>+</a:t>
            </a:r>
            <a:r>
              <a:rPr lang="en-US" sz="2400" spc="-30" dirty="0" smtClean="0"/>
              <a:t> in past decade</a:t>
            </a:r>
          </a:p>
          <a:p>
            <a:pPr marL="628650" lvl="2" indent="-171450">
              <a:spcBef>
                <a:spcPts val="1200"/>
              </a:spcBef>
              <a:buFont typeface="Arial" panose="020B0604020202020204" pitchFamily="34" charset="0"/>
              <a:buChar char="•"/>
            </a:pPr>
            <a:r>
              <a:rPr lang="en-US" sz="2400" dirty="0" smtClean="0"/>
              <a:t>Majority are non-medically indicated</a:t>
            </a:r>
          </a:p>
          <a:p>
            <a:pPr marL="628650" lvl="2" indent="-171450">
              <a:spcBef>
                <a:spcPts val="1200"/>
              </a:spcBef>
              <a:buFont typeface="Arial" panose="020B0604020202020204" pitchFamily="34" charset="0"/>
              <a:buChar char="•"/>
            </a:pPr>
            <a:r>
              <a:rPr lang="en-US" sz="2400" dirty="0" smtClean="0"/>
              <a:t>C-sections &amp; late pre-term births</a:t>
            </a:r>
          </a:p>
          <a:p>
            <a:pPr marL="171450" indent="-171450">
              <a:spcBef>
                <a:spcPts val="3000"/>
              </a:spcBef>
              <a:buFont typeface="Arial" panose="020B0604020202020204" pitchFamily="34" charset="0"/>
              <a:buChar char="•"/>
            </a:pPr>
            <a:r>
              <a:rPr lang="en-US" sz="2400" dirty="0" smtClean="0"/>
              <a:t>Misconceptions about: </a:t>
            </a:r>
          </a:p>
          <a:p>
            <a:pPr marL="628650" lvl="1" indent="-171450">
              <a:spcBef>
                <a:spcPts val="600"/>
              </a:spcBef>
              <a:buFont typeface="Arial" panose="020B0604020202020204" pitchFamily="34" charset="0"/>
              <a:buChar char="•"/>
            </a:pPr>
            <a:r>
              <a:rPr lang="en-US" sz="2400" dirty="0" smtClean="0"/>
              <a:t>Value of the last few weeks of pregnancy</a:t>
            </a:r>
          </a:p>
          <a:p>
            <a:pPr marL="628650" lvl="1" indent="-171450">
              <a:spcBef>
                <a:spcPts val="600"/>
              </a:spcBef>
              <a:buFont typeface="Arial" panose="020B0604020202020204" pitchFamily="34" charset="0"/>
              <a:buChar char="•"/>
            </a:pPr>
            <a:r>
              <a:rPr lang="en-US" sz="2400" dirty="0" smtClean="0"/>
              <a:t>Term gestation and gestational age for safe delivery</a:t>
            </a:r>
          </a:p>
        </p:txBody>
      </p:sp>
      <p:sp>
        <p:nvSpPr>
          <p:cNvPr id="3" name="Rectangle 2"/>
          <p:cNvSpPr/>
          <p:nvPr/>
        </p:nvSpPr>
        <p:spPr>
          <a:xfrm>
            <a:off x="3048000" y="167729"/>
            <a:ext cx="3227165" cy="769441"/>
          </a:xfrm>
          <a:prstGeom prst="rect">
            <a:avLst/>
          </a:prstGeom>
        </p:spPr>
        <p:txBody>
          <a:bodyPr wrap="none">
            <a:spAutoFit/>
          </a:bodyPr>
          <a:lstStyle/>
          <a:p>
            <a:r>
              <a:rPr lang="en-US" sz="4400" b="1" dirty="0">
                <a:solidFill>
                  <a:schemeClr val="accent6">
                    <a:lumMod val="75000"/>
                  </a:schemeClr>
                </a:solidFill>
              </a:rPr>
              <a:t>PROBLEM</a:t>
            </a:r>
          </a:p>
        </p:txBody>
      </p:sp>
      <p:sp>
        <p:nvSpPr>
          <p:cNvPr id="4" name="Rectangle 3"/>
          <p:cNvSpPr/>
          <p:nvPr/>
        </p:nvSpPr>
        <p:spPr>
          <a:xfrm>
            <a:off x="444815" y="5340176"/>
            <a:ext cx="8432483" cy="1277273"/>
          </a:xfrm>
          <a:prstGeom prst="rect">
            <a:avLst/>
          </a:prstGeom>
        </p:spPr>
        <p:txBody>
          <a:bodyPr wrap="square">
            <a:spAutoFit/>
          </a:bodyPr>
          <a:lstStyle/>
          <a:p>
            <a:pPr marL="457200" indent="-457200"/>
            <a:r>
              <a:rPr lang="en-US" sz="1100" dirty="0"/>
              <a:t>Martin J.A., Hamilton B.E., Sutton P.D., &amp; </a:t>
            </a:r>
            <a:r>
              <a:rPr lang="en-US" sz="1100" dirty="0" err="1"/>
              <a:t>Vendura</a:t>
            </a:r>
            <a:r>
              <a:rPr lang="en-US" sz="1100" dirty="0"/>
              <a:t> S.J. (2007). Births: Final data for 2006. National Vital Statistics </a:t>
            </a:r>
            <a:r>
              <a:rPr lang="en-US" sz="1100" dirty="0" smtClean="0"/>
              <a:t>Report. </a:t>
            </a:r>
            <a:r>
              <a:rPr lang="en-US" sz="1100" dirty="0"/>
              <a:t>57(7</a:t>
            </a:r>
            <a:r>
              <a:rPr lang="en-US" sz="1100" dirty="0" smtClean="0"/>
              <a:t>).</a:t>
            </a:r>
            <a:endParaRPr lang="en-US" sz="1100" dirty="0"/>
          </a:p>
          <a:p>
            <a:pPr marL="457200" indent="-457200"/>
            <a:r>
              <a:rPr lang="en-US" sz="1100" dirty="0"/>
              <a:t>Signore C. (2010). No time for complacency: Labor inductions, cesarean deliveries, and the definition of “Term”. American Journal of Obstetrics and Gynecology, 116(1), 4-6.</a:t>
            </a:r>
          </a:p>
          <a:p>
            <a:pPr marL="457200" indent="-457200"/>
            <a:r>
              <a:rPr lang="en-US" sz="1100" dirty="0"/>
              <a:t>Zhang X., Joseph K.S., &amp; Kramer MS. (2010). Decreased term and </a:t>
            </a:r>
            <a:r>
              <a:rPr lang="en-US" sz="1100" dirty="0" smtClean="0"/>
              <a:t>post-term birth weight </a:t>
            </a:r>
            <a:r>
              <a:rPr lang="en-US" sz="1100" dirty="0"/>
              <a:t>in the United States: Impact of labor induction. American Journal of Obstetrics and Gynecology, 203(124), e1-7.G.</a:t>
            </a:r>
          </a:p>
          <a:p>
            <a:pPr marL="457200" indent="-457200"/>
            <a:r>
              <a:rPr lang="en-US" sz="1100" dirty="0"/>
              <a:t>March of Dimes (2010). Elimination of non-medically indicated elective delivery: Quality improvement toolkit.</a:t>
            </a:r>
          </a:p>
        </p:txBody>
      </p:sp>
    </p:spTree>
    <p:extLst>
      <p:ext uri="{BB962C8B-B14F-4D97-AF65-F5344CB8AC3E}">
        <p14:creationId xmlns:p14="http://schemas.microsoft.com/office/powerpoint/2010/main" val="1832478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736" y="45720"/>
            <a:ext cx="8951768" cy="6801862"/>
          </a:xfrm>
          <a:prstGeom prst="rect">
            <a:avLst/>
          </a:prstGeom>
          <a:noFill/>
        </p:spPr>
        <p:txBody>
          <a:bodyPr wrap="square" rtlCol="0">
            <a:spAutoFit/>
          </a:bodyPr>
          <a:lstStyle/>
          <a:p>
            <a:pPr algn="ctr"/>
            <a:r>
              <a:rPr lang="en-US" sz="4400" b="1" dirty="0" smtClean="0">
                <a:solidFill>
                  <a:schemeClr val="accent6">
                    <a:lumMod val="75000"/>
                  </a:schemeClr>
                </a:solidFill>
              </a:rPr>
              <a:t>Parents Want To Do </a:t>
            </a:r>
          </a:p>
          <a:p>
            <a:pPr algn="ctr"/>
            <a:r>
              <a:rPr lang="en-US" sz="4400" b="1" dirty="0" smtClean="0">
                <a:solidFill>
                  <a:schemeClr val="accent6">
                    <a:lumMod val="75000"/>
                  </a:schemeClr>
                </a:solidFill>
              </a:rPr>
              <a:t>What Is Right </a:t>
            </a:r>
          </a:p>
          <a:p>
            <a:pPr algn="ctr"/>
            <a:endParaRPr lang="en-US" sz="4400" b="1" dirty="0">
              <a:solidFill>
                <a:schemeClr val="accent6">
                  <a:lumMod val="75000"/>
                </a:schemeClr>
              </a:solidFill>
            </a:endParaRPr>
          </a:p>
          <a:p>
            <a:pPr algn="ctr"/>
            <a:endParaRPr lang="en-US" sz="4400" b="1" dirty="0" smtClean="0">
              <a:solidFill>
                <a:schemeClr val="accent6">
                  <a:lumMod val="75000"/>
                </a:schemeClr>
              </a:solidFill>
            </a:endParaRPr>
          </a:p>
          <a:p>
            <a:pPr algn="ctr"/>
            <a:endParaRPr lang="en-US" sz="4400" b="1" dirty="0">
              <a:solidFill>
                <a:schemeClr val="accent6">
                  <a:lumMod val="75000"/>
                </a:schemeClr>
              </a:solidFill>
            </a:endParaRPr>
          </a:p>
          <a:p>
            <a:pPr algn="ctr"/>
            <a:endParaRPr lang="en-US" sz="4400" b="1" dirty="0" smtClean="0">
              <a:solidFill>
                <a:schemeClr val="accent6">
                  <a:lumMod val="75000"/>
                </a:schemeClr>
              </a:solidFill>
            </a:endParaRPr>
          </a:p>
          <a:p>
            <a:pPr algn="ctr"/>
            <a:endParaRPr lang="en-US" sz="4400" b="1" dirty="0">
              <a:solidFill>
                <a:schemeClr val="accent6">
                  <a:lumMod val="75000"/>
                </a:schemeClr>
              </a:solidFill>
            </a:endParaRPr>
          </a:p>
          <a:p>
            <a:pPr algn="ctr"/>
            <a:endParaRPr lang="en-US" sz="4400" b="1" dirty="0" smtClean="0">
              <a:solidFill>
                <a:schemeClr val="accent6">
                  <a:lumMod val="75000"/>
                </a:schemeClr>
              </a:solidFill>
            </a:endParaRPr>
          </a:p>
          <a:p>
            <a:pPr algn="ctr"/>
            <a:r>
              <a:rPr lang="en-US" sz="4000" b="1" dirty="0" smtClean="0">
                <a:solidFill>
                  <a:schemeClr val="accent6">
                    <a:lumMod val="75000"/>
                  </a:schemeClr>
                </a:solidFill>
              </a:rPr>
              <a:t>Help Them Make </a:t>
            </a:r>
          </a:p>
          <a:p>
            <a:pPr algn="ctr"/>
            <a:r>
              <a:rPr lang="en-US" sz="4000" b="1" dirty="0" smtClean="0">
                <a:solidFill>
                  <a:schemeClr val="accent6">
                    <a:lumMod val="75000"/>
                  </a:schemeClr>
                </a:solidFill>
              </a:rPr>
              <a:t>the Best Decisions</a:t>
            </a:r>
            <a:endParaRPr lang="en-US" sz="4000" b="1" dirty="0">
              <a:solidFill>
                <a:schemeClr val="accent6">
                  <a:lumMod val="75000"/>
                </a:schemeClr>
              </a:solidFill>
            </a:endParaRPr>
          </a:p>
        </p:txBody>
      </p:sp>
      <p:pic>
        <p:nvPicPr>
          <p:cNvPr id="1027" name="Picture 3" descr="C:\Users\Wendy\AppData\Local\Microsoft\Windows\Temporary Internet Files\Content.IE5\JAQKLQV2\MP90040926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1684526"/>
            <a:ext cx="3524250" cy="35242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867400"/>
            <a:ext cx="752715" cy="74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1621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idx="1"/>
          </p:nvPr>
        </p:nvSpPr>
        <p:spPr bwMode="auto">
          <a:xfrm>
            <a:off x="586740" y="5105400"/>
            <a:ext cx="8176260" cy="1421928"/>
          </a:xfrm>
          <a:prstGeom prst="rect">
            <a:avLst/>
          </a:prstGeom>
          <a:solidFill>
            <a:schemeClr val="accent3">
              <a:lumMod val="60000"/>
              <a:lumOff val="40000"/>
            </a:schemeClr>
          </a:solidFill>
          <a:ln w="9525">
            <a:noFill/>
            <a:miter lim="800000"/>
            <a:headEnd/>
            <a:tailEnd/>
          </a:ln>
        </p:spPr>
        <p:txBody>
          <a:bodyPr rot="0" vert="horz" wrap="square" lIns="91440" tIns="45720" rIns="91440" bIns="45720" anchor="t" anchorCtr="0">
            <a:spAutoFit/>
          </a:bodyPr>
          <a:lstStyle/>
          <a:p>
            <a:pPr marL="0" marR="0" indent="0">
              <a:lnSpc>
                <a:spcPct val="120000"/>
              </a:lnSpc>
              <a:spcBef>
                <a:spcPts val="0"/>
              </a:spcBef>
              <a:spcAft>
                <a:spcPts val="0"/>
              </a:spcAft>
              <a:buNone/>
            </a:pPr>
            <a:r>
              <a:rPr lang="en-US" sz="2400" dirty="0" smtClean="0">
                <a:effectLst/>
                <a:ea typeface="Calibri"/>
                <a:cs typeface="Times New Roman"/>
              </a:rPr>
              <a:t>“I </a:t>
            </a:r>
            <a:r>
              <a:rPr lang="en-US" sz="2400" dirty="0">
                <a:effectLst/>
                <a:ea typeface="Calibri"/>
                <a:cs typeface="Times New Roman"/>
              </a:rPr>
              <a:t>remember my wife being miserable the last couple of </a:t>
            </a:r>
            <a:r>
              <a:rPr lang="en-US" sz="2400" dirty="0" smtClean="0">
                <a:effectLst/>
                <a:ea typeface="Calibri"/>
                <a:cs typeface="Times New Roman"/>
              </a:rPr>
              <a:t>weeks… As </a:t>
            </a:r>
            <a:r>
              <a:rPr lang="en-US" sz="2400" dirty="0">
                <a:effectLst/>
                <a:ea typeface="Calibri"/>
                <a:cs typeface="Times New Roman"/>
              </a:rPr>
              <a:t>long as the babies good to go and everything’s fine I don’t see any issues.”</a:t>
            </a:r>
          </a:p>
        </p:txBody>
      </p:sp>
      <p:sp>
        <p:nvSpPr>
          <p:cNvPr id="5" name="Text Box 2"/>
          <p:cNvSpPr txBox="1">
            <a:spLocks noChangeArrowheads="1"/>
          </p:cNvSpPr>
          <p:nvPr/>
        </p:nvSpPr>
        <p:spPr bwMode="auto">
          <a:xfrm>
            <a:off x="457200" y="1112764"/>
            <a:ext cx="8305800" cy="1311128"/>
          </a:xfrm>
          <a:prstGeom prst="rect">
            <a:avLst/>
          </a:prstGeom>
          <a:solidFill>
            <a:schemeClr val="accent3">
              <a:lumMod val="60000"/>
              <a:lumOff val="40000"/>
            </a:schemeClr>
          </a:solidFill>
          <a:ln w="9525">
            <a:noFill/>
            <a:miter lim="800000"/>
            <a:headEnd/>
            <a:tailEnd/>
          </a:ln>
        </p:spPr>
        <p:txBody>
          <a:bodyPr rot="0" vert="horz" wrap="square" lIns="91440" tIns="45720" rIns="91440" bIns="45720" anchor="t" anchorCtr="0">
            <a:spAutoFit/>
          </a:bodyPr>
          <a:lstStyle/>
          <a:p>
            <a:pPr marL="119380" marR="0" indent="-173990">
              <a:lnSpc>
                <a:spcPct val="120000"/>
              </a:lnSpc>
              <a:spcBef>
                <a:spcPts val="0"/>
              </a:spcBef>
              <a:spcAft>
                <a:spcPts val="0"/>
              </a:spcAft>
            </a:pPr>
            <a:r>
              <a:rPr lang="en-US" sz="2200" dirty="0" smtClean="0">
                <a:effectLst/>
                <a:ea typeface="Calibri"/>
                <a:cs typeface="Times New Roman"/>
              </a:rPr>
              <a:t>“You </a:t>
            </a:r>
            <a:r>
              <a:rPr lang="en-US" sz="2200" dirty="0">
                <a:effectLst/>
                <a:ea typeface="Calibri"/>
                <a:cs typeface="Times New Roman"/>
              </a:rPr>
              <a:t>really do want to speed it up because you are being selfish but on the same token you don’t really want to speed it </a:t>
            </a:r>
            <a:r>
              <a:rPr lang="en-US" sz="2200" dirty="0" smtClean="0">
                <a:effectLst/>
                <a:ea typeface="Calibri"/>
                <a:cs typeface="Times New Roman"/>
              </a:rPr>
              <a:t>up... </a:t>
            </a:r>
            <a:r>
              <a:rPr lang="en-US" sz="2200" dirty="0">
                <a:effectLst/>
                <a:ea typeface="Calibri"/>
                <a:cs typeface="Times New Roman"/>
              </a:rPr>
              <a:t>I was miserable</a:t>
            </a:r>
            <a:r>
              <a:rPr lang="en-US" sz="2200" dirty="0" smtClean="0">
                <a:effectLst/>
                <a:ea typeface="Calibri"/>
                <a:cs typeface="Times New Roman"/>
              </a:rPr>
              <a:t>.”</a:t>
            </a:r>
            <a:endParaRPr lang="en-US" sz="2200" dirty="0">
              <a:effectLst/>
              <a:ea typeface="Calibri"/>
              <a:cs typeface="Times New Roman"/>
            </a:endParaRPr>
          </a:p>
        </p:txBody>
      </p:sp>
      <p:sp>
        <p:nvSpPr>
          <p:cNvPr id="6" name="Rectangle 5"/>
          <p:cNvSpPr/>
          <p:nvPr/>
        </p:nvSpPr>
        <p:spPr>
          <a:xfrm>
            <a:off x="457200" y="2743200"/>
            <a:ext cx="8305800" cy="2123658"/>
          </a:xfrm>
          <a:prstGeom prst="rect">
            <a:avLst/>
          </a:prstGeom>
          <a:solidFill>
            <a:schemeClr val="accent6">
              <a:lumMod val="40000"/>
              <a:lumOff val="60000"/>
            </a:schemeClr>
          </a:solidFill>
        </p:spPr>
        <p:txBody>
          <a:bodyPr wrap="square">
            <a:spAutoFit/>
          </a:bodyPr>
          <a:lstStyle/>
          <a:p>
            <a:pPr marL="119380" marR="0" indent="-173990">
              <a:lnSpc>
                <a:spcPct val="120000"/>
              </a:lnSpc>
              <a:spcBef>
                <a:spcPts val="0"/>
              </a:spcBef>
              <a:spcAft>
                <a:spcPts val="0"/>
              </a:spcAft>
            </a:pPr>
            <a:r>
              <a:rPr lang="en-US" sz="2200" dirty="0">
                <a:ea typeface="Calibri"/>
                <a:cs typeface="Times New Roman"/>
              </a:rPr>
              <a:t>“My wife…was kind of heart broke that she had to have the </a:t>
            </a:r>
            <a:r>
              <a:rPr lang="en-US" sz="2200" dirty="0" smtClean="0">
                <a:ea typeface="Calibri"/>
                <a:cs typeface="Times New Roman"/>
              </a:rPr>
              <a:t>C-section. But </a:t>
            </a:r>
            <a:r>
              <a:rPr lang="en-US" sz="2200" dirty="0">
                <a:ea typeface="Calibri"/>
                <a:cs typeface="Times New Roman"/>
              </a:rPr>
              <a:t>then after it all </a:t>
            </a:r>
            <a:r>
              <a:rPr lang="en-US" sz="2200" dirty="0" smtClean="0">
                <a:ea typeface="Calibri"/>
                <a:cs typeface="Times New Roman"/>
              </a:rPr>
              <a:t>happened, </a:t>
            </a:r>
            <a:r>
              <a:rPr lang="en-US" sz="2200" dirty="0">
                <a:ea typeface="Calibri"/>
                <a:cs typeface="Times New Roman"/>
              </a:rPr>
              <a:t>I think looking back </a:t>
            </a:r>
            <a:r>
              <a:rPr lang="en-US" sz="2200" dirty="0" smtClean="0">
                <a:ea typeface="Calibri"/>
                <a:cs typeface="Times New Roman"/>
              </a:rPr>
              <a:t>…, </a:t>
            </a:r>
            <a:r>
              <a:rPr lang="en-US" sz="2200" dirty="0">
                <a:ea typeface="Calibri"/>
                <a:cs typeface="Times New Roman"/>
              </a:rPr>
              <a:t>it was quicker it was less painful. The baby was born within an hour after the doctor did his thing so it was a lot easier for us. Less pain full for her.”</a:t>
            </a:r>
          </a:p>
        </p:txBody>
      </p:sp>
      <p:sp>
        <p:nvSpPr>
          <p:cNvPr id="2" name="TextBox 1"/>
          <p:cNvSpPr txBox="1"/>
          <p:nvPr/>
        </p:nvSpPr>
        <p:spPr>
          <a:xfrm>
            <a:off x="304800" y="137547"/>
            <a:ext cx="8267007" cy="707886"/>
          </a:xfrm>
          <a:prstGeom prst="rect">
            <a:avLst/>
          </a:prstGeom>
          <a:noFill/>
        </p:spPr>
        <p:txBody>
          <a:bodyPr wrap="none" rtlCol="0">
            <a:spAutoFit/>
          </a:bodyPr>
          <a:lstStyle/>
          <a:p>
            <a:r>
              <a:rPr lang="en-US" sz="4000" b="1" dirty="0" smtClean="0">
                <a:solidFill>
                  <a:schemeClr val="accent6">
                    <a:lumMod val="75000"/>
                  </a:schemeClr>
                </a:solidFill>
              </a:rPr>
              <a:t>Parents at the Tipping Point</a:t>
            </a:r>
            <a:endParaRPr lang="en-US" sz="4000" b="1" dirty="0">
              <a:solidFill>
                <a:schemeClr val="accent6">
                  <a:lumMod val="75000"/>
                </a:schemeClr>
              </a:solidFill>
            </a:endParaRPr>
          </a:p>
        </p:txBody>
      </p:sp>
      <p:pic>
        <p:nvPicPr>
          <p:cNvPr id="7" name="Picture 3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2209800"/>
            <a:ext cx="752715" cy="7429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78130" y="4648200"/>
            <a:ext cx="679012" cy="7429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18140"/>
            <a:ext cx="466485" cy="498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195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125113" cy="924475"/>
          </a:xfrm>
        </p:spPr>
        <p:txBody>
          <a:bodyPr/>
          <a:lstStyle/>
          <a:p>
            <a:pPr algn="ctr"/>
            <a:r>
              <a:rPr lang="en-US" sz="4400" b="1" dirty="0" smtClean="0">
                <a:solidFill>
                  <a:schemeClr val="accent6">
                    <a:lumMod val="75000"/>
                  </a:schemeClr>
                </a:solidFill>
              </a:rPr>
              <a:t>Role of MCH Systems</a:t>
            </a:r>
            <a:endParaRPr lang="en-US" sz="4400" b="1" dirty="0">
              <a:solidFill>
                <a:schemeClr val="accent6">
                  <a:lumMod val="75000"/>
                </a:schemeClr>
              </a:solidFill>
            </a:endParaRPr>
          </a:p>
        </p:txBody>
      </p:sp>
      <p:sp>
        <p:nvSpPr>
          <p:cNvPr id="3" name="Content Placeholder 2"/>
          <p:cNvSpPr>
            <a:spLocks noGrp="1"/>
          </p:cNvSpPr>
          <p:nvPr>
            <p:ph idx="1"/>
          </p:nvPr>
        </p:nvSpPr>
        <p:spPr>
          <a:xfrm>
            <a:off x="609600" y="1524000"/>
            <a:ext cx="8180070" cy="4745839"/>
          </a:xfrm>
        </p:spPr>
        <p:txBody>
          <a:bodyPr>
            <a:noAutofit/>
          </a:bodyPr>
          <a:lstStyle/>
          <a:p>
            <a:pPr>
              <a:lnSpc>
                <a:spcPct val="120000"/>
              </a:lnSpc>
              <a:spcBef>
                <a:spcPts val="3000"/>
              </a:spcBef>
              <a:buFont typeface="Arial" panose="020B0604020202020204" pitchFamily="34" charset="0"/>
              <a:buChar char="•"/>
            </a:pPr>
            <a:r>
              <a:rPr lang="en-US" sz="2800" spc="-30" dirty="0"/>
              <a:t>Shifting </a:t>
            </a:r>
            <a:r>
              <a:rPr lang="en-US" sz="2800" spc="-30" dirty="0" smtClean="0"/>
              <a:t>conversation from 37 to 39+ </a:t>
            </a:r>
            <a:r>
              <a:rPr lang="en-US" sz="2800" spc="-30" dirty="0" err="1" smtClean="0"/>
              <a:t>wks</a:t>
            </a:r>
            <a:endParaRPr lang="en-US" sz="2800" spc="-30" dirty="0" smtClean="0"/>
          </a:p>
          <a:p>
            <a:pPr>
              <a:spcBef>
                <a:spcPts val="1200"/>
              </a:spcBef>
              <a:buFont typeface="Arial" panose="020B0604020202020204" pitchFamily="34" charset="0"/>
              <a:buChar char="•"/>
            </a:pPr>
            <a:r>
              <a:rPr lang="en-US" sz="2800" spc="-30" dirty="0" smtClean="0"/>
              <a:t>Empower </a:t>
            </a:r>
            <a:r>
              <a:rPr lang="en-US" sz="2800" spc="-30" dirty="0"/>
              <a:t>stakeholders with:</a:t>
            </a:r>
          </a:p>
          <a:p>
            <a:pPr lvl="1">
              <a:spcBef>
                <a:spcPts val="1200"/>
              </a:spcBef>
              <a:buFont typeface="Arial" panose="020B0604020202020204" pitchFamily="34" charset="0"/>
              <a:buChar char="•"/>
            </a:pPr>
            <a:r>
              <a:rPr lang="en-US" sz="2400" spc="-30" dirty="0"/>
              <a:t>EB Information/Tools</a:t>
            </a:r>
          </a:p>
          <a:p>
            <a:pPr lvl="1">
              <a:spcBef>
                <a:spcPts val="1200"/>
              </a:spcBef>
              <a:buFont typeface="Arial" panose="020B0604020202020204" pitchFamily="34" charset="0"/>
              <a:buChar char="•"/>
            </a:pPr>
            <a:r>
              <a:rPr lang="en-US" sz="2400" spc="-30" dirty="0"/>
              <a:t>Reputable internet/sources. </a:t>
            </a:r>
          </a:p>
          <a:p>
            <a:pPr lvl="1">
              <a:spcBef>
                <a:spcPts val="1200"/>
              </a:spcBef>
              <a:buFont typeface="Arial" panose="020B0604020202020204" pitchFamily="34" charset="0"/>
              <a:buChar char="•"/>
            </a:pPr>
            <a:r>
              <a:rPr lang="en-US" sz="2400" spc="-30" dirty="0"/>
              <a:t>Effective </a:t>
            </a:r>
            <a:r>
              <a:rPr lang="en-US" sz="2400" spc="-30" dirty="0" smtClean="0"/>
              <a:t>information triangulation strategies </a:t>
            </a:r>
          </a:p>
          <a:p>
            <a:pPr lvl="1">
              <a:spcBef>
                <a:spcPts val="1200"/>
              </a:spcBef>
              <a:buFont typeface="Arial" panose="020B0604020202020204" pitchFamily="34" charset="0"/>
              <a:buChar char="•"/>
            </a:pPr>
            <a:r>
              <a:rPr lang="en-US" sz="2400" spc="-30" dirty="0" smtClean="0"/>
              <a:t>Acknowledge scheduling issues </a:t>
            </a:r>
            <a:r>
              <a:rPr lang="en-US" sz="2400" spc="-30" dirty="0"/>
              <a:t>and </a:t>
            </a:r>
            <a:r>
              <a:rPr lang="en-US" sz="2400" spc="-30" dirty="0" smtClean="0"/>
              <a:t>coordinating </a:t>
            </a:r>
            <a:r>
              <a:rPr lang="en-US" sz="2400" spc="-30" dirty="0"/>
              <a:t>support </a:t>
            </a:r>
            <a:r>
              <a:rPr lang="en-US" sz="2400" spc="-30" dirty="0" smtClean="0"/>
              <a:t>systems</a:t>
            </a:r>
          </a:p>
          <a:p>
            <a:pPr lvl="2">
              <a:lnSpc>
                <a:spcPct val="120000"/>
              </a:lnSpc>
              <a:spcBef>
                <a:spcPts val="600"/>
              </a:spcBef>
              <a:buFont typeface="Arial" panose="020B0604020202020204" pitchFamily="34" charset="0"/>
              <a:buChar char="•"/>
            </a:pPr>
            <a:r>
              <a:rPr lang="en-US" sz="2200" spc="-30" dirty="0" smtClean="0"/>
              <a:t>help </a:t>
            </a:r>
            <a:r>
              <a:rPr lang="en-US" sz="2200" spc="-30" dirty="0"/>
              <a:t>parents navigate these </a:t>
            </a:r>
            <a:r>
              <a:rPr lang="en-US" sz="2200" spc="-30" dirty="0" smtClean="0"/>
              <a:t>challenges</a:t>
            </a:r>
            <a:endParaRPr lang="en-US" sz="2200" spc="-30" dirty="0"/>
          </a:p>
        </p:txBody>
      </p:sp>
      <p:pic>
        <p:nvPicPr>
          <p:cNvPr id="4" name="Picture 3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5638800"/>
            <a:ext cx="752715" cy="74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966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33112"/>
            <a:ext cx="8305800" cy="924475"/>
          </a:xfrm>
        </p:spPr>
        <p:txBody>
          <a:bodyPr/>
          <a:lstStyle/>
          <a:p>
            <a:pPr algn="ctr"/>
            <a:r>
              <a:rPr lang="en-US" sz="4400" b="1" dirty="0" smtClean="0">
                <a:solidFill>
                  <a:schemeClr val="accent6">
                    <a:lumMod val="75000"/>
                  </a:schemeClr>
                </a:solidFill>
              </a:rPr>
              <a:t>Parents, Family &amp; Friends</a:t>
            </a:r>
            <a:endParaRPr lang="en-US" sz="4400" b="1" dirty="0">
              <a:solidFill>
                <a:schemeClr val="accent6">
                  <a:lumMod val="75000"/>
                </a:schemeClr>
              </a:solidFill>
            </a:endParaRPr>
          </a:p>
        </p:txBody>
      </p:sp>
      <p:sp>
        <p:nvSpPr>
          <p:cNvPr id="3" name="Content Placeholder 2"/>
          <p:cNvSpPr>
            <a:spLocks noGrp="1"/>
          </p:cNvSpPr>
          <p:nvPr>
            <p:ph idx="1"/>
          </p:nvPr>
        </p:nvSpPr>
        <p:spPr>
          <a:xfrm>
            <a:off x="304800" y="1447800"/>
            <a:ext cx="8686799" cy="4974439"/>
          </a:xfrm>
        </p:spPr>
        <p:txBody>
          <a:bodyPr>
            <a:noAutofit/>
          </a:bodyPr>
          <a:lstStyle/>
          <a:p>
            <a:pPr marL="228600" indent="-228600">
              <a:spcAft>
                <a:spcPts val="3000"/>
              </a:spcAft>
              <a:buFont typeface="Arial" panose="020B0604020202020204" pitchFamily="34" charset="0"/>
              <a:buChar char="•"/>
            </a:pPr>
            <a:r>
              <a:rPr lang="en-US" sz="3000" dirty="0"/>
              <a:t>Formidable challengers if they had positive elective induction experiences.</a:t>
            </a:r>
          </a:p>
          <a:p>
            <a:pPr marL="228600" indent="-228600">
              <a:spcAft>
                <a:spcPts val="3000"/>
              </a:spcAft>
              <a:buFont typeface="Arial" panose="020B0604020202020204" pitchFamily="34" charset="0"/>
              <a:buChar char="•"/>
            </a:pPr>
            <a:r>
              <a:rPr lang="en-US" sz="3000" dirty="0" smtClean="0"/>
              <a:t>Formidable </a:t>
            </a:r>
            <a:r>
              <a:rPr lang="en-US" sz="3000" dirty="0"/>
              <a:t>advocates if they have all the necessary information as well. </a:t>
            </a:r>
          </a:p>
          <a:p>
            <a:pPr marL="228600" indent="-228600">
              <a:buFont typeface="Arial" panose="020B0604020202020204" pitchFamily="34" charset="0"/>
              <a:buChar char="•"/>
            </a:pPr>
            <a:r>
              <a:rPr lang="en-US" sz="2800" dirty="0" smtClean="0"/>
              <a:t>Technology </a:t>
            </a:r>
            <a:r>
              <a:rPr lang="en-US" sz="2800" dirty="0"/>
              <a:t>will play an ever-increasing </a:t>
            </a:r>
            <a:r>
              <a:rPr lang="en-US" sz="2800" dirty="0" smtClean="0"/>
              <a:t>role</a:t>
            </a:r>
            <a:endParaRPr lang="en-US" sz="2800" dirty="0"/>
          </a:p>
          <a:p>
            <a:pPr marL="457200" indent="0">
              <a:spcBef>
                <a:spcPts val="600"/>
              </a:spcBef>
              <a:buNone/>
              <a:tabLst>
                <a:tab pos="3028950" algn="l"/>
              </a:tabLst>
            </a:pPr>
            <a:r>
              <a:rPr lang="en-US" sz="2800" dirty="0" smtClean="0"/>
              <a:t>*Texting</a:t>
            </a:r>
            <a:r>
              <a:rPr lang="en-US" sz="2800" dirty="0"/>
              <a:t>	</a:t>
            </a:r>
            <a:r>
              <a:rPr lang="en-US" sz="2800" dirty="0" smtClean="0"/>
              <a:t>*Social </a:t>
            </a:r>
            <a:r>
              <a:rPr lang="en-US" sz="2800" dirty="0"/>
              <a:t>Media</a:t>
            </a:r>
          </a:p>
          <a:p>
            <a:pPr marL="457200" indent="0">
              <a:spcBef>
                <a:spcPts val="600"/>
              </a:spcBef>
              <a:buNone/>
              <a:tabLst>
                <a:tab pos="3028950" algn="l"/>
              </a:tabLst>
            </a:pPr>
            <a:r>
              <a:rPr lang="en-US" sz="2800" dirty="0" smtClean="0"/>
              <a:t>*Video </a:t>
            </a:r>
            <a:r>
              <a:rPr lang="en-US" sz="2800" dirty="0"/>
              <a:t>Blogs	</a:t>
            </a:r>
            <a:r>
              <a:rPr lang="en-US" sz="2800" dirty="0" smtClean="0"/>
              <a:t>*Internet </a:t>
            </a:r>
            <a:r>
              <a:rPr lang="en-US" sz="2800" dirty="0"/>
              <a:t>Search </a:t>
            </a:r>
            <a:r>
              <a:rPr lang="en-US" sz="2800" dirty="0" smtClean="0"/>
              <a:t>Engines</a:t>
            </a:r>
            <a:endParaRPr lang="en-US" sz="2800" dirty="0"/>
          </a:p>
        </p:txBody>
      </p:sp>
      <p:pic>
        <p:nvPicPr>
          <p:cNvPr id="4" name="Picture 3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747385"/>
            <a:ext cx="762000" cy="7429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1430" y="125730"/>
            <a:ext cx="838200" cy="74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6084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458200" cy="1371600"/>
          </a:xfrm>
        </p:spPr>
        <p:txBody>
          <a:bodyPr/>
          <a:lstStyle/>
          <a:p>
            <a:pPr algn="ctr"/>
            <a:r>
              <a:rPr lang="en-US" sz="4400" b="1" dirty="0" smtClean="0">
                <a:solidFill>
                  <a:schemeClr val="accent6">
                    <a:lumMod val="75000"/>
                  </a:schemeClr>
                </a:solidFill>
              </a:rPr>
              <a:t>Cultural Recognition: Hispanic Culture </a:t>
            </a:r>
            <a:endParaRPr lang="en-US" sz="4400" b="1" dirty="0">
              <a:solidFill>
                <a:schemeClr val="accent6">
                  <a:lumMod val="75000"/>
                </a:schemeClr>
              </a:solidFill>
            </a:endParaRPr>
          </a:p>
        </p:txBody>
      </p:sp>
      <p:sp>
        <p:nvSpPr>
          <p:cNvPr id="3" name="Content Placeholder 2"/>
          <p:cNvSpPr>
            <a:spLocks noGrp="1"/>
          </p:cNvSpPr>
          <p:nvPr>
            <p:ph idx="1"/>
          </p:nvPr>
        </p:nvSpPr>
        <p:spPr>
          <a:xfrm>
            <a:off x="533400" y="1676400"/>
            <a:ext cx="8382000" cy="4800600"/>
          </a:xfrm>
        </p:spPr>
        <p:txBody>
          <a:bodyPr>
            <a:noAutofit/>
          </a:bodyPr>
          <a:lstStyle/>
          <a:p>
            <a:pPr>
              <a:lnSpc>
                <a:spcPct val="130000"/>
              </a:lnSpc>
              <a:buFont typeface="Arial" panose="020B0604020202020204" pitchFamily="34" charset="0"/>
              <a:buChar char="•"/>
            </a:pPr>
            <a:r>
              <a:rPr lang="en-US" sz="2800" dirty="0" smtClean="0"/>
              <a:t>The pregnant </a:t>
            </a:r>
            <a:r>
              <a:rPr lang="en-US" sz="2800" dirty="0"/>
              <a:t>woman’s </a:t>
            </a:r>
            <a:r>
              <a:rPr lang="en-US" sz="2800" dirty="0" smtClean="0"/>
              <a:t>mother and family are important</a:t>
            </a:r>
            <a:r>
              <a:rPr lang="en-US" sz="2800" dirty="0"/>
              <a:t>. </a:t>
            </a:r>
            <a:endParaRPr lang="en-US" sz="2800" dirty="0" smtClean="0"/>
          </a:p>
          <a:p>
            <a:pPr>
              <a:lnSpc>
                <a:spcPct val="130000"/>
              </a:lnSpc>
              <a:spcBef>
                <a:spcPts val="1800"/>
              </a:spcBef>
              <a:buFont typeface="Arial" panose="020B0604020202020204" pitchFamily="34" charset="0"/>
              <a:buChar char="•"/>
            </a:pPr>
            <a:r>
              <a:rPr lang="en-US" sz="2800" dirty="0" smtClean="0"/>
              <a:t>Get Grandmother’s </a:t>
            </a:r>
            <a:r>
              <a:rPr lang="en-US" sz="2800" dirty="0"/>
              <a:t>"buy-in", especially </a:t>
            </a:r>
            <a:r>
              <a:rPr lang="en-US" sz="2800" dirty="0" smtClean="0"/>
              <a:t>foreign-born </a:t>
            </a:r>
            <a:r>
              <a:rPr lang="en-US" sz="2800" dirty="0"/>
              <a:t>mothers who may see early inductions as normal</a:t>
            </a:r>
            <a:r>
              <a:rPr lang="en-US" sz="2800" dirty="0" smtClean="0"/>
              <a:t>.</a:t>
            </a:r>
            <a:endParaRPr lang="en-US" sz="2800" dirty="0"/>
          </a:p>
        </p:txBody>
      </p:sp>
      <p:pic>
        <p:nvPicPr>
          <p:cNvPr id="4" name="Picture 3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2390" y="152400"/>
            <a:ext cx="838200" cy="74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8571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60" y="1302841"/>
            <a:ext cx="8305800" cy="5250181"/>
          </a:xfrm>
        </p:spPr>
        <p:txBody>
          <a:bodyPr>
            <a:noAutofit/>
          </a:bodyPr>
          <a:lstStyle/>
          <a:p>
            <a:pPr marL="171450" indent="-171450">
              <a:spcBef>
                <a:spcPts val="2400"/>
              </a:spcBef>
              <a:buFont typeface="Arial" pitchFamily="34" charset="0"/>
              <a:buChar char="•"/>
            </a:pPr>
            <a:r>
              <a:rPr lang="en-US" sz="2400" dirty="0" smtClean="0"/>
              <a:t>Highlight infant &amp; maternal health </a:t>
            </a:r>
            <a:r>
              <a:rPr lang="en-US" sz="2400" dirty="0"/>
              <a:t>above convenience</a:t>
            </a:r>
          </a:p>
          <a:p>
            <a:pPr marL="171450" indent="-171450">
              <a:spcBef>
                <a:spcPts val="2400"/>
              </a:spcBef>
              <a:buFont typeface="Arial" pitchFamily="34" charset="0"/>
              <a:buChar char="•"/>
            </a:pPr>
            <a:r>
              <a:rPr lang="en-US" sz="2400" dirty="0" smtClean="0"/>
              <a:t>Highlight </a:t>
            </a:r>
            <a:r>
              <a:rPr lang="en-US" sz="2400" dirty="0"/>
              <a:t>benefits of extending the pregnancy without causing </a:t>
            </a:r>
            <a:r>
              <a:rPr lang="en-US" sz="2400" dirty="0" smtClean="0"/>
              <a:t>concern for </a:t>
            </a:r>
            <a:r>
              <a:rPr lang="en-US" sz="2400" dirty="0"/>
              <a:t>parents who must deliver </a:t>
            </a:r>
            <a:r>
              <a:rPr lang="en-US" sz="2400" dirty="0" smtClean="0"/>
              <a:t>early </a:t>
            </a:r>
            <a:endParaRPr lang="en-US" sz="2400" dirty="0"/>
          </a:p>
          <a:p>
            <a:pPr marL="171450" lvl="0" indent="-171450">
              <a:spcBef>
                <a:spcPts val="2400"/>
              </a:spcBef>
              <a:buFont typeface="Arial" pitchFamily="34" charset="0"/>
              <a:buChar char="•"/>
            </a:pPr>
            <a:r>
              <a:rPr lang="en-US" sz="2400" dirty="0" smtClean="0"/>
              <a:t>39 weeks vs. natural labor.</a:t>
            </a:r>
          </a:p>
          <a:p>
            <a:pPr marL="171450" lvl="0" indent="-171450">
              <a:spcBef>
                <a:spcPts val="2400"/>
              </a:spcBef>
              <a:buFont typeface="Arial" pitchFamily="34" charset="0"/>
              <a:buChar char="•"/>
            </a:pPr>
            <a:r>
              <a:rPr lang="en-US" sz="2400" dirty="0" smtClean="0"/>
              <a:t>Leverage </a:t>
            </a:r>
            <a:r>
              <a:rPr lang="en-US" sz="2400" dirty="0"/>
              <a:t>due date uncertainty to emphasize the importance of waiting. </a:t>
            </a:r>
            <a:endParaRPr lang="en-US" sz="2400" dirty="0" smtClean="0"/>
          </a:p>
          <a:p>
            <a:pPr marL="171450" lvl="0" indent="-171450">
              <a:spcBef>
                <a:spcPts val="2400"/>
              </a:spcBef>
              <a:buFont typeface="Arial" pitchFamily="34" charset="0"/>
              <a:buChar char="•"/>
            </a:pPr>
            <a:r>
              <a:rPr lang="en-US" sz="2400" dirty="0" smtClean="0"/>
              <a:t>Leverage extending pregnancy with marketers</a:t>
            </a:r>
          </a:p>
        </p:txBody>
      </p:sp>
      <p:sp>
        <p:nvSpPr>
          <p:cNvPr id="2" name="TextBox 1"/>
          <p:cNvSpPr txBox="1"/>
          <p:nvPr/>
        </p:nvSpPr>
        <p:spPr>
          <a:xfrm>
            <a:off x="129540" y="533400"/>
            <a:ext cx="8763000" cy="769441"/>
          </a:xfrm>
          <a:prstGeom prst="rect">
            <a:avLst/>
          </a:prstGeom>
          <a:noFill/>
        </p:spPr>
        <p:txBody>
          <a:bodyPr wrap="square" rtlCol="0">
            <a:spAutoFit/>
          </a:bodyPr>
          <a:lstStyle/>
          <a:p>
            <a:pPr algn="ctr"/>
            <a:r>
              <a:rPr lang="en-US" sz="4400" b="1" dirty="0" smtClean="0">
                <a:solidFill>
                  <a:schemeClr val="accent6">
                    <a:lumMod val="75000"/>
                  </a:schemeClr>
                </a:solidFill>
              </a:rPr>
              <a:t>Messages</a:t>
            </a:r>
            <a:endParaRPr lang="en-US" sz="4400" b="1" dirty="0">
              <a:solidFill>
                <a:schemeClr val="accent6">
                  <a:lumMod val="75000"/>
                </a:schemeClr>
              </a:solidFill>
            </a:endParaRPr>
          </a:p>
        </p:txBody>
      </p:sp>
      <p:pic>
        <p:nvPicPr>
          <p:cNvPr id="4" name="Picture 3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523875"/>
            <a:ext cx="842010" cy="74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5417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2743200"/>
            <a:ext cx="3791155" cy="924475"/>
          </a:xfrm>
        </p:spPr>
        <p:txBody>
          <a:bodyPr/>
          <a:lstStyle/>
          <a:p>
            <a:pPr algn="ctr"/>
            <a:r>
              <a:rPr lang="en-US" sz="4400" b="1" dirty="0" smtClean="0">
                <a:solidFill>
                  <a:schemeClr val="accent6">
                    <a:lumMod val="75000"/>
                  </a:schemeClr>
                </a:solidFill>
              </a:rPr>
              <a:t>Questions?</a:t>
            </a:r>
            <a:endParaRPr lang="en-US" sz="4400" b="1" dirty="0">
              <a:solidFill>
                <a:schemeClr val="accent6">
                  <a:lumMod val="75000"/>
                </a:schemeClr>
              </a:solidFill>
            </a:endParaRPr>
          </a:p>
        </p:txBody>
      </p:sp>
      <p:pic>
        <p:nvPicPr>
          <p:cNvPr id="4" name="Picture 3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0485" y="3794760"/>
            <a:ext cx="842010" cy="7429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674870" y="2133600"/>
            <a:ext cx="762000" cy="7429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Wendy\AppData\Local\Microsoft\Windows\Temporary Internet Files\Content.IE5\WS09FBYK\MP90040936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423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436870" y="6223516"/>
            <a:ext cx="2963953" cy="369332"/>
          </a:xfrm>
          <a:prstGeom prst="rect">
            <a:avLst/>
          </a:prstGeom>
          <a:noFill/>
        </p:spPr>
        <p:txBody>
          <a:bodyPr wrap="none" rtlCol="0">
            <a:spAutoFit/>
          </a:bodyPr>
          <a:lstStyle/>
          <a:p>
            <a:r>
              <a:rPr lang="en-US" dirty="0" smtClean="0"/>
              <a:t>Wshellhorn@yahoo.com</a:t>
            </a:r>
            <a:endParaRPr lang="en-US" dirty="0"/>
          </a:p>
        </p:txBody>
      </p:sp>
    </p:spTree>
    <p:extLst>
      <p:ext uri="{BB962C8B-B14F-4D97-AF65-F5344CB8AC3E}">
        <p14:creationId xmlns:p14="http://schemas.microsoft.com/office/powerpoint/2010/main" val="1158309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447800"/>
            <a:ext cx="8382000" cy="4647426"/>
          </a:xfrm>
          <a:prstGeom prst="rect">
            <a:avLst/>
          </a:prstGeom>
          <a:noFill/>
        </p:spPr>
        <p:txBody>
          <a:bodyPr wrap="square">
            <a:spAutoFit/>
          </a:bodyPr>
          <a:lstStyle/>
          <a:p>
            <a:pPr marL="228600" indent="-228600">
              <a:spcBef>
                <a:spcPts val="2400"/>
              </a:spcBef>
              <a:buFont typeface="Arial" pitchFamily="34" charset="0"/>
              <a:buChar char="•"/>
            </a:pPr>
            <a:r>
              <a:rPr lang="en-US" sz="3200" b="1" dirty="0"/>
              <a:t>2011:</a:t>
            </a:r>
            <a:r>
              <a:rPr lang="en-US" sz="3200" dirty="0"/>
              <a:t> </a:t>
            </a:r>
            <a:r>
              <a:rPr lang="en-US" sz="2800" dirty="0"/>
              <a:t>March of Dimes </a:t>
            </a:r>
            <a:r>
              <a:rPr lang="en-US" sz="2800" dirty="0" smtClean="0"/>
              <a:t>and </a:t>
            </a:r>
            <a:r>
              <a:rPr lang="en-US" sz="2800" dirty="0"/>
              <a:t>FAHSC</a:t>
            </a:r>
          </a:p>
          <a:p>
            <a:pPr marL="228600" indent="-228600">
              <a:spcBef>
                <a:spcPts val="2400"/>
              </a:spcBef>
              <a:buFont typeface="Arial" pitchFamily="34" charset="0"/>
              <a:buChar char="•"/>
            </a:pPr>
            <a:r>
              <a:rPr lang="en-US" sz="3200" b="1" dirty="0"/>
              <a:t>3-yr Campaign</a:t>
            </a:r>
            <a:r>
              <a:rPr lang="en-US" sz="3200" dirty="0"/>
              <a:t>: </a:t>
            </a:r>
            <a:r>
              <a:rPr lang="en-US" sz="2400" dirty="0"/>
              <a:t>Awareness &amp; Education</a:t>
            </a:r>
          </a:p>
          <a:p>
            <a:pPr marL="228600" indent="-228600">
              <a:spcBef>
                <a:spcPts val="2400"/>
              </a:spcBef>
              <a:buFont typeface="Arial" pitchFamily="34" charset="0"/>
              <a:buChar char="•"/>
            </a:pPr>
            <a:r>
              <a:rPr lang="en-US" sz="2800" b="1" dirty="0" smtClean="0"/>
              <a:t>Purpose of Overall Project:</a:t>
            </a:r>
            <a:r>
              <a:rPr lang="en-US" sz="2800" dirty="0" smtClean="0"/>
              <a:t> </a:t>
            </a:r>
          </a:p>
          <a:p>
            <a:pPr marL="742950" lvl="1" indent="-285750">
              <a:spcBef>
                <a:spcPts val="1200"/>
              </a:spcBef>
              <a:buFont typeface="Arial" pitchFamily="34" charset="0"/>
              <a:buChar char="•"/>
            </a:pPr>
            <a:r>
              <a:rPr lang="en-US" sz="2400" dirty="0" smtClean="0"/>
              <a:t>Develop increase consumer knowledge about the importance of the last weeks of pregnancy. </a:t>
            </a:r>
          </a:p>
          <a:p>
            <a:pPr marL="228600" indent="-228600">
              <a:spcBef>
                <a:spcPts val="2400"/>
              </a:spcBef>
              <a:buFont typeface="Arial" panose="020B0604020202020204" pitchFamily="34" charset="0"/>
              <a:buChar char="•"/>
            </a:pPr>
            <a:r>
              <a:rPr lang="en-US" sz="2800" b="1" dirty="0" smtClean="0"/>
              <a:t>Purpose of the Focus Groups:</a:t>
            </a:r>
          </a:p>
          <a:p>
            <a:pPr marL="742950" lvl="1" indent="-285750">
              <a:spcBef>
                <a:spcPts val="1200"/>
              </a:spcBef>
              <a:buFont typeface="Arial" pitchFamily="34" charset="0"/>
              <a:buChar char="•"/>
            </a:pPr>
            <a:r>
              <a:rPr lang="en-US" sz="2400" dirty="0" smtClean="0"/>
              <a:t>Learn how to develop effective education and awareness materials for Hispanics and men.</a:t>
            </a:r>
          </a:p>
        </p:txBody>
      </p:sp>
      <p:sp>
        <p:nvSpPr>
          <p:cNvPr id="3" name="TextBox 2"/>
          <p:cNvSpPr txBox="1"/>
          <p:nvPr/>
        </p:nvSpPr>
        <p:spPr>
          <a:xfrm>
            <a:off x="2590800" y="358914"/>
            <a:ext cx="4003019" cy="707886"/>
          </a:xfrm>
          <a:prstGeom prst="rect">
            <a:avLst/>
          </a:prstGeom>
          <a:noFill/>
        </p:spPr>
        <p:txBody>
          <a:bodyPr wrap="none" rtlCol="0">
            <a:spAutoFit/>
          </a:bodyPr>
          <a:lstStyle/>
          <a:p>
            <a:r>
              <a:rPr lang="en-US" sz="4000" b="1" dirty="0" smtClean="0">
                <a:solidFill>
                  <a:schemeClr val="accent6">
                    <a:lumMod val="75000"/>
                  </a:schemeClr>
                </a:solidFill>
              </a:rPr>
              <a:t>Background:</a:t>
            </a:r>
            <a:r>
              <a:rPr lang="en-US" sz="4000" b="1" dirty="0" smtClean="0"/>
              <a:t> </a:t>
            </a:r>
            <a:endParaRPr lang="en-US" sz="4000" b="1" dirty="0"/>
          </a:p>
        </p:txBody>
      </p:sp>
      <p:pic>
        <p:nvPicPr>
          <p:cNvPr id="4" name="Picture 3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1805" y="4495800"/>
            <a:ext cx="519113" cy="56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625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2306" y="2209800"/>
            <a:ext cx="7315200" cy="3677930"/>
          </a:xfrm>
          <a:prstGeom prst="rect">
            <a:avLst/>
          </a:prstGeom>
          <a:noFill/>
        </p:spPr>
        <p:txBody>
          <a:bodyPr wrap="square">
            <a:spAutoFit/>
          </a:bodyPr>
          <a:lstStyle/>
          <a:p>
            <a:pPr marL="285750" indent="-285750">
              <a:spcBef>
                <a:spcPts val="3600"/>
              </a:spcBef>
              <a:buFont typeface="Arial" pitchFamily="34" charset="0"/>
              <a:buChar char="•"/>
            </a:pPr>
            <a:r>
              <a:rPr lang="en-US" sz="2800" b="1" dirty="0">
                <a:solidFill>
                  <a:schemeClr val="accent6">
                    <a:lumMod val="75000"/>
                  </a:schemeClr>
                </a:solidFill>
              </a:rPr>
              <a:t>Issues:</a:t>
            </a:r>
          </a:p>
          <a:p>
            <a:pPr marL="742950" lvl="1" indent="-285750">
              <a:spcBef>
                <a:spcPts val="600"/>
              </a:spcBef>
              <a:buFont typeface="Arial" pitchFamily="34" charset="0"/>
              <a:buChar char="•"/>
            </a:pPr>
            <a:r>
              <a:rPr lang="en-US" sz="2800" dirty="0"/>
              <a:t>South Florida: </a:t>
            </a:r>
          </a:p>
          <a:p>
            <a:pPr marL="1371600" lvl="2" indent="-457200">
              <a:spcBef>
                <a:spcPts val="1800"/>
              </a:spcBef>
              <a:buFont typeface="Wingdings" pitchFamily="2" charset="2"/>
              <a:buChar char="Ø"/>
            </a:pPr>
            <a:r>
              <a:rPr lang="en-US" sz="2800" dirty="0"/>
              <a:t>High rates of elective inductions</a:t>
            </a:r>
          </a:p>
          <a:p>
            <a:pPr marL="1371600" lvl="2" indent="-457200">
              <a:spcBef>
                <a:spcPts val="1800"/>
              </a:spcBef>
              <a:buFont typeface="Wingdings" pitchFamily="2" charset="2"/>
              <a:buChar char="Ø"/>
            </a:pPr>
            <a:r>
              <a:rPr lang="en-US" sz="2800" dirty="0"/>
              <a:t>Large Hispanic population</a:t>
            </a:r>
          </a:p>
          <a:p>
            <a:pPr marL="742950" lvl="1" indent="-285750">
              <a:spcBef>
                <a:spcPts val="3600"/>
              </a:spcBef>
              <a:buFont typeface="Arial" pitchFamily="34" charset="0"/>
              <a:buChar char="•"/>
            </a:pPr>
            <a:r>
              <a:rPr lang="en-US" sz="2800" dirty="0"/>
              <a:t>Fathers omitted </a:t>
            </a:r>
            <a:r>
              <a:rPr lang="en-US" sz="2800" dirty="0" smtClean="0"/>
              <a:t>from education </a:t>
            </a:r>
            <a:r>
              <a:rPr lang="en-US" sz="2800" dirty="0"/>
              <a:t>and awareness efforts.</a:t>
            </a:r>
          </a:p>
        </p:txBody>
      </p:sp>
      <p:pic>
        <p:nvPicPr>
          <p:cNvPr id="3"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24285"/>
            <a:ext cx="3558212" cy="1307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556510" y="1632168"/>
            <a:ext cx="3575018" cy="338554"/>
          </a:xfrm>
          <a:prstGeom prst="rect">
            <a:avLst/>
          </a:prstGeom>
        </p:spPr>
        <p:txBody>
          <a:bodyPr wrap="none">
            <a:spAutoFit/>
          </a:bodyPr>
          <a:lstStyle/>
          <a:p>
            <a:r>
              <a:rPr lang="en-US" sz="1600" b="1" dirty="0" smtClean="0"/>
              <a:t>http://www.39weeksfl.com/</a:t>
            </a:r>
            <a:endParaRPr lang="en-US" sz="1600" b="1" dirty="0"/>
          </a:p>
        </p:txBody>
      </p:sp>
      <p:pic>
        <p:nvPicPr>
          <p:cNvPr id="5" name="Picture 3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09600" y="2123122"/>
            <a:ext cx="502444" cy="56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2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927"/>
            <a:ext cx="9144000" cy="924475"/>
          </a:xfrm>
        </p:spPr>
        <p:txBody>
          <a:bodyPr/>
          <a:lstStyle/>
          <a:p>
            <a:pPr algn="ctr"/>
            <a:r>
              <a:rPr lang="en-US" sz="4000" b="1" dirty="0" smtClean="0">
                <a:solidFill>
                  <a:schemeClr val="accent6">
                    <a:lumMod val="75000"/>
                  </a:schemeClr>
                </a:solidFill>
              </a:rPr>
              <a:t>Participants:</a:t>
            </a:r>
            <a:endParaRPr lang="en-US" sz="4000" b="1" dirty="0">
              <a:solidFill>
                <a:schemeClr val="accent6">
                  <a:lumMod val="75000"/>
                </a:schemeClr>
              </a:solidFill>
            </a:endParaRPr>
          </a:p>
        </p:txBody>
      </p:sp>
      <p:sp>
        <p:nvSpPr>
          <p:cNvPr id="3" name="Rectangle 2"/>
          <p:cNvSpPr/>
          <p:nvPr/>
        </p:nvSpPr>
        <p:spPr>
          <a:xfrm>
            <a:off x="1219200" y="1133355"/>
            <a:ext cx="7239000" cy="5293757"/>
          </a:xfrm>
          <a:prstGeom prst="rect">
            <a:avLst/>
          </a:prstGeom>
          <a:noFill/>
        </p:spPr>
        <p:txBody>
          <a:bodyPr wrap="square">
            <a:spAutoFit/>
          </a:bodyPr>
          <a:lstStyle/>
          <a:p>
            <a:pPr>
              <a:spcBef>
                <a:spcPts val="1800"/>
              </a:spcBef>
            </a:pPr>
            <a:r>
              <a:rPr lang="en-US" sz="2800" dirty="0" smtClean="0"/>
              <a:t>- </a:t>
            </a:r>
            <a:r>
              <a:rPr lang="en-US" sz="2800" b="1" dirty="0" smtClean="0"/>
              <a:t>8 Focus Groups in 5 Counties</a:t>
            </a:r>
            <a:br>
              <a:rPr lang="en-US" sz="2800" b="1" dirty="0" smtClean="0"/>
            </a:br>
            <a:r>
              <a:rPr lang="en-US" sz="2800" dirty="0" smtClean="0"/>
              <a:t>     - </a:t>
            </a:r>
            <a:r>
              <a:rPr lang="en-US" sz="2400" dirty="0" smtClean="0"/>
              <a:t>34 women and 29 men</a:t>
            </a:r>
            <a:r>
              <a:rPr lang="en-US" sz="2800" dirty="0" smtClean="0"/>
              <a:t/>
            </a:r>
            <a:br>
              <a:rPr lang="en-US" sz="2800" dirty="0" smtClean="0"/>
            </a:br>
            <a:endParaRPr lang="en-US" sz="800" dirty="0" smtClean="0"/>
          </a:p>
          <a:p>
            <a:pPr>
              <a:spcBef>
                <a:spcPts val="1200"/>
              </a:spcBef>
            </a:pPr>
            <a:r>
              <a:rPr lang="en-US" sz="2800" b="1" dirty="0" smtClean="0"/>
              <a:t>-  Demographics</a:t>
            </a:r>
          </a:p>
          <a:p>
            <a:pPr marL="914400" lvl="1" indent="-457200">
              <a:spcBef>
                <a:spcPts val="1200"/>
              </a:spcBef>
              <a:buFontTx/>
              <a:buChar char="-"/>
            </a:pPr>
            <a:r>
              <a:rPr lang="en-US" sz="2400" b="1" dirty="0" smtClean="0"/>
              <a:t>Varied</a:t>
            </a:r>
          </a:p>
          <a:p>
            <a:r>
              <a:rPr lang="en-US" sz="2400" dirty="0" smtClean="0"/>
              <a:t>     	- age, </a:t>
            </a:r>
          </a:p>
          <a:p>
            <a:r>
              <a:rPr lang="en-US" sz="2400" dirty="0" smtClean="0"/>
              <a:t>     	- on whether they had a child </a:t>
            </a:r>
          </a:p>
          <a:p>
            <a:r>
              <a:rPr lang="en-US" sz="2400" dirty="0" smtClean="0"/>
              <a:t>     	- were having a baby </a:t>
            </a:r>
          </a:p>
          <a:p>
            <a:pPr>
              <a:spcBef>
                <a:spcPts val="600"/>
              </a:spcBef>
            </a:pPr>
            <a:r>
              <a:rPr lang="en-US" sz="2400" dirty="0" smtClean="0"/>
              <a:t>     	- age of any children</a:t>
            </a:r>
            <a:r>
              <a:rPr lang="en-US" sz="2400" b="1" dirty="0" smtClean="0"/>
              <a:t/>
            </a:r>
            <a:br>
              <a:rPr lang="en-US" sz="2400" b="1" dirty="0" smtClean="0"/>
            </a:br>
            <a:endParaRPr lang="en-US" sz="2400" b="1" dirty="0" smtClean="0"/>
          </a:p>
          <a:p>
            <a:pPr>
              <a:spcBef>
                <a:spcPts val="600"/>
              </a:spcBef>
            </a:pPr>
            <a:r>
              <a:rPr lang="en-US" sz="2400" b="1" dirty="0" smtClean="0"/>
              <a:t>    - Race/Ethnicity: </a:t>
            </a:r>
          </a:p>
          <a:p>
            <a:pPr marL="914400" indent="-914400"/>
            <a:r>
              <a:rPr lang="en-US" sz="2400" b="1" dirty="0" smtClean="0"/>
              <a:t>     	- </a:t>
            </a:r>
            <a:r>
              <a:rPr lang="en-US" sz="2400" dirty="0" smtClean="0"/>
              <a:t>Hispanic and a blend of Hispanic,  	African American or both</a:t>
            </a:r>
          </a:p>
        </p:txBody>
      </p:sp>
      <p:pic>
        <p:nvPicPr>
          <p:cNvPr id="4" name="Picture 3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863089" y="186690"/>
            <a:ext cx="771285" cy="74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266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636520" y="1474470"/>
            <a:ext cx="4724400" cy="4724400"/>
            <a:chOff x="1905000" y="1828800"/>
            <a:chExt cx="4724400" cy="4724400"/>
          </a:xfrm>
        </p:grpSpPr>
        <p:pic>
          <p:nvPicPr>
            <p:cNvPr id="3074" name="Picture 2" descr="http://www.washingtonstatesearch.com/United_States_maps/Florida/maps/Florida_county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828800"/>
              <a:ext cx="4724400" cy="4724400"/>
            </a:xfrm>
            <a:prstGeom prst="rect">
              <a:avLst/>
            </a:prstGeom>
            <a:noFill/>
            <a:extLst>
              <a:ext uri="{909E8E84-426E-40DD-AFC4-6F175D3DCCD1}">
                <a14:hiddenFill xmlns:a14="http://schemas.microsoft.com/office/drawing/2010/main">
                  <a:solidFill>
                    <a:srgbClr val="FFFFFF"/>
                  </a:solidFill>
                </a14:hiddenFill>
              </a:ext>
            </a:extLst>
          </p:spPr>
        </p:pic>
        <p:sp>
          <p:nvSpPr>
            <p:cNvPr id="3" name="5-Point Star 2"/>
            <p:cNvSpPr/>
            <p:nvPr/>
          </p:nvSpPr>
          <p:spPr>
            <a:xfrm>
              <a:off x="5129212" y="3962400"/>
              <a:ext cx="76200" cy="76200"/>
            </a:xfrm>
            <a:prstGeom prst="star5">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5600700" y="3657600"/>
              <a:ext cx="76200" cy="76200"/>
            </a:xfrm>
            <a:prstGeom prst="star5">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6320790" y="5013960"/>
              <a:ext cx="76200" cy="76200"/>
            </a:xfrm>
            <a:prstGeom prst="star5">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6210300" y="5753100"/>
              <a:ext cx="76200" cy="76200"/>
            </a:xfrm>
            <a:prstGeom prst="star5">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6413182" y="5263514"/>
              <a:ext cx="76200" cy="76200"/>
            </a:xfrm>
            <a:prstGeom prst="star5">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13"/>
          <p:cNvSpPr>
            <a:spLocks noGrp="1"/>
          </p:cNvSpPr>
          <p:nvPr>
            <p:ph type="title"/>
          </p:nvPr>
        </p:nvSpPr>
        <p:spPr>
          <a:xfrm>
            <a:off x="1066800" y="457200"/>
            <a:ext cx="7125113" cy="924475"/>
          </a:xfrm>
        </p:spPr>
        <p:txBody>
          <a:bodyPr/>
          <a:lstStyle/>
          <a:p>
            <a:r>
              <a:rPr lang="en-US" b="1" dirty="0" smtClean="0">
                <a:solidFill>
                  <a:schemeClr val="accent6">
                    <a:lumMod val="75000"/>
                  </a:schemeClr>
                </a:solidFill>
              </a:rPr>
              <a:t>Geography of Focus Groups:</a:t>
            </a:r>
            <a:endParaRPr lang="en-US" b="1" dirty="0">
              <a:solidFill>
                <a:schemeClr val="accent6">
                  <a:lumMod val="75000"/>
                </a:schemeClr>
              </a:solidFill>
            </a:endParaRPr>
          </a:p>
        </p:txBody>
      </p:sp>
      <p:sp>
        <p:nvSpPr>
          <p:cNvPr id="15" name="TextBox 14"/>
          <p:cNvSpPr txBox="1"/>
          <p:nvPr/>
        </p:nvSpPr>
        <p:spPr>
          <a:xfrm>
            <a:off x="1524000" y="3427779"/>
            <a:ext cx="2819400" cy="2893100"/>
          </a:xfrm>
          <a:prstGeom prst="rect">
            <a:avLst/>
          </a:prstGeom>
          <a:solidFill>
            <a:schemeClr val="accent6">
              <a:lumMod val="60000"/>
              <a:lumOff val="40000"/>
            </a:schemeClr>
          </a:solidFill>
        </p:spPr>
        <p:txBody>
          <a:bodyPr wrap="square" rtlCol="0">
            <a:spAutoFit/>
          </a:bodyPr>
          <a:lstStyle/>
          <a:p>
            <a:pPr marL="285750" indent="-285750">
              <a:spcBef>
                <a:spcPts val="600"/>
              </a:spcBef>
              <a:buFont typeface="Arial" pitchFamily="34" charset="0"/>
              <a:buChar char="•"/>
            </a:pPr>
            <a:r>
              <a:rPr lang="en-US" sz="2400" b="1" dirty="0" smtClean="0"/>
              <a:t>Broward</a:t>
            </a:r>
          </a:p>
          <a:p>
            <a:pPr marL="285750" indent="-285750">
              <a:spcBef>
                <a:spcPts val="600"/>
              </a:spcBef>
              <a:buFont typeface="Arial" pitchFamily="34" charset="0"/>
              <a:buChar char="•"/>
            </a:pPr>
            <a:r>
              <a:rPr lang="en-US" sz="2400" b="1" dirty="0" smtClean="0"/>
              <a:t>Hillsborough</a:t>
            </a:r>
          </a:p>
          <a:p>
            <a:pPr marL="285750" indent="-285750">
              <a:spcBef>
                <a:spcPts val="600"/>
              </a:spcBef>
              <a:buFont typeface="Arial" pitchFamily="34" charset="0"/>
              <a:buChar char="•"/>
            </a:pPr>
            <a:r>
              <a:rPr lang="en-US" sz="2400" b="1" dirty="0" smtClean="0"/>
              <a:t>Orange</a:t>
            </a:r>
          </a:p>
          <a:p>
            <a:pPr marL="285750" indent="-285750">
              <a:spcBef>
                <a:spcPts val="600"/>
              </a:spcBef>
              <a:buFont typeface="Arial" pitchFamily="34" charset="0"/>
              <a:buChar char="•"/>
            </a:pPr>
            <a:r>
              <a:rPr lang="en-US" sz="2400" b="1" dirty="0" smtClean="0"/>
              <a:t>Miami-Dade</a:t>
            </a:r>
          </a:p>
          <a:p>
            <a:pPr marL="285750" indent="-285750">
              <a:spcBef>
                <a:spcPts val="600"/>
              </a:spcBef>
              <a:spcAft>
                <a:spcPts val="600"/>
              </a:spcAft>
              <a:buFont typeface="Arial" pitchFamily="34" charset="0"/>
              <a:buChar char="•"/>
            </a:pPr>
            <a:r>
              <a:rPr lang="en-US" sz="2400" b="1" dirty="0" smtClean="0"/>
              <a:t>West Palm Beach</a:t>
            </a:r>
          </a:p>
          <a:p>
            <a:pPr>
              <a:spcBef>
                <a:spcPts val="600"/>
              </a:spcBef>
              <a:spcAft>
                <a:spcPts val="600"/>
              </a:spcAft>
            </a:pPr>
            <a:endParaRPr lang="en-US" sz="800" dirty="0"/>
          </a:p>
        </p:txBody>
      </p:sp>
      <p:pic>
        <p:nvPicPr>
          <p:cNvPr id="17" name="Picture 3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6180" y="5438775"/>
            <a:ext cx="1038225" cy="112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190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486400"/>
            <a:ext cx="7125113" cy="924475"/>
          </a:xfrm>
        </p:spPr>
        <p:txBody>
          <a:bodyPr/>
          <a:lstStyle/>
          <a:p>
            <a:pPr algn="ctr"/>
            <a:r>
              <a:rPr lang="en-US" b="1" dirty="0" smtClean="0">
                <a:solidFill>
                  <a:schemeClr val="tx1"/>
                </a:solidFill>
              </a:rPr>
              <a:t>Turn Back Time</a:t>
            </a:r>
            <a:endParaRPr lang="en-US" b="1" dirty="0">
              <a:solidFill>
                <a:schemeClr val="tx1"/>
              </a:solidFill>
            </a:endParaRPr>
          </a:p>
        </p:txBody>
      </p:sp>
      <p:sp>
        <p:nvSpPr>
          <p:cNvPr id="3" name="Rectangle 2"/>
          <p:cNvSpPr/>
          <p:nvPr/>
        </p:nvSpPr>
        <p:spPr>
          <a:xfrm>
            <a:off x="826770" y="533400"/>
            <a:ext cx="7696200" cy="1323439"/>
          </a:xfrm>
          <a:prstGeom prst="rect">
            <a:avLst/>
          </a:prstGeom>
        </p:spPr>
        <p:txBody>
          <a:bodyPr wrap="square">
            <a:spAutoFit/>
          </a:bodyPr>
          <a:lstStyle/>
          <a:p>
            <a:pPr algn="ctr"/>
            <a:r>
              <a:rPr lang="en-US" sz="4000" b="1" dirty="0">
                <a:solidFill>
                  <a:schemeClr val="accent6">
                    <a:lumMod val="75000"/>
                  </a:schemeClr>
                </a:solidFill>
              </a:rPr>
              <a:t>Transformation of the </a:t>
            </a:r>
            <a:r>
              <a:rPr lang="en-US" sz="4000" b="1" dirty="0" smtClean="0">
                <a:solidFill>
                  <a:schemeClr val="accent6">
                    <a:lumMod val="75000"/>
                  </a:schemeClr>
                </a:solidFill>
              </a:rPr>
              <a:t>Pregnancy Experience</a:t>
            </a:r>
            <a:r>
              <a:rPr lang="en-US" sz="4000" b="1" dirty="0">
                <a:solidFill>
                  <a:schemeClr val="accent6">
                    <a:lumMod val="75000"/>
                  </a:schemeClr>
                </a:solidFill>
              </a:rPr>
              <a:t>: </a:t>
            </a:r>
            <a:endParaRPr lang="en-US" sz="4000" dirty="0">
              <a:solidFill>
                <a:schemeClr val="accent6">
                  <a:lumMod val="7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1388" y="2209800"/>
            <a:ext cx="2181225"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7326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780" y="381000"/>
            <a:ext cx="8686800" cy="769441"/>
          </a:xfrm>
          <a:prstGeom prst="rect">
            <a:avLst/>
          </a:prstGeom>
        </p:spPr>
        <p:txBody>
          <a:bodyPr wrap="square">
            <a:spAutoFit/>
          </a:bodyPr>
          <a:lstStyle/>
          <a:p>
            <a:pPr algn="ctr"/>
            <a:r>
              <a:rPr lang="en-US" sz="4400" b="1" dirty="0" smtClean="0">
                <a:solidFill>
                  <a:schemeClr val="accent6">
                    <a:lumMod val="75000"/>
                  </a:schemeClr>
                </a:solidFill>
              </a:rPr>
              <a:t>50 Years Ago:</a:t>
            </a:r>
            <a:endParaRPr lang="en-US" sz="4400" b="1" dirty="0">
              <a:solidFill>
                <a:schemeClr val="accent6">
                  <a:lumMod val="75000"/>
                </a:schemeClr>
              </a:solidFill>
            </a:endParaRPr>
          </a:p>
        </p:txBody>
      </p:sp>
      <p:sp>
        <p:nvSpPr>
          <p:cNvPr id="7" name="Content Placeholder 3"/>
          <p:cNvSpPr txBox="1">
            <a:spLocks/>
          </p:cNvSpPr>
          <p:nvPr/>
        </p:nvSpPr>
        <p:spPr>
          <a:xfrm>
            <a:off x="304800" y="1676400"/>
            <a:ext cx="6926580" cy="5105400"/>
          </a:xfrm>
          <a:prstGeom prst="rect">
            <a:avLst/>
          </a:prstGeom>
        </p:spPr>
        <p:txBody>
          <a:bodyPr>
            <a:noAutofit/>
          </a:bodyPr>
          <a:lst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600"/>
              </a:spcBef>
              <a:spcAft>
                <a:spcPts val="0"/>
              </a:spcAft>
              <a:buFont typeface="Arial" panose="020B0604020202020204" pitchFamily="34" charset="0"/>
              <a:buChar char="•"/>
            </a:pPr>
            <a:r>
              <a:rPr lang="en-US" sz="2800" dirty="0" smtClean="0"/>
              <a:t>No pregnant women on TV</a:t>
            </a:r>
          </a:p>
          <a:p>
            <a:pPr>
              <a:spcBef>
                <a:spcPts val="3600"/>
              </a:spcBef>
              <a:spcAft>
                <a:spcPts val="0"/>
              </a:spcAft>
              <a:buFont typeface="Arial" panose="020B0604020202020204" pitchFamily="34" charset="0"/>
              <a:buChar char="•"/>
            </a:pPr>
            <a:r>
              <a:rPr lang="en-US" sz="2800" dirty="0" smtClean="0"/>
              <a:t>Later awareness of pregnancy</a:t>
            </a:r>
          </a:p>
          <a:p>
            <a:pPr>
              <a:spcBef>
                <a:spcPts val="3600"/>
              </a:spcBef>
              <a:spcAft>
                <a:spcPts val="0"/>
              </a:spcAft>
              <a:buFont typeface="Arial" panose="020B0604020202020204" pitchFamily="34" charset="0"/>
              <a:buChar char="•"/>
            </a:pPr>
            <a:r>
              <a:rPr lang="en-US" sz="2800" dirty="0" smtClean="0"/>
              <a:t>No sonograms/ultrasounds</a:t>
            </a:r>
          </a:p>
          <a:p>
            <a:pPr>
              <a:spcBef>
                <a:spcPts val="3600"/>
              </a:spcBef>
              <a:spcAft>
                <a:spcPts val="0"/>
              </a:spcAft>
              <a:buFont typeface="Arial" panose="020B0604020202020204" pitchFamily="34" charset="0"/>
              <a:buChar char="•"/>
            </a:pPr>
            <a:r>
              <a:rPr lang="en-US" sz="2800" dirty="0" smtClean="0"/>
              <a:t>Women saw OB &amp;             delivered alone</a:t>
            </a:r>
          </a:p>
          <a:p>
            <a:pPr>
              <a:spcBef>
                <a:spcPts val="3600"/>
              </a:spcBef>
              <a:spcAft>
                <a:spcPts val="0"/>
              </a:spcAft>
              <a:buFont typeface="Arial" panose="020B0604020202020204" pitchFamily="34" charset="0"/>
              <a:buChar char="•"/>
            </a:pPr>
            <a:r>
              <a:rPr lang="en-US" sz="2800" dirty="0" smtClean="0"/>
              <a:t>Fewer working mothers</a:t>
            </a:r>
          </a:p>
          <a:p>
            <a:pPr>
              <a:spcBef>
                <a:spcPts val="1500"/>
              </a:spcBef>
              <a:spcAft>
                <a:spcPts val="0"/>
              </a:spcAft>
              <a:buFont typeface="Arial" panose="020B0604020202020204" pitchFamily="34" charset="0"/>
              <a:buChar char="•"/>
            </a:pPr>
            <a:endParaRPr lang="en-US" sz="2800" dirty="0" smtClean="0"/>
          </a:p>
          <a:p>
            <a:pPr>
              <a:spcBef>
                <a:spcPts val="1500"/>
              </a:spcBef>
              <a:spcAft>
                <a:spcPts val="0"/>
              </a:spcAft>
              <a:buFont typeface="Arial" panose="020B0604020202020204" pitchFamily="34" charset="0"/>
              <a:buChar char="•"/>
            </a:pPr>
            <a:endParaRPr lang="en-US" sz="2800" dirty="0"/>
          </a:p>
        </p:txBody>
      </p:sp>
      <p:pic>
        <p:nvPicPr>
          <p:cNvPr id="41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172" y="3657600"/>
            <a:ext cx="2956638"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24000" y="407491"/>
            <a:ext cx="771285" cy="74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227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62000" y="1219200"/>
            <a:ext cx="7848600" cy="4953000"/>
          </a:xfrm>
        </p:spPr>
        <p:txBody>
          <a:bodyPr>
            <a:noAutofit/>
          </a:bodyPr>
          <a:lstStyle/>
          <a:p>
            <a:pPr>
              <a:spcBef>
                <a:spcPts val="3600"/>
              </a:spcBef>
              <a:buFont typeface="Arial" panose="020B0604020202020204" pitchFamily="34" charset="0"/>
              <a:buChar char="•"/>
            </a:pPr>
            <a:r>
              <a:rPr lang="en-US" sz="2400" dirty="0"/>
              <a:t>Connected to baby more/longer:</a:t>
            </a:r>
          </a:p>
          <a:p>
            <a:pPr lvl="1">
              <a:spcBef>
                <a:spcPts val="0"/>
              </a:spcBef>
              <a:buFont typeface="Arial" panose="020B0604020202020204" pitchFamily="34" charset="0"/>
              <a:buChar char="•"/>
            </a:pPr>
            <a:r>
              <a:rPr lang="en-US" sz="2200" dirty="0"/>
              <a:t>Pregnancy known in days (longer </a:t>
            </a:r>
            <a:r>
              <a:rPr lang="en-US" sz="2200" dirty="0" smtClean="0"/>
              <a:t>pregnancy)</a:t>
            </a:r>
            <a:endParaRPr lang="en-US" sz="2200" dirty="0"/>
          </a:p>
          <a:p>
            <a:pPr lvl="1">
              <a:spcBef>
                <a:spcPts val="0"/>
              </a:spcBef>
              <a:buFont typeface="Arial" panose="020B0604020202020204" pitchFamily="34" charset="0"/>
              <a:buChar char="•"/>
            </a:pPr>
            <a:r>
              <a:rPr lang="en-US" sz="2200" dirty="0"/>
              <a:t>Ultrasounds &amp; 3-D sonograms</a:t>
            </a:r>
          </a:p>
          <a:p>
            <a:pPr>
              <a:spcBef>
                <a:spcPts val="3000"/>
              </a:spcBef>
              <a:buFont typeface="Arial" panose="020B0604020202020204" pitchFamily="34" charset="0"/>
              <a:buChar char="•"/>
            </a:pPr>
            <a:r>
              <a:rPr lang="en-US" sz="2400" dirty="0" smtClean="0"/>
              <a:t>Mothers </a:t>
            </a:r>
            <a:r>
              <a:rPr lang="en-US" sz="2400" dirty="0"/>
              <a:t>juggling jobs, other children, etc.</a:t>
            </a:r>
          </a:p>
          <a:p>
            <a:pPr>
              <a:spcBef>
                <a:spcPts val="3000"/>
              </a:spcBef>
              <a:buFont typeface="Arial" panose="020B0604020202020204" pitchFamily="34" charset="0"/>
              <a:buChar char="•"/>
            </a:pPr>
            <a:r>
              <a:rPr lang="en-US" sz="2400" dirty="0" smtClean="0"/>
              <a:t>Overwhelmed </a:t>
            </a:r>
            <a:r>
              <a:rPr lang="en-US" sz="2400" dirty="0"/>
              <a:t>by </a:t>
            </a:r>
            <a:r>
              <a:rPr lang="en-US" sz="2400" dirty="0" smtClean="0"/>
              <a:t>unsolicited messages</a:t>
            </a:r>
            <a:endParaRPr lang="en-US" sz="2000" dirty="0"/>
          </a:p>
          <a:p>
            <a:pPr>
              <a:spcBef>
                <a:spcPts val="3600"/>
              </a:spcBef>
              <a:buFont typeface="Arial" panose="020B0604020202020204" pitchFamily="34" charset="0"/>
              <a:buChar char="•"/>
            </a:pPr>
            <a:r>
              <a:rPr lang="en-US" sz="2400" dirty="0" smtClean="0"/>
              <a:t>Tax </a:t>
            </a:r>
            <a:r>
              <a:rPr lang="en-US" sz="2400" dirty="0"/>
              <a:t>babies / School </a:t>
            </a:r>
            <a:r>
              <a:rPr lang="en-US" sz="2400" dirty="0" smtClean="0"/>
              <a:t>babies</a:t>
            </a:r>
            <a:endParaRPr lang="en-US" sz="2400" dirty="0"/>
          </a:p>
        </p:txBody>
      </p:sp>
      <p:sp>
        <p:nvSpPr>
          <p:cNvPr id="3" name="Rectangle 2"/>
          <p:cNvSpPr/>
          <p:nvPr/>
        </p:nvSpPr>
        <p:spPr>
          <a:xfrm>
            <a:off x="304800" y="533400"/>
            <a:ext cx="8458200" cy="769441"/>
          </a:xfrm>
          <a:prstGeom prst="rect">
            <a:avLst/>
          </a:prstGeom>
        </p:spPr>
        <p:txBody>
          <a:bodyPr wrap="square">
            <a:spAutoFit/>
          </a:bodyPr>
          <a:lstStyle/>
          <a:p>
            <a:pPr algn="ctr"/>
            <a:r>
              <a:rPr lang="en-US" sz="4400" b="1" dirty="0" smtClean="0">
                <a:solidFill>
                  <a:schemeClr val="accent6">
                    <a:lumMod val="75000"/>
                  </a:schemeClr>
                </a:solidFill>
              </a:rPr>
              <a:t>Transformation: Today</a:t>
            </a:r>
            <a:endParaRPr lang="en-US" sz="4400" b="1" dirty="0">
              <a:solidFill>
                <a:schemeClr val="accent6">
                  <a:lumMod val="75000"/>
                </a:schemeClr>
              </a:solidFill>
            </a:endParaRPr>
          </a:p>
        </p:txBody>
      </p:sp>
      <p:pic>
        <p:nvPicPr>
          <p:cNvPr id="2051" name="Picture 3" descr="C:\Users\Wendy\AppData\Local\Microsoft\Windows\Temporary Internet Files\Content.IE5\ZU6EMT4W\MC90028703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7574" y="4424127"/>
            <a:ext cx="1765426" cy="2433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243352"/>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TC102455596[[fn=Spring]]</Template>
  <TotalTime>2884</TotalTime>
  <Words>1372</Words>
  <Application>Microsoft Office PowerPoint</Application>
  <PresentationFormat>On-screen Show (4:3)</PresentationFormat>
  <Paragraphs>154</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Spring</vt:lpstr>
      <vt:lpstr>Early Elective Delivery:   Probing the Perspectives of Men and Hispanics of Childbearing Age  in Florida</vt:lpstr>
      <vt:lpstr>PowerPoint Presentation</vt:lpstr>
      <vt:lpstr>PowerPoint Presentation</vt:lpstr>
      <vt:lpstr>PowerPoint Presentation</vt:lpstr>
      <vt:lpstr>Participants:</vt:lpstr>
      <vt:lpstr>Geography of Focus Groups:</vt:lpstr>
      <vt:lpstr>Turn Back Time</vt:lpstr>
      <vt:lpstr>PowerPoint Presentation</vt:lpstr>
      <vt:lpstr>PowerPoint Presentation</vt:lpstr>
      <vt:lpstr>PowerPoint Presentation</vt:lpstr>
      <vt:lpstr>PowerPoint Presentation</vt:lpstr>
      <vt:lpstr>Bombarded with Messages</vt:lpstr>
      <vt:lpstr>Provider Trust</vt:lpstr>
      <vt:lpstr>PowerPoint Presentation</vt:lpstr>
      <vt:lpstr>The Role of the Father</vt:lpstr>
      <vt:lpstr>Support Systems:   Beyond the Baby’s Father</vt:lpstr>
      <vt:lpstr>PowerPoint Presentation</vt:lpstr>
      <vt:lpstr>Conflicting Information</vt:lpstr>
      <vt:lpstr>Scheduling Convenience:  A real issue needing recognition!</vt:lpstr>
      <vt:lpstr>PowerPoint Presentation</vt:lpstr>
      <vt:lpstr>PowerPoint Presentation</vt:lpstr>
      <vt:lpstr>Role of MCH Systems</vt:lpstr>
      <vt:lpstr>Parents, Family &amp; Friends</vt:lpstr>
      <vt:lpstr>Cultural Recognition: Hispanic Culture </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dc:creator>
  <cp:lastModifiedBy>modelprofile</cp:lastModifiedBy>
  <cp:revision>145</cp:revision>
  <dcterms:created xsi:type="dcterms:W3CDTF">2013-09-01T13:25:49Z</dcterms:created>
  <dcterms:modified xsi:type="dcterms:W3CDTF">2013-10-01T15:35:34Z</dcterms:modified>
</cp:coreProperties>
</file>