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7" autoAdjust="0"/>
  </p:normalViewPr>
  <p:slideViewPr>
    <p:cSldViewPr snapToGrid="0" snapToObjects="1">
      <p:cViewPr>
        <p:scale>
          <a:sx n="100" d="100"/>
          <a:sy n="100" d="100"/>
        </p:scale>
        <p:origin x="-188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9F4DC1-864C-C64A-83BA-1098E4DF6876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B0AFB0-FF33-0345-B19E-FB965E1C0C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g"/><Relationship Id="rId6" Type="http://schemas.openxmlformats.org/officeDocument/2006/relationships/image" Target="../media/image25.jpe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256" y="4038600"/>
            <a:ext cx="6922344" cy="1828800"/>
          </a:xfrm>
        </p:spPr>
        <p:txBody>
          <a:bodyPr/>
          <a:lstStyle/>
          <a:p>
            <a:r>
              <a:rPr lang="en-US" dirty="0" smtClean="0"/>
              <a:t>ROUNDS </a:t>
            </a:r>
            <a:r>
              <a:rPr lang="en-US" dirty="0" smtClean="0"/>
              <a:t>AT THE GROUNDS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Northeast Florida Healthy Start Coalition </a:t>
            </a:r>
            <a:endParaRPr lang="en-US" dirty="0"/>
          </a:p>
        </p:txBody>
      </p:sp>
      <p:pic>
        <p:nvPicPr>
          <p:cNvPr id="5" name="Picture 4" descr="1234030_721646534519345_141806743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6700"/>
            <a:ext cx="9131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651500"/>
            <a:ext cx="75438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Collateral and Promotional Material Upgrades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Rounds at the Grounds, The Beginning of an Era!</a:t>
            </a:r>
            <a:endParaRPr lang="en-US" dirty="0"/>
          </a:p>
        </p:txBody>
      </p:sp>
      <p:pic>
        <p:nvPicPr>
          <p:cNvPr id="6" name="Content Placeholder 4" descr="balls phot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1808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Collateral and Promotiona</a:t>
            </a:r>
            <a:r>
              <a:rPr lang="en-US" dirty="0" smtClean="0"/>
              <a:t>l Material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2329" y="1875378"/>
            <a:ext cx="6421467" cy="482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58BB8"/>
                </a:solidFill>
              </a:rPr>
              <a:t>Designed </a:t>
            </a:r>
            <a:r>
              <a:rPr lang="en-US" sz="2400" dirty="0">
                <a:solidFill>
                  <a:srgbClr val="558BB8"/>
                </a:solidFill>
              </a:rPr>
              <a:t>new look </a:t>
            </a:r>
            <a:r>
              <a:rPr lang="en-US" sz="2400" dirty="0" smtClean="0">
                <a:solidFill>
                  <a:srgbClr val="558BB8"/>
                </a:solidFill>
              </a:rPr>
              <a:t>to RATG logo and collateral to reflect “Beginning of an Era,” vintage theme.</a:t>
            </a:r>
          </a:p>
          <a:p>
            <a:r>
              <a:rPr lang="en-US" sz="2400" dirty="0" smtClean="0">
                <a:solidFill>
                  <a:srgbClr val="558BB8"/>
                </a:solidFill>
              </a:rPr>
              <a:t>Program reduced in size, pages decreased, ads limited to sponsors. (Substantial cost savings)</a:t>
            </a:r>
            <a:endParaRPr lang="en-US" sz="2400" dirty="0">
              <a:solidFill>
                <a:srgbClr val="558BB8"/>
              </a:solidFill>
            </a:endParaRPr>
          </a:p>
          <a:p>
            <a:r>
              <a:rPr lang="en-US" sz="2400" dirty="0" smtClean="0">
                <a:solidFill>
                  <a:srgbClr val="558BB8"/>
                </a:solidFill>
              </a:rPr>
              <a:t>Swag </a:t>
            </a:r>
            <a:r>
              <a:rPr lang="en-US" sz="2400" dirty="0">
                <a:solidFill>
                  <a:srgbClr val="558BB8"/>
                </a:solidFill>
              </a:rPr>
              <a:t>bags saw </a:t>
            </a:r>
            <a:r>
              <a:rPr lang="en-US" sz="2400" dirty="0" smtClean="0">
                <a:solidFill>
                  <a:srgbClr val="558BB8"/>
                </a:solidFill>
              </a:rPr>
              <a:t>big </a:t>
            </a:r>
            <a:r>
              <a:rPr lang="en-US" sz="2400" dirty="0">
                <a:solidFill>
                  <a:srgbClr val="558BB8"/>
                </a:solidFill>
              </a:rPr>
              <a:t>improvement this </a:t>
            </a:r>
            <a:r>
              <a:rPr lang="en-US" sz="2400" dirty="0" smtClean="0">
                <a:solidFill>
                  <a:srgbClr val="558BB8"/>
                </a:solidFill>
              </a:rPr>
              <a:t>year.  Items provided by sponsors and donated gift </a:t>
            </a:r>
            <a:r>
              <a:rPr lang="en-US" sz="2400" dirty="0">
                <a:solidFill>
                  <a:srgbClr val="558BB8"/>
                </a:solidFill>
              </a:rPr>
              <a:t>cards to local </a:t>
            </a:r>
            <a:r>
              <a:rPr lang="en-US" sz="2400" dirty="0" smtClean="0">
                <a:solidFill>
                  <a:srgbClr val="558BB8"/>
                </a:solidFill>
              </a:rPr>
              <a:t>establishments. </a:t>
            </a:r>
          </a:p>
          <a:p>
            <a:r>
              <a:rPr lang="en-US" sz="2400" dirty="0">
                <a:solidFill>
                  <a:srgbClr val="558BB8"/>
                </a:solidFill>
              </a:rPr>
              <a:t>Additional cost savings by repurposing Baseball </a:t>
            </a:r>
            <a:r>
              <a:rPr lang="en-US" sz="2400" dirty="0" smtClean="0">
                <a:solidFill>
                  <a:srgbClr val="558BB8"/>
                </a:solidFill>
              </a:rPr>
              <a:t>themed swag bags and promotional fans </a:t>
            </a:r>
            <a:r>
              <a:rPr lang="en-US" sz="2400" dirty="0">
                <a:solidFill>
                  <a:srgbClr val="558BB8"/>
                </a:solidFill>
              </a:rPr>
              <a:t>from previous events</a:t>
            </a:r>
            <a:r>
              <a:rPr lang="en-US" sz="2400" dirty="0" smtClean="0">
                <a:solidFill>
                  <a:srgbClr val="558BB8"/>
                </a:solidFill>
              </a:rPr>
              <a:t>.</a:t>
            </a:r>
            <a:endParaRPr lang="en-US" sz="2400" dirty="0">
              <a:solidFill>
                <a:srgbClr val="558BB8"/>
              </a:solidFill>
            </a:endParaRPr>
          </a:p>
        </p:txBody>
      </p:sp>
      <p:pic>
        <p:nvPicPr>
          <p:cNvPr id="3" name="Picture 2" descr="RATG_Program_2013_Cover.jpg"/>
          <p:cNvPicPr>
            <a:picLocks noChangeAspect="1"/>
          </p:cNvPicPr>
          <p:nvPr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096" y="1926178"/>
            <a:ext cx="2479739" cy="430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Collateral and Promotional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" y="1830866"/>
            <a:ext cx="4648200" cy="4826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Upgraded player's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shirts to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uniforms with embroidered RATG logo. The back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had their names and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title sponsor logo.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Participants thrilled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upgrade and shirts photographed bold and bright.</a:t>
            </a:r>
          </a:p>
          <a:p>
            <a:r>
              <a:rPr lang="en-US" sz="2600" dirty="0" smtClean="0">
                <a:solidFill>
                  <a:srgbClr val="558BB8"/>
                </a:solidFill>
              </a:rPr>
              <a:t>Fan </a:t>
            </a:r>
            <a:r>
              <a:rPr lang="en-US" sz="2600" dirty="0">
                <a:solidFill>
                  <a:srgbClr val="558BB8"/>
                </a:solidFill>
              </a:rPr>
              <a:t>gift was a soft logoed baseball, signed by Jaguar players at the VIP celebration. </a:t>
            </a:r>
          </a:p>
          <a:p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Content Placeholder 14" descr="Rounds At the Grounds 2013-0258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432" y="3741052"/>
            <a:ext cx="2778153" cy="2915814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Rounds At the Grounds 2013-02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09" y="1714500"/>
            <a:ext cx="3082361" cy="23241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5790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5300" y="2743200"/>
            <a:ext cx="7123113" cy="1673225"/>
          </a:xfrm>
        </p:spPr>
        <p:txBody>
          <a:bodyPr/>
          <a:lstStyle/>
          <a:p>
            <a:r>
              <a:rPr lang="en-US" dirty="0" smtClean="0"/>
              <a:t>Media Coverage and Brand Exposure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429000"/>
            <a:ext cx="60198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73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xonmt796cv2g2sgzam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3683000"/>
            <a:ext cx="1968500" cy="1968500"/>
          </a:xfrm>
          <a:prstGeom prst="rect">
            <a:avLst/>
          </a:prstGeom>
        </p:spPr>
      </p:pic>
      <p:pic>
        <p:nvPicPr>
          <p:cNvPr id="2" name="Content Placeholder 1" descr="101127084807_fcliving300x225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9" t="2590" r="13522" b="2661"/>
          <a:stretch/>
        </p:blipFill>
        <p:spPr>
          <a:xfrm>
            <a:off x="236402" y="1778000"/>
            <a:ext cx="2240098" cy="162346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 Coverag</a:t>
            </a:r>
            <a:r>
              <a:rPr lang="en-US" sz="3200" dirty="0" smtClean="0"/>
              <a:t>e and Coalition Brand Exposure</a:t>
            </a:r>
            <a:endParaRPr lang="en-US" sz="3200" dirty="0"/>
          </a:p>
        </p:txBody>
      </p:sp>
      <p:pic>
        <p:nvPicPr>
          <p:cNvPr id="4" name="Picture 3" descr="f25f47f34d062597d4193ce64eb54c9a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1784526"/>
            <a:ext cx="1930400" cy="1930400"/>
          </a:xfrm>
          <a:prstGeom prst="rect">
            <a:avLst/>
          </a:prstGeom>
        </p:spPr>
      </p:pic>
      <p:pic>
        <p:nvPicPr>
          <p:cNvPr id="6" name="Picture 5" descr="FCC 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88" y="4762500"/>
            <a:ext cx="1662012" cy="1662012"/>
          </a:xfrm>
          <a:prstGeom prst="rect">
            <a:avLst/>
          </a:prstGeom>
        </p:spPr>
      </p:pic>
      <p:pic>
        <p:nvPicPr>
          <p:cNvPr id="9" name="Picture 8" descr="1347030803_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025" y="3333750"/>
            <a:ext cx="3281415" cy="698500"/>
          </a:xfrm>
          <a:prstGeom prst="rect">
            <a:avLst/>
          </a:prstGeom>
        </p:spPr>
      </p:pic>
      <p:pic>
        <p:nvPicPr>
          <p:cNvPr id="10" name="Picture 9" descr="WJXT_2005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098" y="4700688"/>
            <a:ext cx="2325004" cy="1723824"/>
          </a:xfrm>
          <a:prstGeom prst="rect">
            <a:avLst/>
          </a:prstGeom>
        </p:spPr>
      </p:pic>
      <p:pic>
        <p:nvPicPr>
          <p:cNvPr id="11" name="Picture 10" descr="face book logo 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616" y="1892300"/>
            <a:ext cx="2002684" cy="1107445"/>
          </a:xfrm>
          <a:prstGeom prst="rect">
            <a:avLst/>
          </a:prstGeom>
        </p:spPr>
      </p:pic>
      <p:pic>
        <p:nvPicPr>
          <p:cNvPr id="12" name="Picture 11" descr="jacksonvillev4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00" y="5778384"/>
            <a:ext cx="3962400" cy="726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402" y="3395295"/>
            <a:ext cx="24384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668" y="4360495"/>
            <a:ext cx="2216295" cy="11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Hitting a Home Run in 2014!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92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Suggest “All Stars” theme.  Bring in a variety of local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sports celebs in the world of golf, tennis, swimming, etc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Suggest Meet &amp; Greet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event prior to the game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players, sponsors and board members to gather before game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begins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Include a VIP spectator seating area for families of Healthy Start to encourage participation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Recommend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 event lunch or pizza recognition party for volunteers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strategic plan to sell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game tickets/build fan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base, recommendation to include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church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volunteer groups (Junior League, Rotaract Club, etc.)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Create incentive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engage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board members to attend event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assist in promoting ticket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5526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Annual The Rounds at the Grounds Event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Event Highlights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Donor Development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Collateral and Promotional Upgrades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Media Coverage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Recommendations for 2014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an Era!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undsAtTheGrounds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619" y="3063741"/>
            <a:ext cx="3447848" cy="228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91858"/>
            <a:ext cx="8153400" cy="4495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558BB8"/>
                </a:solidFill>
              </a:rPr>
              <a:t>Now in its 4</a:t>
            </a:r>
            <a:r>
              <a:rPr lang="en-US" sz="2200" baseline="30000" dirty="0" smtClean="0">
                <a:solidFill>
                  <a:srgbClr val="558BB8"/>
                </a:solidFill>
              </a:rPr>
              <a:t>th</a:t>
            </a:r>
            <a:r>
              <a:rPr lang="en-US" sz="2200" dirty="0" smtClean="0">
                <a:solidFill>
                  <a:srgbClr val="558BB8"/>
                </a:solidFill>
              </a:rPr>
              <a:t> year, Rounds at the Grounds is an exciting community event to engage area companies, their employees as fans and volunteers, area health care facilities and baseball fans!</a:t>
            </a:r>
            <a:endParaRPr lang="en-US" sz="2200" dirty="0">
              <a:solidFill>
                <a:srgbClr val="558BB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pic>
        <p:nvPicPr>
          <p:cNvPr id="8" name="Picture 7" descr="Rounds At the Grounds 2013-00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8" y="4569247"/>
            <a:ext cx="3048000" cy="20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Rounds At the Grounds 2013-02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4607347"/>
            <a:ext cx="3048000" cy="20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5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7628" y="1739899"/>
            <a:ext cx="2024678" cy="4711277"/>
          </a:xfrm>
        </p:spPr>
        <p:txBody>
          <a:bodyPr>
            <a:noAutofit/>
          </a:bodyPr>
          <a:lstStyle/>
          <a:p>
            <a:r>
              <a:rPr lang="en-US" sz="2000" b="1" dirty="0"/>
              <a:t>“</a:t>
            </a:r>
            <a:r>
              <a:rPr lang="en-US" sz="2000" b="1" dirty="0" smtClean="0"/>
              <a:t>The Beginning </a:t>
            </a:r>
            <a:r>
              <a:rPr lang="en-US" sz="2000" b="1" dirty="0"/>
              <a:t>of an Era,”</a:t>
            </a:r>
            <a:r>
              <a:rPr lang="en-US" sz="2000" dirty="0"/>
              <a:t> celebrates the great work of </a:t>
            </a:r>
            <a:r>
              <a:rPr lang="en-US" sz="2000" dirty="0" smtClean="0"/>
              <a:t>the Northeast Florida Healthy Start </a:t>
            </a:r>
            <a:r>
              <a:rPr lang="en-US" sz="2000" dirty="0"/>
              <a:t>Coalition’s efforts over the past 20 years.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701799"/>
            <a:ext cx="6515100" cy="50037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Rounds at the Grounds, “The Beginning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of an Era”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received $35,550 through sponsorships. 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Chartrand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Foundation matching funds will increase funds raised to at least $71,100.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Expenses came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nearly $10K less than 2012.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2013 saw highest net return of profits compared to 2011-12.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Event received expansive pre-event and day of event media coverage, including television, radio, billboard, on line and print.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358" y="2946400"/>
            <a:ext cx="1879600" cy="30734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70321" y="2438400"/>
            <a:ext cx="3886200" cy="3581400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rgbClr val="558BB8"/>
                </a:solidFill>
              </a:rPr>
              <a:t>Former Jacksonville Jaguars from the 1996 “Cinderella Season” </a:t>
            </a:r>
            <a:r>
              <a:rPr lang="en-US" sz="2200" dirty="0" smtClean="0">
                <a:solidFill>
                  <a:srgbClr val="558BB8"/>
                </a:solidFill>
              </a:rPr>
              <a:t>joined </a:t>
            </a:r>
            <a:r>
              <a:rPr lang="en-US" sz="2200" dirty="0">
                <a:solidFill>
                  <a:srgbClr val="558BB8"/>
                </a:solidFill>
              </a:rPr>
              <a:t>the teams as celebrity </a:t>
            </a:r>
            <a:r>
              <a:rPr lang="en-US" sz="2200" dirty="0" smtClean="0">
                <a:solidFill>
                  <a:srgbClr val="558BB8"/>
                </a:solidFill>
              </a:rPr>
              <a:t>players</a:t>
            </a:r>
            <a:endParaRPr lang="en-US" sz="2200" dirty="0" smtClean="0">
              <a:solidFill>
                <a:srgbClr val="558BB8"/>
              </a:solidFill>
            </a:endParaRPr>
          </a:p>
          <a:p>
            <a:r>
              <a:rPr lang="en-US" sz="2200" dirty="0" smtClean="0">
                <a:solidFill>
                  <a:srgbClr val="558BB8"/>
                </a:solidFill>
              </a:rPr>
              <a:t>Former </a:t>
            </a:r>
            <a:r>
              <a:rPr lang="en-US" sz="2200" dirty="0">
                <a:solidFill>
                  <a:srgbClr val="558BB8"/>
                </a:solidFill>
              </a:rPr>
              <a:t>Jaguars announcer Cole </a:t>
            </a:r>
            <a:r>
              <a:rPr lang="en-US" sz="2200" dirty="0" smtClean="0">
                <a:solidFill>
                  <a:srgbClr val="558BB8"/>
                </a:solidFill>
              </a:rPr>
              <a:t>Pepper, News Anchor Melanie Lawson and TV Personality Al </a:t>
            </a:r>
            <a:r>
              <a:rPr lang="en-US" sz="2200" dirty="0" err="1" smtClean="0">
                <a:solidFill>
                  <a:srgbClr val="558BB8"/>
                </a:solidFill>
              </a:rPr>
              <a:t>Emerick</a:t>
            </a:r>
            <a:r>
              <a:rPr lang="en-US" sz="2200" dirty="0" smtClean="0">
                <a:solidFill>
                  <a:srgbClr val="558BB8"/>
                </a:solidFill>
              </a:rPr>
              <a:t> provided color </a:t>
            </a:r>
            <a:r>
              <a:rPr lang="en-US" sz="2200" dirty="0">
                <a:solidFill>
                  <a:srgbClr val="558BB8"/>
                </a:solidFill>
              </a:rPr>
              <a:t>commentary </a:t>
            </a:r>
            <a:r>
              <a:rPr lang="en-US" sz="2200" dirty="0" smtClean="0">
                <a:solidFill>
                  <a:srgbClr val="558BB8"/>
                </a:solidFill>
              </a:rPr>
              <a:t>as </a:t>
            </a:r>
            <a:r>
              <a:rPr lang="en-US" sz="2200" dirty="0">
                <a:solidFill>
                  <a:srgbClr val="558BB8"/>
                </a:solidFill>
              </a:rPr>
              <a:t>well as inserting memorable highlights from the 1996 season. </a:t>
            </a:r>
          </a:p>
          <a:p>
            <a:endParaRPr lang="en-US" dirty="0"/>
          </a:p>
        </p:txBody>
      </p:sp>
      <p:pic>
        <p:nvPicPr>
          <p:cNvPr id="8" name="Content Placeholder 7" descr="Holll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5248" y="2744992"/>
            <a:ext cx="1742070" cy="1605437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Jaguars Join the Game!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4358" y="1752600"/>
            <a:ext cx="4290242" cy="86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Mike Hollis, Damon Jones, Paul </a:t>
            </a:r>
            <a:r>
              <a:rPr lang="en-US" dirty="0" err="1" smtClean="0"/>
              <a:t>Frase</a:t>
            </a:r>
            <a:r>
              <a:rPr lang="en-US" dirty="0" smtClean="0"/>
              <a:t>, Tom McManus, Todd Fordha</a:t>
            </a:r>
            <a:r>
              <a:rPr lang="en-US" dirty="0" smtClean="0"/>
              <a:t>m, Pete Mitchell and Dave Widel</a:t>
            </a:r>
            <a:r>
              <a:rPr lang="en-US" dirty="0"/>
              <a:t>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pic>
        <p:nvPicPr>
          <p:cNvPr id="10" name="Picture 9" descr="photo-frase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15"/>
          <a:stretch/>
        </p:blipFill>
        <p:spPr>
          <a:xfrm>
            <a:off x="5818078" y="4842302"/>
            <a:ext cx="2398822" cy="15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AMON JONES image.ph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18" y="3300151"/>
            <a:ext cx="1620443" cy="2000235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2069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330200" y="1943100"/>
            <a:ext cx="1879600" cy="4638154"/>
          </a:xfrm>
        </p:spPr>
        <p:txBody>
          <a:bodyPr>
            <a:noAutofit/>
          </a:bodyPr>
          <a:lstStyle/>
          <a:p>
            <a:r>
              <a:rPr lang="en-US" sz="1600" dirty="0" smtClean="0"/>
              <a:t>“</a:t>
            </a:r>
            <a:r>
              <a:rPr lang="en-US" sz="1600" dirty="0"/>
              <a:t>I am a father myself and my wife and I know how important it is for parents to be given the right tools and education so they can have a healthy and happy </a:t>
            </a:r>
            <a:r>
              <a:rPr lang="en-US" sz="1600" dirty="0" smtClean="0"/>
              <a:t>baby.”  </a:t>
            </a:r>
            <a:r>
              <a:rPr lang="en-US" sz="1600" dirty="0"/>
              <a:t>“I am looking forward to being a part of this event again and am excited for another great match up on </a:t>
            </a:r>
            <a:r>
              <a:rPr lang="en-US" sz="1600" dirty="0" err="1"/>
              <a:t>Bragen</a:t>
            </a:r>
            <a:r>
              <a:rPr lang="en-US" sz="1600" dirty="0"/>
              <a:t> Field.</a:t>
            </a:r>
            <a:r>
              <a:rPr lang="en-US" sz="1600" dirty="0" smtClean="0"/>
              <a:t>” – Eugene Monroe </a:t>
            </a:r>
            <a:endParaRPr lang="en-US" sz="1600" dirty="0"/>
          </a:p>
        </p:txBody>
      </p:sp>
      <p:sp>
        <p:nvSpPr>
          <p:cNvPr id="10" name="Text Placeholder 9"/>
          <p:cNvSpPr>
            <a:spLocks noGrp="1"/>
          </p:cNvSpPr>
          <p:nvPr>
            <p:ph sz="quarter" idx="1"/>
          </p:nvPr>
        </p:nvSpPr>
        <p:spPr>
          <a:xfrm>
            <a:off x="2552700" y="1752600"/>
            <a:ext cx="6400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58BB8"/>
                </a:solidFill>
              </a:rPr>
              <a:t>Jacksonville </a:t>
            </a:r>
            <a:r>
              <a:rPr lang="en-US" dirty="0">
                <a:solidFill>
                  <a:srgbClr val="558BB8"/>
                </a:solidFill>
              </a:rPr>
              <a:t>Jaguars </a:t>
            </a:r>
            <a:r>
              <a:rPr lang="en-US" dirty="0" smtClean="0">
                <a:solidFill>
                  <a:srgbClr val="558BB8"/>
                </a:solidFill>
              </a:rPr>
              <a:t>Eugene </a:t>
            </a:r>
            <a:r>
              <a:rPr lang="en-US" dirty="0">
                <a:solidFill>
                  <a:srgbClr val="558BB8"/>
                </a:solidFill>
              </a:rPr>
              <a:t>Monroe </a:t>
            </a:r>
            <a:r>
              <a:rPr lang="en-US" dirty="0" smtClean="0">
                <a:solidFill>
                  <a:srgbClr val="558BB8"/>
                </a:solidFill>
              </a:rPr>
              <a:t>served as </a:t>
            </a:r>
            <a:r>
              <a:rPr lang="en-US" dirty="0">
                <a:solidFill>
                  <a:srgbClr val="558BB8"/>
                </a:solidFill>
              </a:rPr>
              <a:t>the lead sponsor and Celebrity </a:t>
            </a:r>
            <a:r>
              <a:rPr lang="en-US" dirty="0" smtClean="0">
                <a:solidFill>
                  <a:srgbClr val="558BB8"/>
                </a:solidFill>
              </a:rPr>
              <a:t>Event Host.  His wife Nureya sang an amazing National Anthem!</a:t>
            </a:r>
            <a:endParaRPr lang="en-US" dirty="0" smtClean="0">
              <a:solidFill>
                <a:srgbClr val="558BB8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Rounds At the Grounds 2013-00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0" y="3773158"/>
            <a:ext cx="4064000" cy="279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0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3200" y="2743200"/>
            <a:ext cx="8991600" cy="167322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Northeast Florida Healthy Start </a:t>
            </a:r>
            <a:r>
              <a:rPr lang="en-US" sz="2700" dirty="0" smtClean="0"/>
              <a:t>Coalition Donor Cultivation </a:t>
            </a:r>
            <a:endParaRPr lang="en-US" sz="27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Rounds at the Grounds, The Beginning of an Era!</a:t>
            </a:r>
            <a:endParaRPr lang="en-US" sz="3200" dirty="0"/>
          </a:p>
        </p:txBody>
      </p:sp>
      <p:pic>
        <p:nvPicPr>
          <p:cNvPr id="7" name="Picture 6" descr="794358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616" y="3281393"/>
            <a:ext cx="5084184" cy="338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99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Coalition’s </a:t>
            </a:r>
            <a:r>
              <a:rPr lang="en-US" dirty="0" smtClean="0"/>
              <a:t>Donor Development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61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full review was done of past sponsors and donors over the three years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history. 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list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more than 80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companies was compiled for solicitation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 Initial outreach began on June 14th.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company sponsorships and 10 private donations for a total of $35,550.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Eugene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Monroe was again title sponsor for $10,000. 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Healthy Start staff now has a fully operating donor tracking system that can and should be utilized year round until a software solution can be implemented.</a:t>
            </a:r>
          </a:p>
          <a:p>
            <a:endParaRPr lang="en-US" dirty="0"/>
          </a:p>
        </p:txBody>
      </p:sp>
      <p:pic>
        <p:nvPicPr>
          <p:cNvPr id="6" name="Picture 5" descr="482131_454147804607151_1502136654_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5537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Sponsorship </a:t>
            </a:r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41967"/>
            <a:ext cx="38354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558BB8"/>
                </a:solidFill>
              </a:rPr>
              <a:t>Created Exclusive Volunteer Jersey Sponsorship </a:t>
            </a:r>
            <a:r>
              <a:rPr lang="en-US" sz="2400" i="1" dirty="0" smtClean="0">
                <a:solidFill>
                  <a:srgbClr val="558BB8"/>
                </a:solidFill>
              </a:rPr>
              <a:t>(Acosta) </a:t>
            </a:r>
          </a:p>
          <a:p>
            <a:r>
              <a:rPr lang="en-US" sz="2400" dirty="0" smtClean="0">
                <a:solidFill>
                  <a:srgbClr val="558BB8"/>
                </a:solidFill>
              </a:rPr>
              <a:t>Created Exclusive Hat sponsorship </a:t>
            </a:r>
            <a:r>
              <a:rPr lang="en-US" sz="2400" i="1" dirty="0" smtClean="0">
                <a:solidFill>
                  <a:srgbClr val="558BB8"/>
                </a:solidFill>
              </a:rPr>
              <a:t>(Alive Credit Union)</a:t>
            </a:r>
          </a:p>
          <a:p>
            <a:r>
              <a:rPr lang="en-US" sz="2400" dirty="0" smtClean="0">
                <a:solidFill>
                  <a:srgbClr val="558BB8"/>
                </a:solidFill>
              </a:rPr>
              <a:t>These new sponsorships both covered the costs of these items and assisted in developing a new relationship with Alive Credit Union.</a:t>
            </a:r>
            <a:endParaRPr lang="en-US" sz="2400" dirty="0">
              <a:solidFill>
                <a:srgbClr val="558BB8"/>
              </a:solidFill>
            </a:endParaRPr>
          </a:p>
        </p:txBody>
      </p:sp>
      <p:pic>
        <p:nvPicPr>
          <p:cNvPr id="4" name="Picture 3" descr="image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50" y="1881667"/>
            <a:ext cx="20193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ounds At the Grounds 2013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615955"/>
            <a:ext cx="2088261" cy="269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8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2002</TotalTime>
  <Words>827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ROUNDS AT THE GROUNDS</vt:lpstr>
      <vt:lpstr>The Beginning of an Era!</vt:lpstr>
      <vt:lpstr>Rounds at the Grounds, The Beginning of an Era!</vt:lpstr>
      <vt:lpstr>Rounds at the Grounds, The Beginning of an Era!</vt:lpstr>
      <vt:lpstr>Rounds at the Grounds, The Beginning of an Era!</vt:lpstr>
      <vt:lpstr>Rounds at the Grounds, The Beginning of an Era!</vt:lpstr>
      <vt:lpstr>Rounds at the Grounds, The Beginning of an Era!</vt:lpstr>
      <vt:lpstr>The Coalition’s Donor Development </vt:lpstr>
      <vt:lpstr>New Sponsorship Opportunities </vt:lpstr>
      <vt:lpstr>Rounds at the Grounds, The Beginning of an Era!</vt:lpstr>
      <vt:lpstr>Collateral and Promotional Material</vt:lpstr>
      <vt:lpstr>Collateral and Promotional Material</vt:lpstr>
      <vt:lpstr>Rounds at the Grounds, The Beginning of an Era!</vt:lpstr>
      <vt:lpstr>Media Coverage and Coalition Brand Exposure</vt:lpstr>
      <vt:lpstr>Hitting a Home Run in 2014!</vt:lpstr>
    </vt:vector>
  </TitlesOfParts>
  <Company>C Shirk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ROUNDS AT THE GROUNDS</dc:title>
  <dc:creator>Charlene Shirk</dc:creator>
  <cp:lastModifiedBy>Charlene Shirk</cp:lastModifiedBy>
  <cp:revision>58</cp:revision>
  <dcterms:created xsi:type="dcterms:W3CDTF">2013-08-01T02:10:08Z</dcterms:created>
  <dcterms:modified xsi:type="dcterms:W3CDTF">2013-09-19T03:08:57Z</dcterms:modified>
</cp:coreProperties>
</file>