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25"/>
  </p:notes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4" r:id="rId11"/>
    <p:sldId id="274" r:id="rId12"/>
    <p:sldId id="280" r:id="rId13"/>
    <p:sldId id="265" r:id="rId14"/>
    <p:sldId id="271" r:id="rId15"/>
    <p:sldId id="268" r:id="rId16"/>
    <p:sldId id="269" r:id="rId17"/>
    <p:sldId id="272" r:id="rId18"/>
    <p:sldId id="273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NEFL</c:v>
                </c:pt>
              </c:strCache>
            </c:strRef>
          </c:tx>
          <c:marker>
            <c:symbol val="square"/>
            <c:size val="7"/>
          </c:marker>
          <c:dLbls>
            <c:dLbl>
              <c:idx val="0"/>
              <c:layout>
                <c:manualLayout>
                  <c:x val="-7.8431372549019607E-2"/>
                  <c:y val="-1.9444444444444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6339869281045752E-3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37.4</c:v>
                </c:pt>
                <c:pt idx="1">
                  <c:v>31.3</c:v>
                </c:pt>
                <c:pt idx="2">
                  <c:v>29.7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Florida</c:v>
                </c:pt>
              </c:strCache>
            </c:strRef>
          </c:tx>
          <c:marker>
            <c:symbol val="square"/>
            <c:size val="7"/>
          </c:marker>
          <c:dLbls>
            <c:dLbl>
              <c:idx val="0"/>
              <c:layout>
                <c:manualLayout>
                  <c:x val="-7.8431372549019607E-2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084967320261438E-2"/>
                  <c:y val="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4509803921568627E-2"/>
                  <c:y val="3.3333114610673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32.4</c:v>
                </c:pt>
                <c:pt idx="1">
                  <c:v>29.1</c:v>
                </c:pt>
                <c:pt idx="2">
                  <c:v>27.2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US</c:v>
                </c:pt>
              </c:strCache>
            </c:strRef>
          </c:tx>
          <c:marker>
            <c:symbol val="square"/>
            <c:size val="7"/>
          </c:marker>
          <c:dLbls>
            <c:dLbl>
              <c:idx val="0"/>
              <c:layout>
                <c:manualLayout>
                  <c:x val="-7.8431372549019607E-2"/>
                  <c:y val="-2.2222222222222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084967320261438E-2"/>
                  <c:y val="3.0555555555555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4313725490196081E-2"/>
                  <c:y val="3.888888888888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34.200000000000003</c:v>
                </c:pt>
                <c:pt idx="1">
                  <c:v>31.1</c:v>
                </c:pt>
                <c:pt idx="2">
                  <c:v>29.4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935296"/>
        <c:axId val="30953472"/>
      </c:lineChart>
      <c:catAx>
        <c:axId val="30935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0953472"/>
        <c:crosses val="autoZero"/>
        <c:auto val="1"/>
        <c:lblAlgn val="ctr"/>
        <c:lblOffset val="100"/>
        <c:noMultiLvlLbl val="0"/>
      </c:catAx>
      <c:valAx>
        <c:axId val="30953472"/>
        <c:scaling>
          <c:orientation val="minMax"/>
          <c:max val="45"/>
          <c:min val="2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09352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Florida</c:v>
                </c:pt>
                <c:pt idx="1">
                  <c:v>NEFL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2251</c:v>
                </c:pt>
                <c:pt idx="1">
                  <c:v>2603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353280"/>
        <c:axId val="30354816"/>
      </c:barChart>
      <c:catAx>
        <c:axId val="30353280"/>
        <c:scaling>
          <c:orientation val="minMax"/>
        </c:scaling>
        <c:delete val="0"/>
        <c:axPos val="b"/>
        <c:majorTickMark val="out"/>
        <c:minorTickMark val="none"/>
        <c:tickLblPos val="nextTo"/>
        <c:crossAx val="30354816"/>
        <c:crosses val="autoZero"/>
        <c:auto val="1"/>
        <c:lblAlgn val="ctr"/>
        <c:lblOffset val="100"/>
        <c:noMultiLvlLbl val="0"/>
      </c:catAx>
      <c:valAx>
        <c:axId val="30354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03532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9.803934434666254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477124183006535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1503267973856203E-2"/>
                  <c:y val="5.55555555555555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US</c:v>
                </c:pt>
                <c:pt idx="1">
                  <c:v>Florida</c:v>
                </c:pt>
                <c:pt idx="2">
                  <c:v>Jacksonville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0.47399999999999998</c:v>
                </c:pt>
                <c:pt idx="1">
                  <c:v>0.48199999999999998</c:v>
                </c:pt>
                <c:pt idx="2">
                  <c:v>0.50900000000000001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392320"/>
        <c:axId val="30393856"/>
      </c:barChart>
      <c:catAx>
        <c:axId val="30392320"/>
        <c:scaling>
          <c:orientation val="minMax"/>
        </c:scaling>
        <c:delete val="0"/>
        <c:axPos val="l"/>
        <c:majorTickMark val="out"/>
        <c:minorTickMark val="none"/>
        <c:tickLblPos val="nextTo"/>
        <c:crossAx val="30393856"/>
        <c:crosses val="autoZero"/>
        <c:auto val="1"/>
        <c:lblAlgn val="ctr"/>
        <c:lblOffset val="100"/>
        <c:noMultiLvlLbl val="0"/>
      </c:catAx>
      <c:valAx>
        <c:axId val="30393856"/>
        <c:scaling>
          <c:orientation val="minMax"/>
          <c:max val="0.65000000000000013"/>
          <c:min val="0"/>
        </c:scaling>
        <c:delete val="0"/>
        <c:axPos val="b"/>
        <c:majorGridlines/>
        <c:numFmt formatCode="0.0%" sourceLinked="1"/>
        <c:majorTickMark val="out"/>
        <c:minorTickMark val="none"/>
        <c:tickLblPos val="nextTo"/>
        <c:crossAx val="30392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Sex Before Age 13</c:v>
                </c:pt>
                <c:pt idx="1">
                  <c:v>Condom Use</c:v>
                </c:pt>
                <c:pt idx="2">
                  <c:v>Birth Control Pill Use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6.2E-2</c:v>
                </c:pt>
                <c:pt idx="1">
                  <c:v>0.60199999999999998</c:v>
                </c:pt>
                <c:pt idx="2">
                  <c:v>0.18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Florida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Sex Before Age 13</c:v>
                </c:pt>
                <c:pt idx="1">
                  <c:v>Condom Use</c:v>
                </c:pt>
                <c:pt idx="2">
                  <c:v>Birth Control Pill Use</c:v>
                </c:pt>
              </c:strCache>
            </c:strRef>
          </c:cat>
          <c:val>
            <c:numRef>
              <c:f>Sheet1!$C$2:$C$4</c:f>
              <c:numCache>
                <c:formatCode>0.0%</c:formatCode>
                <c:ptCount val="3"/>
                <c:pt idx="0">
                  <c:v>7.5999999999999998E-2</c:v>
                </c:pt>
                <c:pt idx="1">
                  <c:v>0.64300000000000002</c:v>
                </c:pt>
                <c:pt idx="2">
                  <c:v>0.14199999999999999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Jacksonville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Sex Before Age 13</c:v>
                </c:pt>
                <c:pt idx="1">
                  <c:v>Condom Use</c:v>
                </c:pt>
                <c:pt idx="2">
                  <c:v>Birth Control Pill Use</c:v>
                </c:pt>
              </c:strCache>
            </c:strRef>
          </c:cat>
          <c:val>
            <c:numRef>
              <c:f>Sheet1!$D$2:$D$4</c:f>
              <c:numCache>
                <c:formatCode>0.0%</c:formatCode>
                <c:ptCount val="3"/>
                <c:pt idx="0">
                  <c:v>0.104</c:v>
                </c:pt>
                <c:pt idx="1">
                  <c:v>0.59199999999999997</c:v>
                </c:pt>
                <c:pt idx="2">
                  <c:v>0.13600000000000001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045504"/>
        <c:axId val="31047040"/>
      </c:barChart>
      <c:catAx>
        <c:axId val="31045504"/>
        <c:scaling>
          <c:orientation val="minMax"/>
        </c:scaling>
        <c:delete val="0"/>
        <c:axPos val="l"/>
        <c:majorTickMark val="out"/>
        <c:minorTickMark val="none"/>
        <c:tickLblPos val="nextTo"/>
        <c:crossAx val="31047040"/>
        <c:crosses val="autoZero"/>
        <c:auto val="1"/>
        <c:lblAlgn val="ctr"/>
        <c:lblOffset val="100"/>
        <c:noMultiLvlLbl val="0"/>
      </c:catAx>
      <c:valAx>
        <c:axId val="31047040"/>
        <c:scaling>
          <c:orientation val="minMax"/>
        </c:scaling>
        <c:delete val="0"/>
        <c:axPos val="b"/>
        <c:majorGridlines/>
        <c:numFmt formatCode="0.0%" sourceLinked="1"/>
        <c:majorTickMark val="out"/>
        <c:minorTickMark val="none"/>
        <c:tickLblPos val="nextTo"/>
        <c:crossAx val="310455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Sunday</c:v>
                </c:pt>
                <c:pt idx="1">
                  <c:v>Monday</c:v>
                </c:pt>
                <c:pt idx="2">
                  <c:v>Tuesday</c:v>
                </c:pt>
                <c:pt idx="3">
                  <c:v>Wednesday</c:v>
                </c:pt>
                <c:pt idx="4">
                  <c:v>Thursday</c:v>
                </c:pt>
                <c:pt idx="5">
                  <c:v>Friday</c:v>
                </c:pt>
                <c:pt idx="6">
                  <c:v>Saturday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0.06</c:v>
                </c:pt>
                <c:pt idx="1">
                  <c:v>0.01</c:v>
                </c:pt>
                <c:pt idx="2">
                  <c:v>0.12</c:v>
                </c:pt>
                <c:pt idx="3">
                  <c:v>0.21</c:v>
                </c:pt>
                <c:pt idx="4">
                  <c:v>0.28999999999999998</c:v>
                </c:pt>
                <c:pt idx="5">
                  <c:v>0.08</c:v>
                </c:pt>
                <c:pt idx="6">
                  <c:v>0.23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920896"/>
        <c:axId val="31928320"/>
      </c:barChart>
      <c:catAx>
        <c:axId val="31920896"/>
        <c:scaling>
          <c:orientation val="minMax"/>
        </c:scaling>
        <c:delete val="0"/>
        <c:axPos val="l"/>
        <c:majorTickMark val="out"/>
        <c:minorTickMark val="none"/>
        <c:tickLblPos val="nextTo"/>
        <c:crossAx val="31928320"/>
        <c:crosses val="autoZero"/>
        <c:auto val="1"/>
        <c:lblAlgn val="ctr"/>
        <c:lblOffset val="100"/>
        <c:noMultiLvlLbl val="0"/>
      </c:catAx>
      <c:valAx>
        <c:axId val="31928320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319208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1"/>
              <c:layout>
                <c:manualLayout>
                  <c:x val="-7.0660928413360091E-3"/>
                  <c:y val="-2.4099081364829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Sheet1!$A$2:$A$12</c:f>
              <c:strCache>
                <c:ptCount val="11"/>
                <c:pt idx="0">
                  <c:v>Relationships</c:v>
                </c:pt>
                <c:pt idx="1">
                  <c:v>STDs</c:v>
                </c:pt>
                <c:pt idx="2">
                  <c:v>Affirmation</c:v>
                </c:pt>
                <c:pt idx="3">
                  <c:v>Sex</c:v>
                </c:pt>
                <c:pt idx="4">
                  <c:v>General Request for Help</c:v>
                </c:pt>
                <c:pt idx="5">
                  <c:v>HIV</c:v>
                </c:pt>
                <c:pt idx="6">
                  <c:v>Development</c:v>
                </c:pt>
                <c:pt idx="7">
                  <c:v>Pregnancy</c:v>
                </c:pt>
                <c:pt idx="8">
                  <c:v>Contraception</c:v>
                </c:pt>
                <c:pt idx="9">
                  <c:v>Sexuality</c:v>
                </c:pt>
                <c:pt idx="10">
                  <c:v>Abortion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0.24</c:v>
                </c:pt>
                <c:pt idx="1">
                  <c:v>0.15</c:v>
                </c:pt>
                <c:pt idx="2">
                  <c:v>0.12</c:v>
                </c:pt>
                <c:pt idx="3">
                  <c:v>0.1</c:v>
                </c:pt>
                <c:pt idx="4">
                  <c:v>0.09</c:v>
                </c:pt>
                <c:pt idx="5">
                  <c:v>0.08</c:v>
                </c:pt>
                <c:pt idx="6">
                  <c:v>7.0000000000000007E-2</c:v>
                </c:pt>
                <c:pt idx="7">
                  <c:v>7.0000000000000007E-2</c:v>
                </c:pt>
                <c:pt idx="8">
                  <c:v>0.05</c:v>
                </c:pt>
                <c:pt idx="9">
                  <c:v>0.02</c:v>
                </c:pt>
                <c:pt idx="10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4C3A01-9339-4008-8AB8-9FCE6ADA14E1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0B95E-024C-43A4-B039-B4CF0BB34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599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0B95E-024C-43A4-B039-B4CF0BB342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876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0B95E-024C-43A4-B039-B4CF0BB342C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91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0316F8-6B27-4067-B60A-16C788F57BD5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AA9780-BD88-406F-A608-9FC60E08AB5A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0316F8-6B27-4067-B60A-16C788F57BD5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AA9780-BD88-406F-A608-9FC60E08AB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0316F8-6B27-4067-B60A-16C788F57BD5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AA9780-BD88-406F-A608-9FC60E08AB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0316F8-6B27-4067-B60A-16C788F57BD5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AA9780-BD88-406F-A608-9FC60E08AB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0316F8-6B27-4067-B60A-16C788F57BD5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AA9780-BD88-406F-A608-9FC60E08AB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0316F8-6B27-4067-B60A-16C788F57BD5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AA9780-BD88-406F-A608-9FC60E08AB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0316F8-6B27-4067-B60A-16C788F57BD5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AA9780-BD88-406F-A608-9FC60E08AB5A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0316F8-6B27-4067-B60A-16C788F57BD5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AA9780-BD88-406F-A608-9FC60E08AB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0316F8-6B27-4067-B60A-16C788F57BD5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AA9780-BD88-406F-A608-9FC60E08AB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0316F8-6B27-4067-B60A-16C788F57BD5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AA9780-BD88-406F-A608-9FC60E08AB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4D0316F8-6B27-4067-B60A-16C788F57BD5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8EAA9780-BD88-406F-A608-9FC60E08AB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D0316F8-6B27-4067-B60A-16C788F57BD5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8EAA9780-BD88-406F-A608-9FC60E08AB5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dsnbz.org/" TargetMode="External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BrdsNBz for the Digital </a:t>
            </a:r>
            <a:r>
              <a:rPr lang="en-US" dirty="0" smtClean="0"/>
              <a:t>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Bringing Sexual Health Information to Adolescents through Text Messages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551" y="457200"/>
            <a:ext cx="4062046" cy="251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867400"/>
            <a:ext cx="1011848" cy="7888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574" y="5867400"/>
            <a:ext cx="2946770" cy="7747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1447800"/>
            <a:ext cx="461665" cy="25908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b="1" dirty="0" err="1" smtClean="0"/>
              <a:t>CityMatCH</a:t>
            </a:r>
            <a:r>
              <a:rPr lang="en-US" b="1" dirty="0" smtClean="0"/>
              <a:t> Sept. 2013 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013050" y="6103372"/>
            <a:ext cx="3939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Erin Petrie &amp; LaRonda Howard, MPH</a:t>
            </a:r>
          </a:p>
        </p:txBody>
      </p:sp>
    </p:spTree>
    <p:extLst>
      <p:ext uri="{BB962C8B-B14F-4D97-AF65-F5344CB8AC3E}">
        <p14:creationId xmlns:p14="http://schemas.microsoft.com/office/powerpoint/2010/main" val="398478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BrdsNBz NE Florida</a:t>
            </a:r>
            <a:endParaRPr lang="en-US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 rot="198453">
            <a:off x="2517144" y="1999393"/>
            <a:ext cx="4446272" cy="3536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Heavy" pitchFamily="34" charset="0"/>
                <a:cs typeface="Arial" pitchFamily="34" charset="0"/>
              </a:rPr>
              <a:t>The BrdsNBz text line is a free, anonymous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372548" y="2621181"/>
            <a:ext cx="4845038" cy="29575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Heavy" pitchFamily="34" charset="0"/>
                <a:cs typeface="Arial" pitchFamily="34" charset="0"/>
              </a:rPr>
              <a:t>service for 12-18 year olds in Northeast Florida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689065" y="3279652"/>
            <a:ext cx="3962400" cy="3779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Heavy" pitchFamily="34" charset="0"/>
                <a:cs typeface="Arial" pitchFamily="34" charset="0"/>
              </a:rPr>
              <a:t>You’ll get a personal, medically accurate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 rot="239735">
            <a:off x="3733930" y="3720626"/>
            <a:ext cx="2434070" cy="36468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Heavy" pitchFamily="34" charset="0"/>
                <a:cs typeface="Arial" pitchFamily="34" charset="0"/>
              </a:rPr>
              <a:t>Answer within 24 hours!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 rot="-530347">
            <a:off x="856819" y="2774801"/>
            <a:ext cx="1209294" cy="646764"/>
          </a:xfrm>
          <a:prstGeom prst="wedgeRoundRectCallout">
            <a:avLst>
              <a:gd name="adj1" fmla="val -14412"/>
              <a:gd name="adj2" fmla="val 85023"/>
              <a:gd name="adj3" fmla="val 1666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Heavy" pitchFamily="34" charset="0"/>
                <a:cs typeface="Arial" pitchFamily="34" charset="0"/>
              </a:rPr>
              <a:t>Am I ready for sex?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 rot="1291045">
            <a:off x="7552304" y="2908292"/>
            <a:ext cx="1470143" cy="702867"/>
          </a:xfrm>
          <a:prstGeom prst="wedgeRoundRectCallout">
            <a:avLst>
              <a:gd name="adj1" fmla="val -35042"/>
              <a:gd name="adj2" fmla="val 82454"/>
              <a:gd name="adj3" fmla="val 1666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Heavy" pitchFamily="34" charset="0"/>
                <a:cs typeface="Arial" pitchFamily="34" charset="0"/>
              </a:rPr>
              <a:t>Am I normal down there?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 rot="-168850">
            <a:off x="3137566" y="4833647"/>
            <a:ext cx="2925365" cy="36438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Heavy" pitchFamily="34" charset="0"/>
                <a:cs typeface="Arial" pitchFamily="34" charset="0"/>
              </a:rPr>
              <a:t>2.Text your question to 66746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Heavy" pitchFamily="34" charset="0"/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 rot="-175212">
            <a:off x="2936634" y="5167795"/>
            <a:ext cx="3327228" cy="34825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Heavy" pitchFamily="34" charset="0"/>
                <a:cs typeface="Arial" pitchFamily="34" charset="0"/>
              </a:rPr>
              <a:t>3. Get answered within 24 hours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Heavy" pitchFamily="34" charset="0"/>
              <a:cs typeface="Arial" pitchFamily="34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2848006" y="4430209"/>
            <a:ext cx="3504487" cy="34825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Heavy" pitchFamily="34" charset="0"/>
                <a:cs typeface="Arial" pitchFamily="34" charset="0"/>
              </a:rPr>
              <a:t>1.Text NEFLTeen to 66746 to opt in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Heavy" pitchFamily="34" charset="0"/>
              <a:cs typeface="Arial" pitchFamily="34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 rot="-160145">
            <a:off x="2319107" y="5935637"/>
            <a:ext cx="4842347" cy="297282"/>
          </a:xfrm>
          <a:prstGeom prst="rect">
            <a:avLst/>
          </a:prstGeom>
          <a:solidFill>
            <a:srgbClr val="FFFFFF"/>
          </a:solidFill>
          <a:ln w="9525" algn="in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Heavy" pitchFamily="34" charset="0"/>
                <a:cs typeface="Arial" pitchFamily="34" charset="0"/>
              </a:rPr>
              <a:t>Get the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Franklin Gothic Heavy" pitchFamily="34" charset="0"/>
                <a:cs typeface="Arial" pitchFamily="34" charset="0"/>
              </a:rPr>
              <a:t> right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Heavy" pitchFamily="34" charset="0"/>
                <a:cs typeface="Arial" pitchFamily="34" charset="0"/>
              </a:rPr>
              <a:t>information about sexual health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Heavy" pitchFamily="34" charset="0"/>
                <a:cs typeface="Arial" pitchFamily="34" charset="0"/>
              </a:rPr>
              <a:t>.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6345506"/>
            <a:ext cx="853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BrdsNBz™ is a public-private partnership between APPCNC </a:t>
            </a:r>
            <a:r>
              <a:rPr lang="en-US" sz="1600" dirty="0" smtClean="0"/>
              <a:t>&amp; OneSeventeen </a:t>
            </a:r>
            <a:r>
              <a:rPr lang="en-US" sz="1600" dirty="0"/>
              <a:t>Media/KidThrive.org</a:t>
            </a:r>
          </a:p>
        </p:txBody>
      </p:sp>
    </p:spTree>
    <p:extLst>
      <p:ext uri="{BB962C8B-B14F-4D97-AF65-F5344CB8AC3E}">
        <p14:creationId xmlns:p14="http://schemas.microsoft.com/office/powerpoint/2010/main" val="44660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how does it work?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14400" y="1783560"/>
            <a:ext cx="41148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sz="2500" dirty="0" smtClean="0"/>
              <a:t>Text “</a:t>
            </a:r>
            <a:r>
              <a:rPr lang="en-US" sz="2500" dirty="0" err="1" smtClean="0"/>
              <a:t>NEFLTeen</a:t>
            </a:r>
            <a:r>
              <a:rPr lang="en-US" sz="2500" dirty="0" smtClean="0"/>
              <a:t>” to 66746 to opt in to the service</a:t>
            </a:r>
          </a:p>
          <a:p>
            <a:endParaRPr lang="en-US" sz="2500" dirty="0" smtClean="0"/>
          </a:p>
          <a:p>
            <a:r>
              <a:rPr lang="en-US" sz="2500" dirty="0" smtClean="0"/>
              <a:t>Teens text sexual health  questions anonymously</a:t>
            </a:r>
          </a:p>
          <a:p>
            <a:pPr marL="68580" indent="0">
              <a:buNone/>
            </a:pPr>
            <a:endParaRPr lang="en-US" sz="2500" dirty="0"/>
          </a:p>
          <a:p>
            <a:r>
              <a:rPr lang="en-US" sz="2500" dirty="0" smtClean="0"/>
              <a:t>Text answered by a  certified health educator</a:t>
            </a:r>
          </a:p>
          <a:p>
            <a:endParaRPr lang="en-US" sz="2500" dirty="0" smtClean="0"/>
          </a:p>
          <a:p>
            <a:r>
              <a:rPr lang="en-US" sz="2500" dirty="0" smtClean="0"/>
              <a:t>Personalized response within 24 hours or sooner </a:t>
            </a:r>
            <a:r>
              <a:rPr lang="en-US" sz="1900" i="1" dirty="0" smtClean="0"/>
              <a:t>(amount of time depends on the complexity of the question)</a:t>
            </a:r>
            <a:endParaRPr lang="en-US" sz="1900" i="1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905000"/>
            <a:ext cx="2549525" cy="3446463"/>
          </a:xfrm>
        </p:spPr>
      </p:pic>
    </p:spTree>
    <p:extLst>
      <p:ext uri="{BB962C8B-B14F-4D97-AF65-F5344CB8AC3E}">
        <p14:creationId xmlns:p14="http://schemas.microsoft.com/office/powerpoint/2010/main" val="18943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 algn="ctr">
              <a:buNone/>
            </a:pPr>
            <a:r>
              <a:rPr lang="en-US" b="1" dirty="0" smtClean="0"/>
              <a:t>The average response time for BrdsNBz NE Florida ranges from 54-80 minutes.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89920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2064"/>
            <a:ext cx="8229600" cy="914400"/>
          </a:xfrm>
        </p:spPr>
        <p:txBody>
          <a:bodyPr/>
          <a:lstStyle/>
          <a:p>
            <a:r>
              <a:rPr lang="en-US" dirty="0" err="1" smtClean="0"/>
              <a:t>BrsdNBz</a:t>
            </a:r>
            <a:r>
              <a:rPr lang="en-US" dirty="0" smtClean="0"/>
              <a:t> NE Florida Utilization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4983960"/>
          </a:xfrm>
        </p:spPr>
        <p:txBody>
          <a:bodyPr/>
          <a:lstStyle/>
          <a:p>
            <a:r>
              <a:rPr lang="en-US" dirty="0" smtClean="0"/>
              <a:t>177 texts</a:t>
            </a:r>
          </a:p>
          <a:p>
            <a:r>
              <a:rPr lang="en-US" dirty="0" smtClean="0"/>
              <a:t>36 follow-up questions or texts</a:t>
            </a:r>
          </a:p>
          <a:p>
            <a:pPr lvl="1"/>
            <a:r>
              <a:rPr lang="en-US" dirty="0" smtClean="0"/>
              <a:t>The youth are able to have a “conversation” with the health educator</a:t>
            </a:r>
          </a:p>
          <a:p>
            <a:pPr lvl="1"/>
            <a:endParaRPr lang="en-US" dirty="0"/>
          </a:p>
          <a:p>
            <a:pPr marL="454914" lvl="1" indent="0">
              <a:buNone/>
            </a:pPr>
            <a:endParaRPr lang="en-US" dirty="0" smtClean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21148926"/>
              </p:ext>
            </p:extLst>
          </p:nvPr>
        </p:nvGraphicFramePr>
        <p:xfrm>
          <a:off x="1295400" y="3581400"/>
          <a:ext cx="68580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810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3pm-6pm was the most popular time for texts</a:t>
            </a:r>
          </a:p>
          <a:p>
            <a:r>
              <a:rPr lang="en-US" dirty="0" smtClean="0"/>
              <a:t>Twenty percent (20%) of all texts were received between 9pm and 3am</a:t>
            </a:r>
          </a:p>
          <a:p>
            <a:r>
              <a:rPr lang="en-US" dirty="0" smtClean="0"/>
              <a:t>This unusually high frequency of “night-time utilization” could indicate that adolescents are seeking information during unsupervised times when they might be making decisions about risky behavior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19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by Topic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3099162"/>
              </p:ext>
            </p:extLst>
          </p:nvPr>
        </p:nvGraphicFramePr>
        <p:xfrm>
          <a:off x="838200" y="1524000"/>
          <a:ext cx="79248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828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Development</a:t>
            </a:r>
          </a:p>
          <a:p>
            <a:endParaRPr lang="en-US" dirty="0"/>
          </a:p>
          <a:p>
            <a:r>
              <a:rPr lang="en-US" dirty="0" smtClean="0"/>
              <a:t>HIV</a:t>
            </a:r>
          </a:p>
          <a:p>
            <a:endParaRPr lang="en-US" dirty="0"/>
          </a:p>
          <a:p>
            <a:r>
              <a:rPr lang="en-US" dirty="0" smtClean="0"/>
              <a:t>Sexuality </a:t>
            </a:r>
          </a:p>
          <a:p>
            <a:endParaRPr lang="en-US" dirty="0"/>
          </a:p>
          <a:p>
            <a:r>
              <a:rPr lang="en-US" dirty="0" smtClean="0"/>
              <a:t>Sex </a:t>
            </a:r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 rot="400414">
            <a:off x="4704101" y="1518346"/>
            <a:ext cx="3048000" cy="91795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400414">
            <a:off x="4775992" y="1561825"/>
            <a:ext cx="29917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Franklin Gothic Heavy" panose="020B0903020102020204" pitchFamily="34" charset="0"/>
              </a:rPr>
              <a:t>How do I know if I got my period?</a:t>
            </a:r>
            <a:endParaRPr lang="en-US" sz="2400" dirty="0">
              <a:latin typeface="Franklin Gothic Heavy" panose="020B0903020102020204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 rot="21316170">
            <a:off x="4658710" y="2787981"/>
            <a:ext cx="4348175" cy="948141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21331157">
            <a:off x="4791036" y="2846552"/>
            <a:ext cx="4075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Franklin Gothic Heavy" panose="020B0903020102020204" pitchFamily="34" charset="0"/>
              </a:rPr>
              <a:t>Can I contract HIV through unprotected oral sex?</a:t>
            </a:r>
            <a:endParaRPr lang="en-US" sz="2400" dirty="0">
              <a:latin typeface="Franklin Gothic Heavy" panose="020B09030201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8786">
            <a:off x="5286120" y="4042304"/>
            <a:ext cx="3577053" cy="882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03252" y="4260529"/>
            <a:ext cx="341121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latin typeface="Franklin Gothic Heavy" panose="020B0903020102020204" pitchFamily="34" charset="0"/>
              </a:rPr>
              <a:t>Is being a lesbian bad?</a:t>
            </a:r>
            <a:endParaRPr lang="en-US" sz="2300" dirty="0">
              <a:latin typeface="Franklin Gothic Heavy" panose="020B0903020102020204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734">
            <a:off x="4449320" y="5088880"/>
            <a:ext cx="312737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 rot="547746">
            <a:off x="4001978" y="5385614"/>
            <a:ext cx="3590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400" dirty="0" smtClean="0">
                <a:latin typeface="Franklin Gothic Heavy" panose="020B0903020102020204" pitchFamily="34" charset="0"/>
              </a:rPr>
              <a:t>Am I ready for sex?</a:t>
            </a:r>
            <a:endParaRPr lang="en-US" sz="2400" dirty="0"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26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6" grpId="0"/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572000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en-US" sz="4800" dirty="0" smtClean="0"/>
              <a:t>The variety of questions demonstrates that NEFL youth need information on a diverse set of questions.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74633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43000"/>
            <a:ext cx="7772400" cy="914400"/>
          </a:xfrm>
        </p:spPr>
        <p:txBody>
          <a:bodyPr/>
          <a:lstStyle/>
          <a:p>
            <a:pPr algn="ctr"/>
            <a:r>
              <a:rPr lang="en-US" dirty="0" smtClean="0"/>
              <a:t>The high night-time utilization underscores the need to opt-in youth to the service whenever we get the chance – to allow them to use it when they need it the most.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85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6" t="16823" r="16890"/>
          <a:stretch/>
        </p:blipFill>
        <p:spPr>
          <a:xfrm>
            <a:off x="6286500" y="1752600"/>
            <a:ext cx="2324100" cy="1965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Tools Utilized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525963"/>
          </a:xfrm>
        </p:spPr>
        <p:txBody>
          <a:bodyPr/>
          <a:lstStyle/>
          <a:p>
            <a:r>
              <a:rPr lang="en-US" dirty="0" smtClean="0"/>
              <a:t>Cards</a:t>
            </a:r>
          </a:p>
          <a:p>
            <a:r>
              <a:rPr lang="en-US" dirty="0" smtClean="0"/>
              <a:t>Pens</a:t>
            </a:r>
          </a:p>
          <a:p>
            <a:r>
              <a:rPr lang="en-US" dirty="0" smtClean="0"/>
              <a:t>Posters</a:t>
            </a:r>
          </a:p>
          <a:p>
            <a:r>
              <a:rPr lang="en-US" dirty="0" smtClean="0"/>
              <a:t>Flyers</a:t>
            </a:r>
          </a:p>
          <a:p>
            <a:r>
              <a:rPr lang="en-US" dirty="0" smtClean="0"/>
              <a:t>T-Shirts	</a:t>
            </a:r>
          </a:p>
          <a:p>
            <a:r>
              <a:rPr lang="en-US" dirty="0" smtClean="0"/>
              <a:t>Social media</a:t>
            </a:r>
          </a:p>
          <a:p>
            <a:r>
              <a:rPr lang="en-US" dirty="0" smtClean="0"/>
              <a:t>Media outlets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14"/>
          <a:stretch/>
        </p:blipFill>
        <p:spPr>
          <a:xfrm>
            <a:off x="3962400" y="1752600"/>
            <a:ext cx="2324100" cy="1965813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61"/>
          <a:stretch/>
        </p:blipFill>
        <p:spPr>
          <a:xfrm>
            <a:off x="3962400" y="3718414"/>
            <a:ext cx="4648200" cy="193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21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Adolescent Health &amp; MCH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NEFL Healthy Start Coalition is a regional non-profit focused on reducing infant mortality and improving birth outcomes</a:t>
            </a:r>
          </a:p>
          <a:p>
            <a:r>
              <a:rPr lang="en-US" dirty="0" smtClean="0"/>
              <a:t>Addresses pregnant adolescents through case management services</a:t>
            </a:r>
          </a:p>
          <a:p>
            <a:r>
              <a:rPr lang="en-US" dirty="0" smtClean="0"/>
              <a:t>But our teen moms are having premature, low birth weight babies and experiencing both fetal and infant deaths at a higher rate than older mothers</a:t>
            </a:r>
          </a:p>
          <a:p>
            <a:r>
              <a:rPr lang="en-US" dirty="0" smtClean="0"/>
              <a:t>Prevention is key!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70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BrdsNBz Promotion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distribute information at our monthly partner meetings and at community events/meetings. </a:t>
            </a:r>
          </a:p>
          <a:p>
            <a:r>
              <a:rPr lang="en-US" dirty="0" smtClean="0"/>
              <a:t>Facilitators assist teens in our program with opting-in to the service.</a:t>
            </a:r>
          </a:p>
          <a:p>
            <a:r>
              <a:rPr lang="en-US" dirty="0" smtClean="0"/>
              <a:t>Community partners help promote the program at various community events and meetings.</a:t>
            </a:r>
          </a:p>
          <a:p>
            <a:r>
              <a:rPr lang="en-US" dirty="0" smtClean="0"/>
              <a:t>Our teen leaders promote the service to their peers and friends.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82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Try it!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209800"/>
            <a:ext cx="3819149" cy="2860675"/>
          </a:xfrm>
        </p:spPr>
      </p:pic>
    </p:spTree>
    <p:extLst>
      <p:ext uri="{BB962C8B-B14F-4D97-AF65-F5344CB8AC3E}">
        <p14:creationId xmlns:p14="http://schemas.microsoft.com/office/powerpoint/2010/main" val="66465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Marketing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TLC PSA Contest</a:t>
            </a:r>
          </a:p>
          <a:p>
            <a:r>
              <a:rPr lang="en-US" dirty="0" smtClean="0"/>
              <a:t>Display Boards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5613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1028" name="Picture 4" descr="C:\Users\lhannans\AppData\Local\Microsoft\Windows\Temporary Internet Files\Content.IE5\XT3WTF5B\MC900357525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514600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1600" y="48768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Visit </a:t>
            </a:r>
            <a:r>
              <a:rPr lang="en-US" b="1" dirty="0" smtClean="0">
                <a:hlinkClick r:id="rId3"/>
              </a:rPr>
              <a:t>http://www.brdsnbz.org</a:t>
            </a:r>
            <a:r>
              <a:rPr lang="en-US" b="1" dirty="0" smtClean="0"/>
              <a:t> for more information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845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Adolescent Health in NE Florida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Above the state and national rates of teen births, STIs, sexual activity</a:t>
            </a:r>
          </a:p>
          <a:p>
            <a:r>
              <a:rPr lang="en-US" dirty="0" smtClean="0"/>
              <a:t>Limited access to teen-friendly health care services</a:t>
            </a:r>
          </a:p>
          <a:p>
            <a:r>
              <a:rPr lang="en-US" dirty="0" smtClean="0"/>
              <a:t>Limited comprehensive sex education</a:t>
            </a:r>
          </a:p>
          <a:p>
            <a:pPr lvl="1"/>
            <a:r>
              <a:rPr lang="en-US" dirty="0" smtClean="0"/>
              <a:t>Schools focus on abstinence-based education</a:t>
            </a:r>
          </a:p>
          <a:p>
            <a:pPr lvl="1"/>
            <a:r>
              <a:rPr lang="en-US" dirty="0" smtClean="0"/>
              <a:t>Teens aren’t having “the birds and the bees” talk with their parents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32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/>
              <a:t>Teen Birth </a:t>
            </a:r>
            <a:r>
              <a:rPr lang="en-US" sz="2400" dirty="0" smtClean="0"/>
              <a:t>Rate, </a:t>
            </a:r>
            <a:r>
              <a:rPr lang="en-US" sz="2400" dirty="0"/>
              <a:t>15-19 Year Olds</a:t>
            </a:r>
            <a:br>
              <a:rPr lang="en-US" sz="2400" dirty="0"/>
            </a:br>
            <a:r>
              <a:rPr lang="en-US" sz="2400" dirty="0"/>
              <a:t>US, Florida &amp; NEFL</a:t>
            </a:r>
            <a:br>
              <a:rPr lang="en-US" sz="2400" dirty="0"/>
            </a:br>
            <a:r>
              <a:rPr lang="en-US" sz="2400" dirty="0" smtClean="0"/>
              <a:t>2010-2012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4487216"/>
              </p:ext>
            </p:extLst>
          </p:nvPr>
        </p:nvGraphicFramePr>
        <p:xfrm>
          <a:off x="914400" y="1784350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90600" y="64008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Florida Department of Health (FL &amp; NEFL) &amp; CDC (US), 2010-2012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92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Bacterial STI Rates, 15-19 year olds,</a:t>
            </a:r>
            <a:br>
              <a:rPr lang="en-US" sz="2400" dirty="0" smtClean="0"/>
            </a:br>
            <a:r>
              <a:rPr lang="en-US" sz="2400" dirty="0" smtClean="0"/>
              <a:t>Florida &amp; NEFL</a:t>
            </a:r>
            <a:br>
              <a:rPr lang="en-US" sz="2400" dirty="0" smtClean="0"/>
            </a:br>
            <a:r>
              <a:rPr lang="en-US" sz="2400" dirty="0" smtClean="0"/>
              <a:t>2012 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4524270"/>
              </p:ext>
            </p:extLst>
          </p:nvPr>
        </p:nvGraphicFramePr>
        <p:xfrm>
          <a:off x="914400" y="1784350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90600" y="64008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Florida Department of Health,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87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Ever had sexual intercourse, HS Students,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US, Florida </a:t>
            </a:r>
            <a:r>
              <a:rPr lang="en-US" sz="2400" dirty="0"/>
              <a:t>&amp; </a:t>
            </a:r>
            <a:r>
              <a:rPr lang="en-US" sz="2400" dirty="0" smtClean="0"/>
              <a:t>Jacksonville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2011 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091107"/>
              </p:ext>
            </p:extLst>
          </p:nvPr>
        </p:nvGraphicFramePr>
        <p:xfrm>
          <a:off x="914400" y="1784350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90600" y="64008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Florida Department of Health (FL &amp; NEFL) &amp; CDC (US),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06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Sexual Activity, </a:t>
            </a:r>
            <a:r>
              <a:rPr lang="en-US" sz="2400" dirty="0"/>
              <a:t>HS Students,</a:t>
            </a:r>
            <a:br>
              <a:rPr lang="en-US" sz="2400" dirty="0"/>
            </a:br>
            <a:r>
              <a:rPr lang="en-US" sz="2400" dirty="0"/>
              <a:t>US, Florida &amp; Jacksonville</a:t>
            </a:r>
            <a:br>
              <a:rPr lang="en-US" sz="2400" dirty="0"/>
            </a:br>
            <a:r>
              <a:rPr lang="en-US" sz="2400" dirty="0" smtClean="0"/>
              <a:t>2011 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9311533"/>
              </p:ext>
            </p:extLst>
          </p:nvPr>
        </p:nvGraphicFramePr>
        <p:xfrm>
          <a:off x="914400" y="1784350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90600" y="64008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Florida Department of Health (FL &amp; NEFL) &amp; CDC (US),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90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772400" cy="914400"/>
          </a:xfrm>
        </p:spPr>
        <p:txBody>
          <a:bodyPr/>
          <a:lstStyle/>
          <a:p>
            <a:r>
              <a:rPr lang="en-US" dirty="0" smtClean="0"/>
              <a:t>Identifying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5892165" cy="5486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2010, the NEFL Healthy Start Coalition convened a Teen Pregnancy Task Force to address the issue and find local and national best practices around adolescent health</a:t>
            </a:r>
          </a:p>
          <a:p>
            <a:pPr lvl="1"/>
            <a:r>
              <a:rPr lang="en-US" dirty="0" err="1" smtClean="0"/>
              <a:t>BrdsNBZ</a:t>
            </a:r>
            <a:r>
              <a:rPr lang="en-US" dirty="0" smtClean="0"/>
              <a:t>, a text message program launched in 2009 in North Carolina, was one best practice identified and included in the Task Force’s community action plan</a:t>
            </a:r>
          </a:p>
          <a:p>
            <a:pPr lvl="2"/>
            <a:r>
              <a:rPr lang="en-US" dirty="0"/>
              <a:t>2011 BrdsNBz National established – ‘Call Center’ model</a:t>
            </a:r>
          </a:p>
        </p:txBody>
      </p:sp>
      <p:pic>
        <p:nvPicPr>
          <p:cNvPr id="3074" name="Picture 3" descr="BrdsNBz National Logo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648200"/>
            <a:ext cx="12954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91162" y="-3257550"/>
            <a:ext cx="2012633" cy="133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91162" y="-3257550"/>
            <a:ext cx="2012633" cy="133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565" y="1295400"/>
            <a:ext cx="1855470" cy="241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82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Adolescents &amp; Mobile Phones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75% of all teens ages 12-17 have access to a mobile phone</a:t>
            </a:r>
          </a:p>
          <a:p>
            <a:r>
              <a:rPr lang="en-US" dirty="0" smtClean="0"/>
              <a:t>Mobile phone use is relatively consistent across the board</a:t>
            </a:r>
          </a:p>
          <a:p>
            <a:pPr lvl="1"/>
            <a:r>
              <a:rPr lang="en-US" dirty="0"/>
              <a:t>There is no difference in mobile phone ownership across race/ethnicity and gender; </a:t>
            </a:r>
            <a:endParaRPr lang="en-US" dirty="0" smtClean="0"/>
          </a:p>
          <a:p>
            <a:pPr lvl="1"/>
            <a:r>
              <a:rPr lang="en-US" dirty="0" smtClean="0"/>
              <a:t>Lower-income youth less likely to use a mobile phone – but 3 out of 5 still have a cell phone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58674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Kachur</a:t>
            </a:r>
            <a:r>
              <a:rPr lang="en-US" sz="1200" dirty="0"/>
              <a:t>, R., </a:t>
            </a:r>
            <a:r>
              <a:rPr lang="en-US" sz="1200" dirty="0" err="1"/>
              <a:t>Mesnick</a:t>
            </a:r>
            <a:r>
              <a:rPr lang="en-US" sz="1200" dirty="0"/>
              <a:t>, J., </a:t>
            </a:r>
            <a:r>
              <a:rPr lang="en-US" sz="1200" dirty="0" err="1"/>
              <a:t>Liddon</a:t>
            </a:r>
            <a:r>
              <a:rPr lang="en-US" sz="1200" dirty="0"/>
              <a:t>, N., </a:t>
            </a:r>
            <a:r>
              <a:rPr lang="en-US" sz="1200" dirty="0" err="1"/>
              <a:t>Kapsimalis</a:t>
            </a:r>
            <a:r>
              <a:rPr lang="en-US" sz="1200" dirty="0"/>
              <a:t>, C., </a:t>
            </a:r>
            <a:r>
              <a:rPr lang="en-US" sz="1200" dirty="0" err="1"/>
              <a:t>Habel</a:t>
            </a:r>
            <a:r>
              <a:rPr lang="en-US" sz="1200" dirty="0"/>
              <a:t>, M., David-</a:t>
            </a:r>
            <a:r>
              <a:rPr lang="en-US" sz="1200" dirty="0" err="1"/>
              <a:t>Ferdon</a:t>
            </a:r>
            <a:r>
              <a:rPr lang="en-US" sz="1200" dirty="0"/>
              <a:t>, C., Brown, K., </a:t>
            </a:r>
            <a:r>
              <a:rPr lang="en-US" sz="1200" dirty="0" err="1"/>
              <a:t>Gloppen</a:t>
            </a:r>
            <a:r>
              <a:rPr lang="en-US" sz="1200" dirty="0"/>
              <a:t>, K., </a:t>
            </a:r>
            <a:r>
              <a:rPr lang="en-US" sz="1200" dirty="0" err="1"/>
              <a:t>Tevendale</a:t>
            </a:r>
            <a:r>
              <a:rPr lang="en-US" sz="1200" dirty="0"/>
              <a:t>, H., </a:t>
            </a:r>
            <a:r>
              <a:rPr lang="en-US" sz="1200" dirty="0" err="1"/>
              <a:t>Gelaude</a:t>
            </a:r>
            <a:r>
              <a:rPr lang="en-US" sz="1200" dirty="0"/>
              <a:t>, D.J., Romero, L., Seitz, H., </a:t>
            </a:r>
            <a:r>
              <a:rPr lang="en-US" sz="1200" dirty="0" err="1"/>
              <a:t>Heldman</a:t>
            </a:r>
            <a:r>
              <a:rPr lang="en-US" sz="1200" dirty="0"/>
              <a:t>, A. B., </a:t>
            </a:r>
            <a:r>
              <a:rPr lang="en-US" sz="1200" dirty="0" err="1"/>
              <a:t>Schindelar</a:t>
            </a:r>
            <a:r>
              <a:rPr lang="en-US" sz="1200" dirty="0"/>
              <a:t>, J. (2013). </a:t>
            </a:r>
            <a:r>
              <a:rPr lang="en-US" sz="1200" i="1" dirty="0"/>
              <a:t>Adolescents, Technology and Reducing Risk for HIV, STDs and Pregnancy. </a:t>
            </a:r>
            <a:r>
              <a:rPr lang="en-US" sz="1200" dirty="0"/>
              <a:t>Atlanta, GA: Centers for Disease Control and Prevention</a:t>
            </a:r>
          </a:p>
        </p:txBody>
      </p:sp>
    </p:spTree>
    <p:extLst>
      <p:ext uri="{BB962C8B-B14F-4D97-AF65-F5344CB8AC3E}">
        <p14:creationId xmlns:p14="http://schemas.microsoft.com/office/powerpoint/2010/main" val="23377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Custom 3">
      <a:dk1>
        <a:srgbClr val="000000"/>
      </a:dk1>
      <a:lt1>
        <a:srgbClr val="EA157A"/>
      </a:lt1>
      <a:dk2>
        <a:srgbClr val="000000"/>
      </a:dk2>
      <a:lt2>
        <a:srgbClr val="7FD13B"/>
      </a:lt2>
      <a:accent1>
        <a:srgbClr val="FFFFFF"/>
      </a:accent1>
      <a:accent2>
        <a:srgbClr val="EA157A"/>
      </a:accent2>
      <a:accent3>
        <a:srgbClr val="7FD13B"/>
      </a:accent3>
      <a:accent4>
        <a:srgbClr val="5FE7D5"/>
      </a:accent4>
      <a:accent5>
        <a:srgbClr val="F6A1C9"/>
      </a:accent5>
      <a:accent6>
        <a:srgbClr val="CBECB0"/>
      </a:accent6>
      <a:hlink>
        <a:srgbClr val="7FD13B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627</TotalTime>
  <Words>839</Words>
  <Application>Microsoft Office PowerPoint</Application>
  <PresentationFormat>On-screen Show (4:3)</PresentationFormat>
  <Paragraphs>108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Metro</vt:lpstr>
      <vt:lpstr>The BrdsNBz for the Digital Age</vt:lpstr>
      <vt:lpstr>Adolescent Health &amp; MCH</vt:lpstr>
      <vt:lpstr>Adolescent Health in NE Florida</vt:lpstr>
      <vt:lpstr>Teen Birth Rate, 15-19 Year Olds US, Florida &amp; NEFL 2010-2012</vt:lpstr>
      <vt:lpstr>Bacterial STI Rates, 15-19 year olds, Florida &amp; NEFL 2012 </vt:lpstr>
      <vt:lpstr>Ever had sexual intercourse, HS Students, US, Florida &amp; Jacksonville 2011 </vt:lpstr>
      <vt:lpstr>Sexual Activity, HS Students, US, Florida &amp; Jacksonville 2011 </vt:lpstr>
      <vt:lpstr>Identifying strategies</vt:lpstr>
      <vt:lpstr>Adolescents &amp; Mobile Phones</vt:lpstr>
      <vt:lpstr>BrdsNBz NE Florida</vt:lpstr>
      <vt:lpstr>So how does it work?</vt:lpstr>
      <vt:lpstr>PowerPoint Presentation</vt:lpstr>
      <vt:lpstr>BrsdNBz NE Florida Utilization</vt:lpstr>
      <vt:lpstr>PowerPoint Presentation</vt:lpstr>
      <vt:lpstr>Questions by Topic</vt:lpstr>
      <vt:lpstr>Examples of Questions</vt:lpstr>
      <vt:lpstr>PowerPoint Presentation</vt:lpstr>
      <vt:lpstr>The high night-time utilization underscores the need to opt-in youth to the service whenever we get the chance – to allow them to use it when they need it the most.</vt:lpstr>
      <vt:lpstr>Marketing Tools Utilized</vt:lpstr>
      <vt:lpstr>BrdsNBz Promotion </vt:lpstr>
      <vt:lpstr>Let’s Try it!</vt:lpstr>
      <vt:lpstr>Future Marketing Strategies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modelprofile</dc:creator>
  <cp:lastModifiedBy>modelprofile</cp:lastModifiedBy>
  <cp:revision>44</cp:revision>
  <dcterms:created xsi:type="dcterms:W3CDTF">2013-09-12T14:05:35Z</dcterms:created>
  <dcterms:modified xsi:type="dcterms:W3CDTF">2013-09-26T20:39:53Z</dcterms:modified>
</cp:coreProperties>
</file>