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35"/>
  </p:notesMasterIdLst>
  <p:sldIdLst>
    <p:sldId id="256" r:id="rId2"/>
    <p:sldId id="297" r:id="rId3"/>
    <p:sldId id="298" r:id="rId4"/>
    <p:sldId id="257" r:id="rId5"/>
    <p:sldId id="300" r:id="rId6"/>
    <p:sldId id="301" r:id="rId7"/>
    <p:sldId id="302" r:id="rId8"/>
    <p:sldId id="306" r:id="rId9"/>
    <p:sldId id="286" r:id="rId10"/>
    <p:sldId id="262" r:id="rId11"/>
    <p:sldId id="263" r:id="rId12"/>
    <p:sldId id="307" r:id="rId13"/>
    <p:sldId id="308" r:id="rId14"/>
    <p:sldId id="272" r:id="rId15"/>
    <p:sldId id="273" r:id="rId16"/>
    <p:sldId id="274" r:id="rId17"/>
    <p:sldId id="275" r:id="rId18"/>
    <p:sldId id="276" r:id="rId19"/>
    <p:sldId id="277" r:id="rId20"/>
    <p:sldId id="303" r:id="rId21"/>
    <p:sldId id="304" r:id="rId22"/>
    <p:sldId id="305" r:id="rId23"/>
    <p:sldId id="287" r:id="rId24"/>
    <p:sldId id="288" r:id="rId25"/>
    <p:sldId id="289" r:id="rId26"/>
    <p:sldId id="290" r:id="rId27"/>
    <p:sldId id="291" r:id="rId28"/>
    <p:sldId id="292" r:id="rId29"/>
    <p:sldId id="293" r:id="rId30"/>
    <p:sldId id="294" r:id="rId31"/>
    <p:sldId id="299" r:id="rId32"/>
    <p:sldId id="296" r:id="rId33"/>
    <p:sldId id="30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6" y="-3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alee\AppData\Local\Microsoft\Windows\Temporary%20Internet%20Files\Content.Outlook\YABEJZB2\Infant%20Death%20Rates%20Final%202008-2012.xls"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endParaRPr lang="en-US" dirty="0"/>
          </a:p>
        </c:rich>
      </c:tx>
      <c:layout>
        <c:manualLayout>
          <c:xMode val="edge"/>
          <c:yMode val="edge"/>
          <c:x val="0.28612939887368471"/>
          <c:y val="5.6543611143147772E-2"/>
        </c:manualLayout>
      </c:layout>
    </c:title>
    <c:plotArea>
      <c:layout>
        <c:manualLayout>
          <c:layoutTarget val="inner"/>
          <c:xMode val="edge"/>
          <c:yMode val="edge"/>
          <c:x val="0.15510710558770527"/>
          <c:y val="0.13188741651196051"/>
          <c:w val="0.72145208062584409"/>
          <c:h val="0.54962363392991354"/>
        </c:manualLayout>
      </c:layout>
      <c:lineChart>
        <c:grouping val="standard"/>
        <c:ser>
          <c:idx val="0"/>
          <c:order val="0"/>
          <c:tx>
            <c:strRef>
              <c:f>'[Infant Death Rates Final 2008-2012.xls]Trends'!$B$2</c:f>
              <c:strCache>
                <c:ptCount val="1"/>
                <c:pt idx="0">
                  <c:v>Total</c:v>
                </c:pt>
              </c:strCache>
            </c:strRef>
          </c:tx>
          <c:spPr>
            <a:ln>
              <a:solidFill>
                <a:srgbClr val="FFC000"/>
              </a:solidFill>
            </a:ln>
          </c:spPr>
          <c:marker>
            <c:symbol val="none"/>
          </c:marker>
          <c:dLbls>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txPr>
              <a:bodyPr/>
              <a:lstStyle/>
              <a:p>
                <a:pPr>
                  <a:defRPr sz="1600"/>
                </a:pPr>
                <a:endParaRPr lang="en-US"/>
              </a:p>
            </c:txPr>
            <c:showVal val="1"/>
          </c:dLbls>
          <c:cat>
            <c:numRef>
              <c:f>'[Infant Death Rates Final 2008-2012.xls]Trends'!$A$3:$A$25</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'[Infant Death Rates Final 2008-2012.xls]Trends'!$B$3:$B$25</c:f>
              <c:numCache>
                <c:formatCode>0.0</c:formatCode>
                <c:ptCount val="23"/>
                <c:pt idx="0">
                  <c:v>9.6009962540046061</c:v>
                </c:pt>
                <c:pt idx="1">
                  <c:v>8.9099046547283027</c:v>
                </c:pt>
                <c:pt idx="2">
                  <c:v>8.7975774030177956</c:v>
                </c:pt>
                <c:pt idx="3">
                  <c:v>8.5943061422788869</c:v>
                </c:pt>
                <c:pt idx="4">
                  <c:v>8.0820379330975225</c:v>
                </c:pt>
                <c:pt idx="5">
                  <c:v>7.4362850399130176</c:v>
                </c:pt>
                <c:pt idx="6">
                  <c:v>7.4205917459780926</c:v>
                </c:pt>
                <c:pt idx="7">
                  <c:v>7.0617355853232384</c:v>
                </c:pt>
                <c:pt idx="8">
                  <c:v>7.2354830132335231</c:v>
                </c:pt>
                <c:pt idx="9">
                  <c:v>7.3211719967709676</c:v>
                </c:pt>
                <c:pt idx="10">
                  <c:v>6.9744645395284959</c:v>
                </c:pt>
                <c:pt idx="11">
                  <c:v>7.2643343051506317</c:v>
                </c:pt>
                <c:pt idx="12">
                  <c:v>7.5299153614164727</c:v>
                </c:pt>
                <c:pt idx="13">
                  <c:v>7.4631436608038904</c:v>
                </c:pt>
                <c:pt idx="14">
                  <c:v>7.0444174367676355</c:v>
                </c:pt>
                <c:pt idx="15">
                  <c:v>7.1877251689734276</c:v>
                </c:pt>
                <c:pt idx="16">
                  <c:v>7.2227891013045724</c:v>
                </c:pt>
                <c:pt idx="17">
                  <c:v>7.0633991301438659</c:v>
                </c:pt>
                <c:pt idx="18">
                  <c:v>7.2034465920826944</c:v>
                </c:pt>
                <c:pt idx="19">
                  <c:v>6.888265557317145</c:v>
                </c:pt>
                <c:pt idx="20">
                  <c:v>6.5262284459651632</c:v>
                </c:pt>
                <c:pt idx="21">
                  <c:v>6.4341554233083373</c:v>
                </c:pt>
                <c:pt idx="22">
                  <c:v>6.0426796580360556</c:v>
                </c:pt>
              </c:numCache>
            </c:numRef>
          </c:val>
        </c:ser>
        <c:ser>
          <c:idx val="1"/>
          <c:order val="1"/>
          <c:tx>
            <c:strRef>
              <c:f>'[Infant Death Rates Final 2008-2012.xls]Trends'!$C$2</c:f>
              <c:strCache>
                <c:ptCount val="1"/>
                <c:pt idx="0">
                  <c:v>White</c:v>
                </c:pt>
              </c:strCache>
            </c:strRef>
          </c:tx>
          <c:spPr>
            <a:ln>
              <a:solidFill>
                <a:srgbClr val="00B050"/>
              </a:solidFill>
            </a:ln>
          </c:spPr>
          <c:marker>
            <c:symbol val="none"/>
          </c:marker>
          <c:dLbls>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layout>
                <c:manualLayout>
                  <c:x val="2.8490028490028491E-3"/>
                  <c:y val="3.902439024390237E-2"/>
                </c:manualLayout>
              </c:layout>
              <c:showVal val="1"/>
            </c:dLbl>
            <c:txPr>
              <a:bodyPr/>
              <a:lstStyle/>
              <a:p>
                <a:pPr>
                  <a:defRPr sz="1600"/>
                </a:pPr>
                <a:endParaRPr lang="en-US"/>
              </a:p>
            </c:txPr>
            <c:showVal val="1"/>
          </c:dLbls>
          <c:cat>
            <c:numRef>
              <c:f>'[Infant Death Rates Final 2008-2012.xls]Trends'!$A$3:$A$25</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'[Infant Death Rates Final 2008-2012.xls]Trends'!$C$3:$C$25</c:f>
              <c:numCache>
                <c:formatCode>0.0</c:formatCode>
                <c:ptCount val="23"/>
                <c:pt idx="0">
                  <c:v>7.499515837134286</c:v>
                </c:pt>
                <c:pt idx="1">
                  <c:v>6.6684154574698642</c:v>
                </c:pt>
                <c:pt idx="2">
                  <c:v>6.8955399061032816</c:v>
                </c:pt>
                <c:pt idx="3">
                  <c:v>6.5955100597132867</c:v>
                </c:pt>
                <c:pt idx="4">
                  <c:v>6.4758604790879311</c:v>
                </c:pt>
                <c:pt idx="5">
                  <c:v>5.9218318199763091</c:v>
                </c:pt>
                <c:pt idx="6">
                  <c:v>5.765813850594486</c:v>
                </c:pt>
                <c:pt idx="7">
                  <c:v>5.5993378174407207</c:v>
                </c:pt>
                <c:pt idx="8">
                  <c:v>5.8271862231606626</c:v>
                </c:pt>
                <c:pt idx="9">
                  <c:v>5.5696410144263986</c:v>
                </c:pt>
                <c:pt idx="10">
                  <c:v>5.3958631715684637</c:v>
                </c:pt>
                <c:pt idx="11">
                  <c:v>5.5334612822592915</c:v>
                </c:pt>
                <c:pt idx="12">
                  <c:v>5.8635219257593976</c:v>
                </c:pt>
                <c:pt idx="13">
                  <c:v>5.7623155995476507</c:v>
                </c:pt>
                <c:pt idx="14">
                  <c:v>5.4704868483501095</c:v>
                </c:pt>
                <c:pt idx="15">
                  <c:v>5.3074659557951867</c:v>
                </c:pt>
                <c:pt idx="16">
                  <c:v>5.5929760489701215</c:v>
                </c:pt>
                <c:pt idx="17">
                  <c:v>5.1890925960927161</c:v>
                </c:pt>
                <c:pt idx="18">
                  <c:v>5.4571399571309955</c:v>
                </c:pt>
                <c:pt idx="19">
                  <c:v>4.8999283856620597</c:v>
                </c:pt>
                <c:pt idx="20">
                  <c:v>4.8866301798279865</c:v>
                </c:pt>
                <c:pt idx="21">
                  <c:v>4.5918937943647418</c:v>
                </c:pt>
                <c:pt idx="22">
                  <c:v>4.5537099147587927</c:v>
                </c:pt>
              </c:numCache>
            </c:numRef>
          </c:val>
        </c:ser>
        <c:ser>
          <c:idx val="2"/>
          <c:order val="2"/>
          <c:tx>
            <c:strRef>
              <c:f>'[Infant Death Rates Final 2008-2012.xls]Trends'!$D$2</c:f>
              <c:strCache>
                <c:ptCount val="1"/>
                <c:pt idx="0">
                  <c:v>Black</c:v>
                </c:pt>
              </c:strCache>
            </c:strRef>
          </c:tx>
          <c:spPr>
            <a:ln>
              <a:solidFill>
                <a:srgbClr val="7030A0"/>
              </a:solidFill>
            </a:ln>
          </c:spPr>
          <c:marker>
            <c:symbol val="none"/>
          </c:marker>
          <c:dLbls>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txPr>
              <a:bodyPr/>
              <a:lstStyle/>
              <a:p>
                <a:pPr>
                  <a:defRPr sz="1600"/>
                </a:pPr>
                <a:endParaRPr lang="en-US"/>
              </a:p>
            </c:txPr>
            <c:showVal val="1"/>
          </c:dLbls>
          <c:cat>
            <c:numRef>
              <c:f>'[Infant Death Rates Final 2008-2012.xls]Trends'!$A$3:$A$25</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'[Infant Death Rates Final 2008-2012.xls]Trends'!$D$3:$D$25</c:f>
              <c:numCache>
                <c:formatCode>0.0</c:formatCode>
                <c:ptCount val="23"/>
                <c:pt idx="0">
                  <c:v>16.719521929540701</c:v>
                </c:pt>
                <c:pt idx="1">
                  <c:v>16.29684796179879</c:v>
                </c:pt>
                <c:pt idx="2">
                  <c:v>15.192693250167082</c:v>
                </c:pt>
                <c:pt idx="3">
                  <c:v>15.346133044889129</c:v>
                </c:pt>
                <c:pt idx="4">
                  <c:v>13.884703646183446</c:v>
                </c:pt>
                <c:pt idx="5">
                  <c:v>12.999358349770668</c:v>
                </c:pt>
                <c:pt idx="6">
                  <c:v>13.35543452521906</c:v>
                </c:pt>
                <c:pt idx="7">
                  <c:v>12.281508739650413</c:v>
                </c:pt>
                <c:pt idx="8">
                  <c:v>12.365457950673564</c:v>
                </c:pt>
                <c:pt idx="9">
                  <c:v>13.435785826911546</c:v>
                </c:pt>
                <c:pt idx="10">
                  <c:v>12.565843751983255</c:v>
                </c:pt>
                <c:pt idx="11">
                  <c:v>13.491405868230396</c:v>
                </c:pt>
                <c:pt idx="12">
                  <c:v>13.637447694208973</c:v>
                </c:pt>
                <c:pt idx="13">
                  <c:v>13.731774094275949</c:v>
                </c:pt>
                <c:pt idx="14">
                  <c:v>13.213328226733045</c:v>
                </c:pt>
                <c:pt idx="15">
                  <c:v>13.595512646746053</c:v>
                </c:pt>
                <c:pt idx="16">
                  <c:v>12.852306723350654</c:v>
                </c:pt>
                <c:pt idx="17">
                  <c:v>13.356078081687254</c:v>
                </c:pt>
                <c:pt idx="18">
                  <c:v>12.869436548421033</c:v>
                </c:pt>
                <c:pt idx="19">
                  <c:v>13.192507763207349</c:v>
                </c:pt>
                <c:pt idx="20">
                  <c:v>11.79125414218626</c:v>
                </c:pt>
                <c:pt idx="21">
                  <c:v>11.957901633973545</c:v>
                </c:pt>
                <c:pt idx="22">
                  <c:v>10.461673867818851</c:v>
                </c:pt>
              </c:numCache>
            </c:numRef>
          </c:val>
        </c:ser>
        <c:ser>
          <c:idx val="3"/>
          <c:order val="3"/>
          <c:tx>
            <c:strRef>
              <c:f>'[Infant Death Rates Final 2008-2012.xls]Trends'!$E$2</c:f>
              <c:strCache>
                <c:ptCount val="1"/>
                <c:pt idx="0">
                  <c:v>Hispanic</c:v>
                </c:pt>
              </c:strCache>
            </c:strRef>
          </c:tx>
          <c:spPr>
            <a:ln>
              <a:solidFill>
                <a:schemeClr val="accent2">
                  <a:lumMod val="60000"/>
                  <a:lumOff val="40000"/>
                </a:schemeClr>
              </a:solidFill>
            </a:ln>
          </c:spPr>
          <c:marker>
            <c:symbol val="none"/>
          </c:marker>
          <c:dLbls>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txPr>
              <a:bodyPr/>
              <a:lstStyle/>
              <a:p>
                <a:pPr>
                  <a:defRPr sz="1600"/>
                </a:pPr>
                <a:endParaRPr lang="en-US"/>
              </a:p>
            </c:txPr>
            <c:showVal val="1"/>
          </c:dLbls>
          <c:cat>
            <c:numRef>
              <c:f>'[Infant Death Rates Final 2008-2012.xls]Trends'!$A$3:$A$25</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'[Infant Death Rates Final 2008-2012.xls]Trends'!$E$3:$E$25</c:f>
              <c:numCache>
                <c:formatCode>0.0</c:formatCode>
                <c:ptCount val="23"/>
                <c:pt idx="0">
                  <c:v>6.319689100352309</c:v>
                </c:pt>
                <c:pt idx="1">
                  <c:v>5.6133868618325176</c:v>
                </c:pt>
                <c:pt idx="2">
                  <c:v>5.4190382059234521</c:v>
                </c:pt>
                <c:pt idx="3">
                  <c:v>4.5365141805722988</c:v>
                </c:pt>
                <c:pt idx="4">
                  <c:v>4.9584765613117145</c:v>
                </c:pt>
                <c:pt idx="5">
                  <c:v>4.9629952111449684</c:v>
                </c:pt>
                <c:pt idx="6">
                  <c:v>5.0441361916771754</c:v>
                </c:pt>
                <c:pt idx="7">
                  <c:v>4.391132055264003</c:v>
                </c:pt>
                <c:pt idx="8">
                  <c:v>4.8587913756453087</c:v>
                </c:pt>
                <c:pt idx="9">
                  <c:v>4.9678057250343679</c:v>
                </c:pt>
                <c:pt idx="10">
                  <c:v>4.8430375880800165</c:v>
                </c:pt>
                <c:pt idx="11">
                  <c:v>4.4128314661078392</c:v>
                </c:pt>
                <c:pt idx="12">
                  <c:v>4.5333023363942813</c:v>
                </c:pt>
                <c:pt idx="13">
                  <c:v>4.9773013181644163</c:v>
                </c:pt>
                <c:pt idx="14">
                  <c:v>4.135833062738195</c:v>
                </c:pt>
                <c:pt idx="15">
                  <c:v>5.8503380021017302</c:v>
                </c:pt>
                <c:pt idx="16">
                  <c:v>5.6923559791137563</c:v>
                </c:pt>
                <c:pt idx="17">
                  <c:v>6.2443233424159859</c:v>
                </c:pt>
                <c:pt idx="18">
                  <c:v>5.7425112501704501</c:v>
                </c:pt>
                <c:pt idx="19">
                  <c:v>5.5335075662246318</c:v>
                </c:pt>
                <c:pt idx="20">
                  <c:v>5.149624261943103</c:v>
                </c:pt>
                <c:pt idx="21">
                  <c:v>5.1850588435954252</c:v>
                </c:pt>
                <c:pt idx="22">
                  <c:v>5.0520779265718501</c:v>
                </c:pt>
              </c:numCache>
            </c:numRef>
          </c:val>
        </c:ser>
        <c:marker val="1"/>
        <c:axId val="71281664"/>
        <c:axId val="71414528"/>
      </c:lineChart>
      <c:catAx>
        <c:axId val="71281664"/>
        <c:scaling>
          <c:orientation val="minMax"/>
        </c:scaling>
        <c:delete val="1"/>
        <c:axPos val="b"/>
        <c:numFmt formatCode="General" sourceLinked="1"/>
        <c:majorTickMark val="none"/>
        <c:tickLblPos val="none"/>
        <c:crossAx val="71414528"/>
        <c:crosses val="autoZero"/>
        <c:auto val="1"/>
        <c:lblAlgn val="ctr"/>
        <c:lblOffset val="100"/>
      </c:catAx>
      <c:valAx>
        <c:axId val="71414528"/>
        <c:scaling>
          <c:orientation val="minMax"/>
          <c:min val="2"/>
        </c:scaling>
        <c:axPos val="l"/>
        <c:majorGridlines/>
        <c:title>
          <c:tx>
            <c:rich>
              <a:bodyPr/>
              <a:lstStyle/>
              <a:p>
                <a:pPr>
                  <a:defRPr sz="2000"/>
                </a:pPr>
                <a:r>
                  <a:rPr lang="en-US" sz="2000" dirty="0"/>
                  <a:t>Rate per 1,000 Live Births </a:t>
                </a:r>
              </a:p>
            </c:rich>
          </c:tx>
          <c:layout>
            <c:manualLayout>
              <c:xMode val="edge"/>
              <c:yMode val="edge"/>
              <c:x val="4.6188505282993467E-2"/>
              <c:y val="0.18833450696711693"/>
            </c:manualLayout>
          </c:layout>
        </c:title>
        <c:numFmt formatCode="0.0" sourceLinked="1"/>
        <c:majorTickMark val="none"/>
        <c:tickLblPos val="nextTo"/>
        <c:txPr>
          <a:bodyPr rot="0" vert="horz"/>
          <a:lstStyle/>
          <a:p>
            <a:pPr>
              <a:defRPr/>
            </a:pPr>
            <a:endParaRPr lang="en-US"/>
          </a:p>
        </c:txPr>
        <c:crossAx val="71281664"/>
        <c:crosses val="autoZero"/>
        <c:crossBetween val="between"/>
      </c:valAx>
      <c:spPr>
        <a:solidFill>
          <a:schemeClr val="bg1"/>
        </a:solidFill>
      </c:spPr>
    </c:plotArea>
    <c:legend>
      <c:legendPos val="r"/>
      <c:layout>
        <c:manualLayout>
          <c:xMode val="edge"/>
          <c:yMode val="edge"/>
          <c:x val="0.89000000000000024"/>
          <c:y val="0.12636135117256692"/>
          <c:w val="9.6486486486486528E-2"/>
          <c:h val="0.15681659304782042"/>
        </c:manualLayout>
      </c:layout>
      <c:txPr>
        <a:bodyPr/>
        <a:lstStyle/>
        <a:p>
          <a:pPr>
            <a:defRPr sz="1200"/>
          </a:pPr>
          <a:endParaRPr lang="en-US"/>
        </a:p>
      </c:txPr>
    </c:legend>
    <c:plotVisOnly val="1"/>
    <c:dispBlanksAs val="gap"/>
  </c:chart>
  <c:spPr>
    <a:noFill/>
  </c:spPr>
  <c:txPr>
    <a:bodyPr/>
    <a:lstStyle/>
    <a:p>
      <a:pPr>
        <a:defRPr sz="1000" b="0" i="0" u="none" strike="noStrike" baseline="0">
          <a:solidFill>
            <a:sysClr val="windowText" lastClr="000000"/>
          </a:solidFill>
          <a:latin typeface="Calibri"/>
          <a:ea typeface="Calibri"/>
          <a:cs typeface="Calibri"/>
        </a:defRPr>
      </a:pPr>
      <a:endParaRPr lang="en-US"/>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view3D>
      <c:rotX val="30"/>
      <c:perspective val="30"/>
    </c:view3D>
    <c:plotArea>
      <c:layout/>
      <c:pie3DChart>
        <c:varyColors val="1"/>
      </c:pie3DChart>
    </c:plotArea>
    <c:legend>
      <c:legendPos val="r"/>
      <c:layout/>
    </c:legend>
    <c:plotVisOnly val="1"/>
    <c:dispBlanksAs val="zero"/>
  </c:chart>
  <c:txPr>
    <a:bodyPr/>
    <a:lstStyle/>
    <a:p>
      <a:pPr>
        <a:defRPr sz="1800"/>
      </a:pPr>
      <a:endParaRPr lang="en-US"/>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perspective val="0"/>
    </c:view3D>
    <c:plotArea>
      <c:layout>
        <c:manualLayout>
          <c:layoutTarget val="inner"/>
          <c:xMode val="edge"/>
          <c:yMode val="edge"/>
          <c:x val="5.2160953800298344E-2"/>
          <c:y val="0.39165009940357881"/>
          <c:w val="0.91952309985096503"/>
          <c:h val="0.48707753479125282"/>
        </c:manualLayout>
      </c:layout>
      <c:pie3DChart>
        <c:varyColors val="1"/>
        <c:ser>
          <c:idx val="0"/>
          <c:order val="0"/>
          <c:tx>
            <c:strRef>
              <c:f>Sheet1!$A$2</c:f>
              <c:strCache>
                <c:ptCount val="1"/>
                <c:pt idx="0">
                  <c:v>Birthweight</c:v>
                </c:pt>
              </c:strCache>
            </c:strRef>
          </c:tx>
          <c:spPr>
            <a:solidFill>
              <a:schemeClr val="accent1"/>
            </a:solidFill>
            <a:ln w="12674">
              <a:solidFill>
                <a:schemeClr val="tx1"/>
              </a:solidFill>
              <a:prstDash val="solid"/>
            </a:ln>
          </c:spPr>
          <c:explosion val="25"/>
          <c:dPt>
            <c:idx val="0"/>
            <c:spPr>
              <a:solidFill>
                <a:srgbClr val="808000"/>
              </a:solidFill>
              <a:ln w="12674">
                <a:solidFill>
                  <a:schemeClr val="tx1"/>
                </a:solidFill>
                <a:prstDash val="solid"/>
              </a:ln>
            </c:spPr>
          </c:dPt>
          <c:dPt>
            <c:idx val="1"/>
            <c:spPr>
              <a:solidFill>
                <a:srgbClr val="FFC000"/>
              </a:solidFill>
              <a:ln w="12674">
                <a:solidFill>
                  <a:schemeClr val="tx1"/>
                </a:solidFill>
                <a:prstDash val="solid"/>
              </a:ln>
            </c:spPr>
          </c:dPt>
          <c:dPt>
            <c:idx val="2"/>
            <c:spPr>
              <a:solidFill>
                <a:srgbClr val="000080"/>
              </a:solidFill>
              <a:ln w="12674">
                <a:solidFill>
                  <a:schemeClr val="tx1"/>
                </a:solidFill>
                <a:prstDash val="solid"/>
              </a:ln>
            </c:spPr>
          </c:dPt>
          <c:dPt>
            <c:idx val="3"/>
            <c:spPr>
              <a:solidFill>
                <a:srgbClr val="F64904"/>
              </a:solidFill>
              <a:ln w="12674">
                <a:solidFill>
                  <a:srgbClr val="F64904"/>
                </a:solidFill>
                <a:prstDash val="solid"/>
              </a:ln>
            </c:spPr>
          </c:dPt>
          <c:dPt>
            <c:idx val="4"/>
            <c:spPr>
              <a:solidFill>
                <a:schemeClr val="tx1"/>
              </a:solidFill>
              <a:ln w="12674">
                <a:solidFill>
                  <a:schemeClr val="tx1"/>
                </a:solidFill>
                <a:prstDash val="solid"/>
              </a:ln>
            </c:spPr>
          </c:dPt>
          <c:dLbls>
            <c:dLbl>
              <c:idx val="4"/>
              <c:layout>
                <c:manualLayout>
                  <c:x val="1.9515825227728937E-2"/>
                  <c:y val="5.8243843189813925E-2"/>
                </c:manualLayout>
              </c:layout>
              <c:showPercent val="1"/>
            </c:dLbl>
            <c:numFmt formatCode="0%" sourceLinked="0"/>
            <c:spPr>
              <a:noFill/>
              <a:ln w="25348">
                <a:noFill/>
              </a:ln>
            </c:spPr>
            <c:txPr>
              <a:bodyPr/>
              <a:lstStyle/>
              <a:p>
                <a:pPr>
                  <a:defRPr sz="1800" b="1" i="0" u="none" strike="noStrike" baseline="0">
                    <a:solidFill>
                      <a:schemeClr val="bg1"/>
                    </a:solidFill>
                    <a:latin typeface="Tahoma" pitchFamily="34" charset="0"/>
                    <a:ea typeface="Tahoma" pitchFamily="34" charset="0"/>
                    <a:cs typeface="Tahoma" pitchFamily="34" charset="0"/>
                  </a:defRPr>
                </a:pPr>
                <a:endParaRPr lang="en-US"/>
              </a:p>
            </c:txPr>
            <c:showPercent val="1"/>
            <c:showLeaderLines val="1"/>
          </c:dLbls>
          <c:cat>
            <c:strRef>
              <c:f>Sheet1!$B$1:$E$1</c:f>
              <c:strCache>
                <c:ptCount val="4"/>
                <c:pt idx="0">
                  <c:v>&lt; 500 grams (&lt; 1.1 pounds)</c:v>
                </c:pt>
                <c:pt idx="1">
                  <c:v>500-1499 grams (1.1-3.29 pounds)</c:v>
                </c:pt>
                <c:pt idx="2">
                  <c:v>1500-2499 grams (3.3 - 5.49 pounds)</c:v>
                </c:pt>
                <c:pt idx="3">
                  <c:v>2500+ grams (&gt; 5.5 pounds)</c:v>
                </c:pt>
              </c:strCache>
            </c:strRef>
          </c:cat>
          <c:val>
            <c:numRef>
              <c:f>Sheet1!$B$2:$E$2</c:f>
              <c:numCache>
                <c:formatCode>General</c:formatCode>
                <c:ptCount val="4"/>
                <c:pt idx="0">
                  <c:v>39</c:v>
                </c:pt>
                <c:pt idx="1">
                  <c:v>47</c:v>
                </c:pt>
                <c:pt idx="2">
                  <c:v>16</c:v>
                </c:pt>
                <c:pt idx="3">
                  <c:v>26</c:v>
                </c:pt>
              </c:numCache>
            </c:numRef>
          </c:val>
        </c:ser>
      </c:pie3DChart>
      <c:spPr>
        <a:noFill/>
        <a:ln w="25397">
          <a:noFill/>
        </a:ln>
      </c:spPr>
    </c:plotArea>
    <c:legend>
      <c:legendPos val="t"/>
      <c:layout>
        <c:manualLayout>
          <c:xMode val="edge"/>
          <c:yMode val="edge"/>
          <c:x val="9.3529654084719263E-2"/>
          <c:y val="7.8904129669961465E-2"/>
          <c:w val="0.90014901868610042"/>
          <c:h val="0.26640168982861312"/>
        </c:manualLayout>
      </c:layout>
      <c:spPr>
        <a:noFill/>
        <a:ln w="3169">
          <a:solidFill>
            <a:schemeClr val="tx1"/>
          </a:solidFill>
          <a:prstDash val="solid"/>
        </a:ln>
      </c:spPr>
      <c:txPr>
        <a:bodyPr/>
        <a:lstStyle/>
        <a:p>
          <a:pPr>
            <a:defRPr sz="1652" b="1" i="0" u="none" strike="noStrike" baseline="0">
              <a:solidFill>
                <a:schemeClr val="tx1"/>
              </a:solidFill>
              <a:latin typeface="Tahoma" pitchFamily="34" charset="0"/>
              <a:ea typeface="Tahoma" pitchFamily="34" charset="0"/>
              <a:cs typeface="Tahoma" pitchFamily="34" charset="0"/>
            </a:defRPr>
          </a:pPr>
          <a:endParaRPr lang="en-US"/>
        </a:p>
      </c:txPr>
    </c:legend>
    <c:plotVisOnly val="1"/>
    <c:dispBlanksAs val="zero"/>
  </c:chart>
  <c:spPr>
    <a:noFill/>
    <a:ln>
      <a:noFill/>
    </a:ln>
  </c:spPr>
  <c:txPr>
    <a:bodyPr/>
    <a:lstStyle/>
    <a:p>
      <a:pPr>
        <a:defRPr sz="1921" b="1" i="0" u="none" strike="noStrike" baseline="0">
          <a:solidFill>
            <a:schemeClr val="tx1"/>
          </a:solidFill>
          <a:latin typeface="Times New Roman"/>
          <a:ea typeface="Times New Roman"/>
          <a:cs typeface="Times New Roman"/>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7377049180327884E-2"/>
          <c:y val="5.3533190578158467E-2"/>
          <c:w val="0.94262295081967262"/>
          <c:h val="0.83083511777302355"/>
        </c:manualLayout>
      </c:layout>
      <c:lineChart>
        <c:grouping val="standard"/>
        <c:ser>
          <c:idx val="0"/>
          <c:order val="0"/>
          <c:tx>
            <c:strRef>
              <c:f>Sheet1!$A$2</c:f>
              <c:strCache>
                <c:ptCount val="1"/>
                <c:pt idx="0">
                  <c:v>NE FL</c:v>
                </c:pt>
              </c:strCache>
            </c:strRef>
          </c:tx>
          <c:spPr>
            <a:ln w="35980">
              <a:solidFill>
                <a:srgbClr val="808000"/>
              </a:solidFill>
              <a:prstDash val="solid"/>
            </a:ln>
          </c:spPr>
          <c:marker>
            <c:symbol val="diamond"/>
            <c:size val="7"/>
            <c:spPr>
              <a:solidFill>
                <a:srgbClr val="808000"/>
              </a:solidFill>
              <a:ln>
                <a:solidFill>
                  <a:srgbClr val="808000"/>
                </a:solidFill>
                <a:prstDash val="solid"/>
              </a:ln>
            </c:spPr>
          </c:marker>
          <c:dLbls>
            <c:dLbl>
              <c:idx val="0"/>
              <c:layout>
                <c:manualLayout>
                  <c:x val="-6.2749747289303597E-3"/>
                  <c:y val="-4.4820060061677415E-2"/>
                </c:manualLayout>
              </c:layout>
              <c:dLblPos val="r"/>
              <c:showVal val="1"/>
            </c:dLbl>
            <c:dLbl>
              <c:idx val="1"/>
              <c:layout>
                <c:manualLayout>
                  <c:x val="-2.4052248712401886E-2"/>
                  <c:y val="-5.0858635567209015E-2"/>
                </c:manualLayout>
              </c:layout>
              <c:dLblPos val="r"/>
              <c:showVal val="1"/>
            </c:dLbl>
            <c:dLbl>
              <c:idx val="2"/>
              <c:layout>
                <c:manualLayout>
                  <c:x val="-1.7973856209150443E-2"/>
                  <c:y val="-5.6233807727918812E-2"/>
                </c:manualLayout>
              </c:layout>
              <c:dLblPos val="r"/>
              <c:showVal val="1"/>
            </c:dLbl>
            <c:dLbl>
              <c:idx val="4"/>
              <c:layout>
                <c:manualLayout>
                  <c:x val="-1.3071895424836603E-2"/>
                  <c:y val="-4.7354785455089511E-2"/>
                </c:manualLayout>
              </c:layout>
              <c:dLblPos val="r"/>
              <c:showVal val="1"/>
            </c:dLbl>
            <c:dLbl>
              <c:idx val="5"/>
              <c:layout>
                <c:manualLayout>
                  <c:x val="-2.9725567392311247E-2"/>
                  <c:y val="-4.1174193599506685E-2"/>
                </c:manualLayout>
              </c:layout>
              <c:dLblPos val="r"/>
              <c:showVal val="1"/>
            </c:dLbl>
            <c:dLbl>
              <c:idx val="6"/>
              <c:layout>
                <c:manualLayout>
                  <c:x val="-3.7581699346405255E-2"/>
                  <c:y val="-3.5516089091317135E-2"/>
                </c:manualLayout>
              </c:layout>
              <c:dLblPos val="r"/>
              <c:showVal val="1"/>
            </c:dLbl>
            <c:dLbl>
              <c:idx val="7"/>
              <c:layout>
                <c:manualLayout>
                  <c:x val="-2.4509803921568651E-2"/>
                  <c:y val="-5.0314459546032933E-2"/>
                </c:manualLayout>
              </c:layout>
              <c:dLblPos val="r"/>
              <c:showVal val="1"/>
            </c:dLbl>
            <c:dLbl>
              <c:idx val="8"/>
              <c:layout>
                <c:manualLayout>
                  <c:x val="-3.1343857753075348E-2"/>
                  <c:y val="-3.5026694162893481E-2"/>
                </c:manualLayout>
              </c:layout>
              <c:dLblPos val="r"/>
              <c:showVal val="1"/>
            </c:dLbl>
            <c:dLbl>
              <c:idx val="9"/>
              <c:layout>
                <c:manualLayout>
                  <c:x val="-3.0929313982811246E-2"/>
                  <c:y val="-4.2953027641724914E-2"/>
                </c:manualLayout>
              </c:layout>
              <c:dLblPos val="r"/>
              <c:showVal val="1"/>
            </c:dLbl>
            <c:dLbl>
              <c:idx val="10"/>
              <c:layout>
                <c:manualLayout>
                  <c:x val="-1.470588235294106E-2"/>
                  <c:y val="-4.4395111364146991E-2"/>
                </c:manualLayout>
              </c:layout>
              <c:dLblPos val="r"/>
              <c:showVal val="1"/>
            </c:dLbl>
            <c:spPr>
              <a:noFill/>
              <a:ln w="23987">
                <a:noFill/>
              </a:ln>
            </c:spPr>
            <c:txPr>
              <a:bodyPr/>
              <a:lstStyle/>
              <a:p>
                <a:pPr>
                  <a:defRPr sz="1800" b="1" i="0" u="none" strike="noStrike" baseline="0">
                    <a:solidFill>
                      <a:schemeClr val="tx1"/>
                    </a:solidFill>
                    <a:latin typeface="+mn-lt"/>
                    <a:ea typeface="Tahoma"/>
                    <a:cs typeface="Tahoma"/>
                  </a:defRPr>
                </a:pPr>
                <a:endParaRPr lang="en-US"/>
              </a:p>
            </c:txPr>
            <c:showVal val="1"/>
          </c:dLbls>
          <c:cat>
            <c:numRef>
              <c:f>Sheet1!$B$1:$K$1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Sheet1!$B$2:$K$2</c:f>
              <c:numCache>
                <c:formatCode>General</c:formatCode>
                <c:ptCount val="10"/>
                <c:pt idx="0">
                  <c:v>9.8000000000000007</c:v>
                </c:pt>
                <c:pt idx="1">
                  <c:v>9.5</c:v>
                </c:pt>
                <c:pt idx="2">
                  <c:v>10.4</c:v>
                </c:pt>
                <c:pt idx="3">
                  <c:v>8.2000000000000011</c:v>
                </c:pt>
                <c:pt idx="4">
                  <c:v>8</c:v>
                </c:pt>
                <c:pt idx="5">
                  <c:v>8.9</c:v>
                </c:pt>
                <c:pt idx="6">
                  <c:v>7.9</c:v>
                </c:pt>
                <c:pt idx="7">
                  <c:v>7.3</c:v>
                </c:pt>
                <c:pt idx="8">
                  <c:v>6.5</c:v>
                </c:pt>
                <c:pt idx="9">
                  <c:v>7.3</c:v>
                </c:pt>
              </c:numCache>
            </c:numRef>
          </c:val>
        </c:ser>
        <c:ser>
          <c:idx val="1"/>
          <c:order val="1"/>
          <c:tx>
            <c:strRef>
              <c:f>Sheet1!$A$3</c:f>
              <c:strCache>
                <c:ptCount val="1"/>
                <c:pt idx="0">
                  <c:v>FL</c:v>
                </c:pt>
              </c:strCache>
            </c:strRef>
          </c:tx>
          <c:spPr>
            <a:ln w="38100"/>
          </c:spPr>
          <c:dLbls>
            <c:showVal val="1"/>
          </c:dLbls>
          <c:cat>
            <c:numRef>
              <c:f>Sheet1!$B$1:$K$1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Sheet1!$B$3:$K$3</c:f>
              <c:numCache>
                <c:formatCode>General</c:formatCode>
                <c:ptCount val="10"/>
                <c:pt idx="0">
                  <c:v>7.5</c:v>
                </c:pt>
                <c:pt idx="1">
                  <c:v>7</c:v>
                </c:pt>
                <c:pt idx="2">
                  <c:v>7.2</c:v>
                </c:pt>
                <c:pt idx="3">
                  <c:v>7.2</c:v>
                </c:pt>
                <c:pt idx="4">
                  <c:v>7.1</c:v>
                </c:pt>
                <c:pt idx="5">
                  <c:v>7.2</c:v>
                </c:pt>
                <c:pt idx="6">
                  <c:v>6.9</c:v>
                </c:pt>
                <c:pt idx="7">
                  <c:v>6.5</c:v>
                </c:pt>
                <c:pt idx="8">
                  <c:v>6.4</c:v>
                </c:pt>
                <c:pt idx="9">
                  <c:v>6</c:v>
                </c:pt>
              </c:numCache>
            </c:numRef>
          </c:val>
        </c:ser>
        <c:ser>
          <c:idx val="2"/>
          <c:order val="2"/>
          <c:tx>
            <c:strRef>
              <c:f>Sheet1!$A$4</c:f>
              <c:strCache>
                <c:ptCount val="1"/>
                <c:pt idx="0">
                  <c:v>US</c:v>
                </c:pt>
              </c:strCache>
            </c:strRef>
          </c:tx>
          <c:spPr>
            <a:ln w="38100">
              <a:solidFill>
                <a:srgbClr val="0070C0"/>
              </a:solidFill>
            </a:ln>
          </c:spPr>
          <c:marker>
            <c:spPr>
              <a:solidFill>
                <a:schemeClr val="accent1"/>
              </a:solidFill>
              <a:ln>
                <a:solidFill>
                  <a:srgbClr val="0070C0"/>
                </a:solidFill>
              </a:ln>
            </c:spPr>
          </c:marker>
          <c:cat>
            <c:numRef>
              <c:f>Sheet1!$B$1:$K$1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Sheet1!$B$4:$K$4</c:f>
              <c:numCache>
                <c:formatCode>General</c:formatCode>
                <c:ptCount val="10"/>
                <c:pt idx="0">
                  <c:v>6.7</c:v>
                </c:pt>
                <c:pt idx="1">
                  <c:v>6.7</c:v>
                </c:pt>
                <c:pt idx="2">
                  <c:v>6.6</c:v>
                </c:pt>
                <c:pt idx="3">
                  <c:v>6.5</c:v>
                </c:pt>
                <c:pt idx="4">
                  <c:v>6.4</c:v>
                </c:pt>
                <c:pt idx="5">
                  <c:v>6.4</c:v>
                </c:pt>
                <c:pt idx="6">
                  <c:v>6.3</c:v>
                </c:pt>
                <c:pt idx="7">
                  <c:v>6.3</c:v>
                </c:pt>
              </c:numCache>
            </c:numRef>
          </c:val>
        </c:ser>
        <c:marker val="1"/>
        <c:axId val="76085888"/>
        <c:axId val="78525184"/>
      </c:lineChart>
      <c:catAx>
        <c:axId val="76085888"/>
        <c:scaling>
          <c:orientation val="minMax"/>
        </c:scaling>
        <c:axPos val="b"/>
        <c:numFmt formatCode="General" sourceLinked="1"/>
        <c:tickLblPos val="nextTo"/>
        <c:spPr>
          <a:ln w="2999">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78525184"/>
        <c:crosses val="autoZero"/>
        <c:auto val="1"/>
        <c:lblAlgn val="ctr"/>
        <c:lblOffset val="100"/>
        <c:tickLblSkip val="1"/>
        <c:tickMarkSkip val="1"/>
      </c:catAx>
      <c:valAx>
        <c:axId val="78525184"/>
        <c:scaling>
          <c:orientation val="minMax"/>
          <c:max val="20"/>
        </c:scaling>
        <c:axPos val="l"/>
        <c:majorGridlines>
          <c:spPr>
            <a:ln w="2999">
              <a:solidFill>
                <a:schemeClr val="tx1"/>
              </a:solidFill>
              <a:prstDash val="solid"/>
            </a:ln>
          </c:spPr>
        </c:majorGridlines>
        <c:numFmt formatCode="General" sourceLinked="0"/>
        <c:tickLblPos val="nextTo"/>
        <c:spPr>
          <a:ln w="2999">
            <a:solidFill>
              <a:schemeClr val="tx1"/>
            </a:solidFill>
            <a:prstDash val="solid"/>
          </a:ln>
        </c:spPr>
        <c:txPr>
          <a:bodyPr rot="0" vert="horz"/>
          <a:lstStyle/>
          <a:p>
            <a:pPr>
              <a:defRPr sz="1275" b="1" i="0" u="none" strike="noStrike" baseline="0">
                <a:solidFill>
                  <a:schemeClr val="tx1"/>
                </a:solidFill>
                <a:latin typeface="Times New Roman"/>
                <a:ea typeface="Times New Roman"/>
                <a:cs typeface="Times New Roman"/>
              </a:defRPr>
            </a:pPr>
            <a:endParaRPr lang="en-US"/>
          </a:p>
        </c:txPr>
        <c:crossAx val="76085888"/>
        <c:crosses val="autoZero"/>
        <c:crossBetween val="between"/>
      </c:valAx>
      <c:spPr>
        <a:noFill/>
        <a:ln w="11993">
          <a:solidFill>
            <a:srgbClr val="FF6600"/>
          </a:solidFill>
          <a:prstDash val="solid"/>
        </a:ln>
      </c:spPr>
    </c:plotArea>
    <c:legend>
      <c:legendPos val="r"/>
      <c:layout>
        <c:manualLayout>
          <c:xMode val="edge"/>
          <c:yMode val="edge"/>
          <c:x val="6.2824737967356922E-2"/>
          <c:y val="5.2358625626342352E-2"/>
          <c:w val="0.35502489961933686"/>
          <c:h val="0.11113505130040563"/>
        </c:manualLayout>
      </c:layout>
      <c:spPr>
        <a:noFill/>
        <a:ln w="2999">
          <a:solidFill>
            <a:schemeClr val="tx1"/>
          </a:solidFill>
          <a:prstDash val="solid"/>
        </a:ln>
      </c:spPr>
      <c:txPr>
        <a:bodyPr/>
        <a:lstStyle/>
        <a:p>
          <a:pPr>
            <a:defRPr sz="1600" b="1" i="0" u="none" strike="noStrike" baseline="0">
              <a:solidFill>
                <a:schemeClr val="tx1"/>
              </a:solidFill>
              <a:latin typeface="+mn-lt"/>
              <a:ea typeface="Tahoma"/>
              <a:cs typeface="Tahoma"/>
            </a:defRPr>
          </a:pPr>
          <a:endParaRPr lang="en-US"/>
        </a:p>
      </c:txPr>
    </c:legend>
    <c:plotVisOnly val="1"/>
    <c:dispBlanksAs val="gap"/>
  </c:chart>
  <c:spPr>
    <a:noFill/>
    <a:ln>
      <a:noFill/>
    </a:ln>
  </c:spPr>
  <c:txPr>
    <a:bodyPr/>
    <a:lstStyle/>
    <a:p>
      <a:pPr>
        <a:defRPr sz="1700" b="1" i="0" u="none" strike="noStrike" baseline="0">
          <a:solidFill>
            <a:schemeClr val="tx1"/>
          </a:solidFill>
          <a:latin typeface="Times New Roman"/>
          <a:ea typeface="Times New Roman"/>
          <a:cs typeface="Times New Roman"/>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6763285024154592E-2"/>
          <c:y val="5.128205128205128E-2"/>
          <c:w val="0.94323671497584538"/>
          <c:h val="0.83974358974359065"/>
        </c:manualLayout>
      </c:layout>
      <c:lineChart>
        <c:grouping val="standard"/>
        <c:ser>
          <c:idx val="0"/>
          <c:order val="0"/>
          <c:tx>
            <c:strRef>
              <c:f>Sheet1!$A$2</c:f>
              <c:strCache>
                <c:ptCount val="1"/>
                <c:pt idx="0">
                  <c:v>NEFL</c:v>
                </c:pt>
              </c:strCache>
            </c:strRef>
          </c:tx>
          <c:spPr>
            <a:ln w="50800">
              <a:solidFill>
                <a:srgbClr val="808000"/>
              </a:solidFill>
              <a:prstDash val="solid"/>
            </a:ln>
          </c:spPr>
          <c:marker>
            <c:symbol val="diamond"/>
            <c:size val="6"/>
            <c:spPr>
              <a:solidFill>
                <a:srgbClr val="808000"/>
              </a:solidFill>
              <a:ln>
                <a:solidFill>
                  <a:srgbClr val="808000"/>
                </a:solidFill>
                <a:prstDash val="solid"/>
              </a:ln>
            </c:spPr>
          </c:marker>
          <c:dLbls>
            <c:dLbl>
              <c:idx val="0"/>
              <c:layout>
                <c:manualLayout>
                  <c:x val="-7.5058276834843868E-3"/>
                  <c:y val="-5.6963613187847005E-2"/>
                </c:manualLayout>
              </c:layout>
              <c:dLblPos val="r"/>
              <c:showVal val="1"/>
            </c:dLbl>
            <c:dLbl>
              <c:idx val="1"/>
              <c:layout>
                <c:manualLayout>
                  <c:x val="-1.595988384044994E-2"/>
                  <c:y val="-5.6514972080843572E-2"/>
                </c:manualLayout>
              </c:layout>
              <c:dLblPos val="r"/>
              <c:showVal val="1"/>
            </c:dLbl>
            <c:dLbl>
              <c:idx val="2"/>
              <c:layout>
                <c:manualLayout>
                  <c:x val="-3.8825390312319488E-3"/>
                  <c:y val="-3.9420954986826288E-2"/>
                </c:manualLayout>
              </c:layout>
              <c:dLblPos val="r"/>
              <c:showVal val="1"/>
            </c:dLbl>
            <c:dLbl>
              <c:idx val="3"/>
              <c:layout>
                <c:manualLayout>
                  <c:x val="-1.354446678704473E-2"/>
                  <c:y val="-5.5051299127218914E-2"/>
                </c:manualLayout>
              </c:layout>
              <c:dLblPos val="r"/>
              <c:showVal val="1"/>
            </c:dLbl>
            <c:dLbl>
              <c:idx val="4"/>
              <c:layout>
                <c:manualLayout>
                  <c:x val="-1.3544416663817355E-2"/>
                  <c:y val="-4.8491495681294558E-2"/>
                </c:manualLayout>
              </c:layout>
              <c:dLblPos val="r"/>
              <c:showVal val="1"/>
            </c:dLbl>
            <c:dLbl>
              <c:idx val="5"/>
              <c:layout>
                <c:manualLayout>
                  <c:x val="-9.9213202650404991E-3"/>
                  <c:y val="-5.2540561878674452E-2"/>
                </c:manualLayout>
              </c:layout>
              <c:dLblPos val="r"/>
              <c:showVal val="1"/>
            </c:dLbl>
            <c:dLbl>
              <c:idx val="6"/>
              <c:layout>
                <c:manualLayout>
                  <c:x val="-2.9404496607735354E-2"/>
                  <c:y val="4.0531917455272223E-2"/>
                </c:manualLayout>
              </c:layout>
              <c:dLblPos val="r"/>
              <c:showVal val="1"/>
            </c:dLbl>
            <c:dLbl>
              <c:idx val="7"/>
              <c:layout>
                <c:manualLayout>
                  <c:x val="-9.9212200185854228E-3"/>
                  <c:y val="-5.3213641061801834E-2"/>
                </c:manualLayout>
              </c:layout>
              <c:dLblPos val="r"/>
              <c:showVal val="1"/>
            </c:dLbl>
            <c:dLbl>
              <c:idx val="8"/>
              <c:layout>
                <c:manualLayout>
                  <c:x val="-3.4329470608626754E-2"/>
                  <c:y val="2.0600544198030278E-2"/>
                </c:manualLayout>
              </c:layout>
              <c:dLblPos val="r"/>
              <c:showVal val="1"/>
            </c:dLbl>
            <c:dLbl>
              <c:idx val="9"/>
              <c:layout>
                <c:manualLayout>
                  <c:x val="-8.7871708344149368E-3"/>
                  <c:y val="6.773579908016119E-3"/>
                </c:manualLayout>
              </c:layout>
              <c:dLblPos val="r"/>
              <c:showVal val="1"/>
            </c:dLbl>
            <c:dLbl>
              <c:idx val="10"/>
              <c:layout>
                <c:manualLayout>
                  <c:x val="-1.0803841827463885E-2"/>
                  <c:y val="-2.7230850730814802E-2"/>
                </c:manualLayout>
              </c:layout>
              <c:dLblPos val="r"/>
              <c:showVal val="1"/>
            </c:dLbl>
            <c:dLbl>
              <c:idx val="11"/>
              <c:layout>
                <c:manualLayout>
                  <c:x val="0.32704867368168028"/>
                  <c:y val="0.24572649572649843"/>
                </c:manualLayout>
              </c:layout>
              <c:dLblPos val="r"/>
              <c:showVal val="1"/>
            </c:dLbl>
            <c:spPr>
              <a:noFill/>
              <a:ln w="22384">
                <a:noFill/>
              </a:ln>
            </c:spPr>
            <c:txPr>
              <a:bodyPr/>
              <a:lstStyle/>
              <a:p>
                <a:pPr>
                  <a:defRPr sz="1800" b="1" i="0" u="none" strike="noStrike" baseline="0">
                    <a:solidFill>
                      <a:schemeClr val="tx1"/>
                    </a:solidFill>
                    <a:latin typeface="+mn-lt"/>
                    <a:ea typeface="Tahoma"/>
                    <a:cs typeface="Tahoma"/>
                  </a:defRPr>
                </a:pPr>
                <a:endParaRPr lang="en-US"/>
              </a:p>
            </c:txPr>
            <c:showVal val="1"/>
          </c:dLbls>
          <c:cat>
            <c:numRef>
              <c:f>Sheet1!$B$1:$K$1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Sheet1!$B$2:$K$2</c:f>
              <c:numCache>
                <c:formatCode>General</c:formatCode>
                <c:ptCount val="10"/>
                <c:pt idx="0">
                  <c:v>6.7</c:v>
                </c:pt>
                <c:pt idx="1">
                  <c:v>6.6</c:v>
                </c:pt>
                <c:pt idx="2">
                  <c:v>7.6</c:v>
                </c:pt>
                <c:pt idx="3">
                  <c:v>6.2</c:v>
                </c:pt>
                <c:pt idx="4">
                  <c:v>5.9</c:v>
                </c:pt>
                <c:pt idx="5">
                  <c:v>6.3</c:v>
                </c:pt>
                <c:pt idx="6">
                  <c:v>4.9000000000000004</c:v>
                </c:pt>
                <c:pt idx="7">
                  <c:v>5.6</c:v>
                </c:pt>
                <c:pt idx="8">
                  <c:v>4.0199999999999996</c:v>
                </c:pt>
                <c:pt idx="9">
                  <c:v>4.5999999999999996</c:v>
                </c:pt>
              </c:numCache>
            </c:numRef>
          </c:val>
        </c:ser>
        <c:ser>
          <c:idx val="1"/>
          <c:order val="1"/>
          <c:tx>
            <c:strRef>
              <c:f>Sheet1!$A$3</c:f>
              <c:strCache>
                <c:ptCount val="1"/>
                <c:pt idx="0">
                  <c:v>FL</c:v>
                </c:pt>
              </c:strCache>
            </c:strRef>
          </c:tx>
          <c:spPr>
            <a:ln w="38100">
              <a:solidFill>
                <a:srgbClr val="0070C0"/>
              </a:solidFill>
              <a:prstDash val="solid"/>
            </a:ln>
          </c:spPr>
          <c:marker>
            <c:symbol val="square"/>
            <c:size val="6"/>
            <c:spPr>
              <a:solidFill>
                <a:srgbClr val="0070C0"/>
              </a:solidFill>
              <a:ln>
                <a:solidFill>
                  <a:srgbClr val="0070C0"/>
                </a:solidFill>
                <a:prstDash val="solid"/>
              </a:ln>
            </c:spPr>
          </c:marker>
          <c:dLbls>
            <c:dLbl>
              <c:idx val="0"/>
              <c:layout>
                <c:manualLayout>
                  <c:x val="-2.6749098090881407E-3"/>
                  <c:y val="1.5760615456937146E-2"/>
                </c:manualLayout>
              </c:layout>
              <c:dLblPos val="r"/>
              <c:showVal val="1"/>
            </c:dLbl>
            <c:dLbl>
              <c:idx val="1"/>
              <c:layout>
                <c:manualLayout>
                  <c:x val="-6.2980480916577722E-3"/>
                  <c:y val="2.5205141263197402E-2"/>
                </c:manualLayout>
              </c:layout>
              <c:dLblPos val="r"/>
              <c:showVal val="1"/>
            </c:dLbl>
            <c:dLbl>
              <c:idx val="3"/>
              <c:layout>
                <c:manualLayout>
                  <c:x val="-9.921278381247723E-3"/>
                  <c:y val="2.9553301531912626E-2"/>
                </c:manualLayout>
              </c:layout>
              <c:dLblPos val="r"/>
              <c:showVal val="1"/>
            </c:dLbl>
            <c:dLbl>
              <c:idx val="4"/>
              <c:layout>
                <c:manualLayout>
                  <c:x val="-1.1128957726619051E-2"/>
                  <c:y val="1.6433694640064583E-2"/>
                </c:manualLayout>
              </c:layout>
              <c:dLblPos val="r"/>
              <c:showVal val="1"/>
            </c:dLbl>
            <c:dLbl>
              <c:idx val="5"/>
              <c:layout>
                <c:manualLayout>
                  <c:x val="-2.5948451624819516E-4"/>
                  <c:y val="2.5055594227530207E-2"/>
                </c:manualLayout>
              </c:layout>
              <c:dLblPos val="r"/>
              <c:showVal val="1"/>
            </c:dLbl>
            <c:dLbl>
              <c:idx val="6"/>
              <c:layout>
                <c:manualLayout>
                  <c:x val="-2.0440251572327081E-2"/>
                  <c:y val="-4.8929663608562685E-2"/>
                </c:manualLayout>
              </c:layout>
              <c:showVal val="1"/>
            </c:dLbl>
            <c:dLbl>
              <c:idx val="7"/>
              <c:layout>
                <c:manualLayout>
                  <c:x val="-2.6748432069912892E-3"/>
                  <c:y val="1.4745818655561425E-2"/>
                </c:manualLayout>
              </c:layout>
              <c:dLblPos val="r"/>
              <c:showVal val="1"/>
            </c:dLbl>
            <c:dLbl>
              <c:idx val="8"/>
              <c:layout>
                <c:manualLayout>
                  <c:x val="-2.7472527472527798E-2"/>
                  <c:y val="-3.0581039755351681E-2"/>
                </c:manualLayout>
              </c:layout>
              <c:showVal val="1"/>
            </c:dLbl>
            <c:dLbl>
              <c:idx val="9"/>
              <c:layout>
                <c:manualLayout>
                  <c:x val="-2.9304029304029304E-2"/>
                  <c:y val="-3.3639143730886847E-2"/>
                </c:manualLayout>
              </c:layout>
              <c:showVal val="1"/>
            </c:dLbl>
            <c:dLbl>
              <c:idx val="11"/>
              <c:layout>
                <c:manualLayout>
                  <c:x val="0.32704867368168028"/>
                  <c:y val="0.27564102564102327"/>
                </c:manualLayout>
              </c:layout>
              <c:dLblPos val="r"/>
              <c:showVal val="1"/>
            </c:dLbl>
            <c:spPr>
              <a:noFill/>
              <a:ln w="22384">
                <a:noFill/>
              </a:ln>
            </c:spPr>
            <c:txPr>
              <a:bodyPr/>
              <a:lstStyle/>
              <a:p>
                <a:pPr>
                  <a:defRPr sz="1800" b="1" i="0" u="none" strike="noStrike" baseline="0">
                    <a:solidFill>
                      <a:schemeClr val="tx1"/>
                    </a:solidFill>
                    <a:latin typeface="+mn-lt"/>
                    <a:ea typeface="Tahoma"/>
                    <a:cs typeface="Tahoma"/>
                  </a:defRPr>
                </a:pPr>
                <a:endParaRPr lang="en-US"/>
              </a:p>
            </c:txPr>
            <c:showVal val="1"/>
          </c:dLbls>
          <c:cat>
            <c:numRef>
              <c:f>Sheet1!$B$1:$K$1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Sheet1!$B$3:$K$3</c:f>
              <c:numCache>
                <c:formatCode>General</c:formatCode>
                <c:ptCount val="10"/>
                <c:pt idx="0">
                  <c:v>5.8</c:v>
                </c:pt>
                <c:pt idx="1">
                  <c:v>5.5</c:v>
                </c:pt>
                <c:pt idx="2">
                  <c:v>5.3</c:v>
                </c:pt>
                <c:pt idx="3">
                  <c:v>5.6</c:v>
                </c:pt>
                <c:pt idx="4">
                  <c:v>5.2</c:v>
                </c:pt>
                <c:pt idx="5">
                  <c:v>5.5</c:v>
                </c:pt>
                <c:pt idx="6">
                  <c:v>5.8</c:v>
                </c:pt>
                <c:pt idx="7">
                  <c:v>4.9000000000000004</c:v>
                </c:pt>
                <c:pt idx="8">
                  <c:v>4.5999999999999996</c:v>
                </c:pt>
                <c:pt idx="9">
                  <c:v>4.5999999999999996</c:v>
                </c:pt>
              </c:numCache>
            </c:numRef>
          </c:val>
        </c:ser>
        <c:marker val="1"/>
        <c:axId val="78575872"/>
        <c:axId val="78622720"/>
      </c:lineChart>
      <c:catAx>
        <c:axId val="78575872"/>
        <c:scaling>
          <c:orientation val="minMax"/>
        </c:scaling>
        <c:axPos val="b"/>
        <c:numFmt formatCode="General" sourceLinked="1"/>
        <c:tickLblPos val="nextTo"/>
        <c:spPr>
          <a:ln w="2798">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78622720"/>
        <c:crosses val="autoZero"/>
        <c:auto val="1"/>
        <c:lblAlgn val="ctr"/>
        <c:lblOffset val="100"/>
        <c:tickLblSkip val="1"/>
        <c:tickMarkSkip val="1"/>
      </c:catAx>
      <c:valAx>
        <c:axId val="78622720"/>
        <c:scaling>
          <c:orientation val="minMax"/>
          <c:max val="20"/>
        </c:scaling>
        <c:axPos val="l"/>
        <c:majorGridlines>
          <c:spPr>
            <a:ln w="2798">
              <a:solidFill>
                <a:schemeClr val="tx1"/>
              </a:solidFill>
              <a:prstDash val="solid"/>
            </a:ln>
          </c:spPr>
        </c:majorGridlines>
        <c:numFmt formatCode="General" sourceLinked="0"/>
        <c:tickLblPos val="nextTo"/>
        <c:spPr>
          <a:ln w="2798">
            <a:solidFill>
              <a:schemeClr val="tx1"/>
            </a:solidFill>
            <a:prstDash val="solid"/>
          </a:ln>
        </c:spPr>
        <c:txPr>
          <a:bodyPr rot="0" vert="horz"/>
          <a:lstStyle/>
          <a:p>
            <a:pPr>
              <a:defRPr sz="1146" b="1" i="0" u="none" strike="noStrike" baseline="0">
                <a:solidFill>
                  <a:schemeClr val="tx1"/>
                </a:solidFill>
                <a:latin typeface="Times New Roman"/>
                <a:ea typeface="Times New Roman"/>
                <a:cs typeface="Times New Roman"/>
              </a:defRPr>
            </a:pPr>
            <a:endParaRPr lang="en-US"/>
          </a:p>
        </c:txPr>
        <c:crossAx val="78575872"/>
        <c:crosses val="autoZero"/>
        <c:crossBetween val="between"/>
      </c:valAx>
      <c:spPr>
        <a:noFill/>
        <a:ln w="25395">
          <a:noFill/>
        </a:ln>
      </c:spPr>
    </c:plotArea>
    <c:legend>
      <c:legendPos val="r"/>
      <c:layout>
        <c:manualLayout>
          <c:xMode val="edge"/>
          <c:yMode val="edge"/>
          <c:x val="6.5171717922052202E-2"/>
          <c:y val="4.6518577379662397E-2"/>
          <c:w val="0.21392759867280783"/>
          <c:h val="0.10470074535877594"/>
        </c:manualLayout>
      </c:layout>
      <c:spPr>
        <a:noFill/>
        <a:ln w="2798">
          <a:solidFill>
            <a:schemeClr val="tx1"/>
          </a:solidFill>
          <a:prstDash val="solid"/>
        </a:ln>
      </c:spPr>
      <c:txPr>
        <a:bodyPr/>
        <a:lstStyle/>
        <a:p>
          <a:pPr>
            <a:defRPr sz="1800" b="1" i="0" u="none" strike="noStrike" baseline="0">
              <a:solidFill>
                <a:schemeClr val="tx1"/>
              </a:solidFill>
              <a:latin typeface="+mn-lt"/>
              <a:ea typeface="Tahoma"/>
              <a:cs typeface="Tahoma"/>
            </a:defRPr>
          </a:pPr>
          <a:endParaRPr lang="en-US"/>
        </a:p>
      </c:txPr>
    </c:legend>
    <c:plotVisOnly val="1"/>
    <c:dispBlanksAs val="gap"/>
  </c:chart>
  <c:spPr>
    <a:noFill/>
    <a:ln>
      <a:noFill/>
    </a:ln>
  </c:spPr>
  <c:txPr>
    <a:bodyPr/>
    <a:lstStyle/>
    <a:p>
      <a:pPr>
        <a:defRPr sz="1587" b="1" i="0" u="none" strike="noStrike" baseline="0">
          <a:solidFill>
            <a:schemeClr val="tx1"/>
          </a:solidFill>
          <a:latin typeface="Times New Roman"/>
          <a:ea typeface="Times New Roman"/>
          <a:cs typeface="Times New Roman"/>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4958183990442104E-2"/>
          <c:y val="5.3304904051172913E-2"/>
          <c:w val="0.9450418160095676"/>
          <c:h val="0.83155650319829422"/>
        </c:manualLayout>
      </c:layout>
      <c:lineChart>
        <c:grouping val="standard"/>
        <c:ser>
          <c:idx val="1"/>
          <c:order val="0"/>
          <c:tx>
            <c:strRef>
              <c:f>Sheet1!$A$2</c:f>
              <c:strCache>
                <c:ptCount val="1"/>
                <c:pt idx="0">
                  <c:v>FL</c:v>
                </c:pt>
              </c:strCache>
            </c:strRef>
          </c:tx>
          <c:spPr>
            <a:ln w="38100">
              <a:solidFill>
                <a:srgbClr val="0070C0"/>
              </a:solidFill>
              <a:prstDash val="solid"/>
            </a:ln>
          </c:spPr>
          <c:marker>
            <c:symbol val="square"/>
            <c:size val="7"/>
            <c:spPr>
              <a:solidFill>
                <a:srgbClr val="0070C0"/>
              </a:solidFill>
              <a:ln>
                <a:solidFill>
                  <a:srgbClr val="0070C0"/>
                </a:solidFill>
                <a:prstDash val="solid"/>
              </a:ln>
            </c:spPr>
          </c:marker>
          <c:dLbls>
            <c:dLbl>
              <c:idx val="0"/>
              <c:layout>
                <c:manualLayout>
                  <c:x val="-3.6473249983537306E-2"/>
                  <c:y val="6.0894245230650623E-2"/>
                </c:manualLayout>
              </c:layout>
              <c:dLblPos val="r"/>
              <c:showVal val="1"/>
            </c:dLbl>
            <c:dLbl>
              <c:idx val="1"/>
              <c:layout>
                <c:manualLayout>
                  <c:x val="-3.7243065205084656E-2"/>
                  <c:y val="5.2221038432811472E-2"/>
                </c:manualLayout>
              </c:layout>
              <c:dLblPos val="r"/>
              <c:showVal val="1"/>
            </c:dLbl>
            <c:dLbl>
              <c:idx val="2"/>
              <c:layout>
                <c:manualLayout>
                  <c:x val="-1.9990353027063784E-2"/>
                  <c:y val="7.198411219307646E-2"/>
                </c:manualLayout>
              </c:layout>
              <c:dLblPos val="r"/>
              <c:showVal val="1"/>
            </c:dLbl>
            <c:dLbl>
              <c:idx val="3"/>
              <c:layout>
                <c:manualLayout>
                  <c:x val="-2.2875816993464426E-2"/>
                  <c:y val="5.7786517040539491E-2"/>
                </c:manualLayout>
              </c:layout>
              <c:dLblPos val="r"/>
              <c:showVal val="1"/>
            </c:dLbl>
            <c:dLbl>
              <c:idx val="4"/>
              <c:layout>
                <c:manualLayout>
                  <c:x val="-1.1437908496732124E-2"/>
                  <c:y val="5.2007865336484743E-2"/>
                </c:manualLayout>
              </c:layout>
              <c:dLblPos val="r"/>
              <c:showVal val="1"/>
            </c:dLbl>
            <c:dLbl>
              <c:idx val="5"/>
              <c:layout>
                <c:manualLayout>
                  <c:x val="-1.7973856209150301E-2"/>
                  <c:y val="3.467191022432374E-2"/>
                </c:manualLayout>
              </c:layout>
              <c:dLblPos val="r"/>
              <c:showVal val="1"/>
            </c:dLbl>
            <c:dLbl>
              <c:idx val="6"/>
              <c:layout>
                <c:manualLayout>
                  <c:x val="-3.8079470198675504E-2"/>
                  <c:y val="-4.7337278106508889E-2"/>
                </c:manualLayout>
              </c:layout>
              <c:showVal val="1"/>
            </c:dLbl>
            <c:dLbl>
              <c:idx val="7"/>
              <c:layout>
                <c:manualLayout>
                  <c:x val="-4.4008838713041676E-2"/>
                  <c:y val="-4.2177002282998706E-2"/>
                </c:manualLayout>
              </c:layout>
              <c:dLblPos val="r"/>
              <c:showVal val="1"/>
            </c:dLbl>
            <c:dLbl>
              <c:idx val="8"/>
              <c:layout>
                <c:manualLayout>
                  <c:x val="-2.01863354037266E-2"/>
                  <c:y val="1.9713693332712112E-2"/>
                </c:manualLayout>
              </c:layout>
              <c:dLblPos val="r"/>
              <c:showVal val="1"/>
            </c:dLbl>
            <c:dLbl>
              <c:idx val="9"/>
              <c:layout>
                <c:manualLayout>
                  <c:x val="1.7973856209150523E-2"/>
                  <c:y val="-2.6003932668242677E-2"/>
                </c:manualLayout>
              </c:layout>
              <c:dLblPos val="r"/>
              <c:showVal val="1"/>
            </c:dLbl>
            <c:dLbl>
              <c:idx val="10"/>
              <c:layout>
                <c:manualLayout>
                  <c:x val="-3.2679738562093118E-3"/>
                  <c:y val="5.2007865336484743E-2"/>
                </c:manualLayout>
              </c:layout>
              <c:dLblPos val="r"/>
              <c:showVal val="1"/>
            </c:dLbl>
            <c:dLbl>
              <c:idx val="11"/>
              <c:layout>
                <c:manualLayout>
                  <c:xMode val="edge"/>
                  <c:yMode val="edge"/>
                  <c:x val="0.42174432497013126"/>
                  <c:y val="0.23880597014925373"/>
                </c:manualLayout>
              </c:layout>
              <c:dLblPos val="r"/>
              <c:showVal val="1"/>
            </c:dLbl>
            <c:spPr>
              <a:noFill/>
              <a:ln w="24455">
                <a:noFill/>
              </a:ln>
            </c:spPr>
            <c:txPr>
              <a:bodyPr/>
              <a:lstStyle/>
              <a:p>
                <a:pPr>
                  <a:defRPr sz="1799" b="1" i="0" u="none" strike="noStrike" baseline="0">
                    <a:solidFill>
                      <a:schemeClr val="tx1"/>
                    </a:solidFill>
                    <a:latin typeface="+mn-lt"/>
                    <a:ea typeface="Tahoma"/>
                    <a:cs typeface="Tahoma"/>
                  </a:defRPr>
                </a:pPr>
                <a:endParaRPr lang="en-US"/>
              </a:p>
            </c:txPr>
            <c:showVal val="1"/>
          </c:dLbls>
          <c:cat>
            <c:numRef>
              <c:f>Sheet1!$B$1:$K$1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Sheet1!$B$2:$K$2</c:f>
              <c:numCache>
                <c:formatCode>General</c:formatCode>
                <c:ptCount val="10"/>
                <c:pt idx="0">
                  <c:v>12.4</c:v>
                </c:pt>
                <c:pt idx="1">
                  <c:v>11.5</c:v>
                </c:pt>
                <c:pt idx="2">
                  <c:v>12.5</c:v>
                </c:pt>
                <c:pt idx="3">
                  <c:v>11.8</c:v>
                </c:pt>
                <c:pt idx="4">
                  <c:v>12.2</c:v>
                </c:pt>
                <c:pt idx="5">
                  <c:v>12.9</c:v>
                </c:pt>
                <c:pt idx="6">
                  <c:v>13.2</c:v>
                </c:pt>
                <c:pt idx="7">
                  <c:v>11.8</c:v>
                </c:pt>
                <c:pt idx="8">
                  <c:v>12</c:v>
                </c:pt>
                <c:pt idx="9">
                  <c:v>10.7</c:v>
                </c:pt>
              </c:numCache>
            </c:numRef>
          </c:val>
        </c:ser>
        <c:ser>
          <c:idx val="3"/>
          <c:order val="1"/>
          <c:tx>
            <c:strRef>
              <c:f>Sheet1!$A$3</c:f>
              <c:strCache>
                <c:ptCount val="1"/>
                <c:pt idx="0">
                  <c:v>Black</c:v>
                </c:pt>
              </c:strCache>
            </c:strRef>
          </c:tx>
          <c:spPr>
            <a:ln w="39243">
              <a:solidFill>
                <a:srgbClr val="FF6600"/>
              </a:solidFill>
              <a:prstDash val="solid"/>
            </a:ln>
          </c:spPr>
          <c:marker>
            <c:symbol val="circle"/>
            <c:size val="7"/>
            <c:spPr>
              <a:solidFill>
                <a:srgbClr val="FF6600"/>
              </a:solidFill>
              <a:ln>
                <a:solidFill>
                  <a:srgbClr val="FF6600"/>
                </a:solidFill>
                <a:prstDash val="solid"/>
              </a:ln>
            </c:spPr>
          </c:marker>
          <c:dLbls>
            <c:dLbl>
              <c:idx val="2"/>
              <c:layout>
                <c:manualLayout>
                  <c:x val="-4.5751633986928816E-2"/>
                  <c:y val="-5.7786517040539491E-2"/>
                </c:manualLayout>
              </c:layout>
              <c:dLblPos val="r"/>
              <c:showVal val="1"/>
            </c:dLbl>
            <c:dLbl>
              <c:idx val="3"/>
              <c:layout>
                <c:manualLayout>
                  <c:x val="-4.1390728476821202E-2"/>
                  <c:y val="-3.5502958579881602E-2"/>
                </c:manualLayout>
              </c:layout>
              <c:showVal val="1"/>
            </c:dLbl>
            <c:dLbl>
              <c:idx val="4"/>
              <c:layout>
                <c:manualLayout>
                  <c:x val="-3.0065023299981238E-2"/>
                  <c:y val="-4.7665092111412732E-2"/>
                </c:manualLayout>
              </c:layout>
              <c:dLblPos val="r"/>
              <c:showVal val="1"/>
            </c:dLbl>
            <c:dLbl>
              <c:idx val="5"/>
              <c:layout>
                <c:manualLayout>
                  <c:x val="-3.3790999634979405E-2"/>
                  <c:y val="-4.1714811536131963E-2"/>
                </c:manualLayout>
              </c:layout>
              <c:dLblPos val="r"/>
              <c:showVal val="1"/>
            </c:dLbl>
            <c:dLbl>
              <c:idx val="6"/>
              <c:delete val="1"/>
            </c:dLbl>
            <c:dLbl>
              <c:idx val="7"/>
              <c:layout>
                <c:manualLayout>
                  <c:x val="-5.4949418574333837E-2"/>
                  <c:y val="6.6946605786702695E-2"/>
                </c:manualLayout>
              </c:layout>
              <c:dLblPos val="r"/>
              <c:showVal val="1"/>
            </c:dLbl>
            <c:dLbl>
              <c:idx val="8"/>
              <c:layout>
                <c:manualLayout>
                  <c:x val="-1.7392579652708857E-2"/>
                  <c:y val="-3.4887480780878728E-2"/>
                </c:manualLayout>
              </c:layout>
              <c:dLblPos val="r"/>
              <c:showVal val="1"/>
            </c:dLbl>
            <c:dLbl>
              <c:idx val="9"/>
              <c:layout>
                <c:manualLayout>
                  <c:x val="0"/>
                  <c:y val="-2.4089130130922991E-2"/>
                </c:manualLayout>
              </c:layout>
              <c:dLblPos val="r"/>
              <c:showVal val="1"/>
            </c:dLbl>
            <c:dLbl>
              <c:idx val="11"/>
              <c:layout>
                <c:manualLayout>
                  <c:xMode val="edge"/>
                  <c:yMode val="edge"/>
                  <c:x val="0.41577060931899873"/>
                  <c:y val="0.18550106609808104"/>
                </c:manualLayout>
              </c:layout>
              <c:dLblPos val="r"/>
              <c:showVal val="1"/>
            </c:dLbl>
            <c:numFmt formatCode="#,##0.0" sourceLinked="0"/>
            <c:spPr>
              <a:noFill/>
              <a:ln w="24455">
                <a:noFill/>
              </a:ln>
            </c:spPr>
            <c:txPr>
              <a:bodyPr/>
              <a:lstStyle/>
              <a:p>
                <a:pPr>
                  <a:defRPr sz="1799" b="1" i="0" u="none" strike="noStrike" baseline="0">
                    <a:solidFill>
                      <a:schemeClr val="tx1"/>
                    </a:solidFill>
                    <a:latin typeface="+mn-lt"/>
                    <a:ea typeface="Tahoma"/>
                    <a:cs typeface="Tahoma"/>
                  </a:defRPr>
                </a:pPr>
                <a:endParaRPr lang="en-US"/>
              </a:p>
            </c:txPr>
            <c:showVal val="1"/>
          </c:dLbls>
          <c:cat>
            <c:numRef>
              <c:f>Sheet1!$B$1:$K$1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Sheet1!$B$3:$K$3</c:f>
              <c:numCache>
                <c:formatCode>General</c:formatCode>
                <c:ptCount val="10"/>
                <c:pt idx="0">
                  <c:v>13.7</c:v>
                </c:pt>
                <c:pt idx="1">
                  <c:v>15.9</c:v>
                </c:pt>
                <c:pt idx="2">
                  <c:v>18.8</c:v>
                </c:pt>
                <c:pt idx="3">
                  <c:v>12.8</c:v>
                </c:pt>
                <c:pt idx="4">
                  <c:v>12.9</c:v>
                </c:pt>
                <c:pt idx="5" formatCode="0.00">
                  <c:v>14.2</c:v>
                </c:pt>
                <c:pt idx="6" formatCode="0.00">
                  <c:v>13.2</c:v>
                </c:pt>
                <c:pt idx="7" formatCode="0.00">
                  <c:v>10.7</c:v>
                </c:pt>
                <c:pt idx="8" formatCode="0.00">
                  <c:v>12.5</c:v>
                </c:pt>
                <c:pt idx="9" formatCode="0.00">
                  <c:v>13.4</c:v>
                </c:pt>
              </c:numCache>
            </c:numRef>
          </c:val>
        </c:ser>
        <c:marker val="1"/>
        <c:axId val="106566784"/>
        <c:axId val="106568704"/>
      </c:lineChart>
      <c:catAx>
        <c:axId val="106566784"/>
        <c:scaling>
          <c:orientation val="minMax"/>
        </c:scaling>
        <c:axPos val="b"/>
        <c:numFmt formatCode="General" sourceLinked="1"/>
        <c:tickLblPos val="nextTo"/>
        <c:spPr>
          <a:ln w="3057">
            <a:solidFill>
              <a:schemeClr val="tx1"/>
            </a:solidFill>
            <a:prstDash val="solid"/>
          </a:ln>
        </c:spPr>
        <c:txPr>
          <a:bodyPr rot="0" vert="horz"/>
          <a:lstStyle/>
          <a:p>
            <a:pPr>
              <a:defRPr sz="1600" b="1" i="0" u="none" strike="noStrike" baseline="0">
                <a:solidFill>
                  <a:schemeClr val="tx1"/>
                </a:solidFill>
                <a:latin typeface="Times New Roman"/>
                <a:ea typeface="Times New Roman"/>
                <a:cs typeface="Times New Roman"/>
              </a:defRPr>
            </a:pPr>
            <a:endParaRPr lang="en-US"/>
          </a:p>
        </c:txPr>
        <c:crossAx val="106568704"/>
        <c:crosses val="autoZero"/>
        <c:auto val="1"/>
        <c:lblAlgn val="ctr"/>
        <c:lblOffset val="100"/>
        <c:tickLblSkip val="1"/>
        <c:tickMarkSkip val="1"/>
      </c:catAx>
      <c:valAx>
        <c:axId val="106568704"/>
        <c:scaling>
          <c:orientation val="minMax"/>
          <c:max val="20"/>
          <c:min val="6"/>
        </c:scaling>
        <c:axPos val="l"/>
        <c:majorGridlines>
          <c:spPr>
            <a:ln w="3057">
              <a:solidFill>
                <a:schemeClr val="tx1"/>
              </a:solidFill>
              <a:prstDash val="solid"/>
            </a:ln>
          </c:spPr>
        </c:majorGridlines>
        <c:numFmt formatCode="General" sourceLinked="0"/>
        <c:tickLblPos val="nextTo"/>
        <c:spPr>
          <a:ln w="3057">
            <a:solidFill>
              <a:schemeClr val="tx1"/>
            </a:solidFill>
            <a:prstDash val="solid"/>
          </a:ln>
        </c:spPr>
        <c:txPr>
          <a:bodyPr rot="0" vert="horz"/>
          <a:lstStyle/>
          <a:p>
            <a:pPr>
              <a:defRPr sz="1276" b="1" i="0" u="none" strike="noStrike" baseline="0">
                <a:solidFill>
                  <a:schemeClr val="tx1"/>
                </a:solidFill>
                <a:latin typeface="Times New Roman"/>
                <a:ea typeface="Times New Roman"/>
                <a:cs typeface="Times New Roman"/>
              </a:defRPr>
            </a:pPr>
            <a:endParaRPr lang="en-US"/>
          </a:p>
        </c:txPr>
        <c:crossAx val="106566784"/>
        <c:crosses val="autoZero"/>
        <c:crossBetween val="between"/>
      </c:valAx>
      <c:spPr>
        <a:noFill/>
        <a:ln w="25392">
          <a:noFill/>
        </a:ln>
      </c:spPr>
    </c:plotArea>
    <c:legend>
      <c:legendPos val="t"/>
      <c:layout>
        <c:manualLayout>
          <c:xMode val="edge"/>
          <c:yMode val="edge"/>
          <c:x val="0.61878461177452171"/>
          <c:y val="5.9171597633136175E-2"/>
          <c:w val="0.38121538822547851"/>
          <c:h val="7.4324884685272333E-2"/>
        </c:manualLayout>
      </c:layout>
      <c:spPr>
        <a:noFill/>
        <a:ln w="3057">
          <a:solidFill>
            <a:schemeClr val="tx1"/>
          </a:solidFill>
          <a:prstDash val="solid"/>
        </a:ln>
      </c:spPr>
      <c:txPr>
        <a:bodyPr/>
        <a:lstStyle/>
        <a:p>
          <a:pPr>
            <a:defRPr sz="1600" b="1" i="0" u="none" strike="noStrike" baseline="0">
              <a:solidFill>
                <a:schemeClr val="tx1"/>
              </a:solidFill>
              <a:latin typeface="Tahoma"/>
              <a:ea typeface="Tahoma"/>
              <a:cs typeface="Tahoma"/>
            </a:defRPr>
          </a:pPr>
          <a:endParaRPr lang="en-US"/>
        </a:p>
      </c:txPr>
    </c:legend>
    <c:plotVisOnly val="1"/>
    <c:dispBlanksAs val="gap"/>
  </c:chart>
  <c:spPr>
    <a:noFill/>
    <a:ln>
      <a:noFill/>
    </a:ln>
  </c:spPr>
  <c:txPr>
    <a:bodyPr/>
    <a:lstStyle/>
    <a:p>
      <a:pPr>
        <a:defRPr sz="1733" b="1" i="0" u="none" strike="noStrike" baseline="0">
          <a:solidFill>
            <a:schemeClr val="tx1"/>
          </a:solidFill>
          <a:latin typeface="Times New Roman"/>
          <a:ea typeface="Times New Roman"/>
          <a:cs typeface="Times New Roman"/>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6.8612801273499405E-2"/>
          <c:y val="6.6290315405489575E-2"/>
          <c:w val="0.92493946731234866"/>
          <c:h val="0.8179871520342612"/>
        </c:manualLayout>
      </c:layout>
      <c:lineChart>
        <c:grouping val="standard"/>
        <c:ser>
          <c:idx val="1"/>
          <c:order val="0"/>
          <c:tx>
            <c:strRef>
              <c:f>Sheet1!$A$3</c:f>
              <c:strCache>
                <c:ptCount val="1"/>
                <c:pt idx="0">
                  <c:v>Target Area</c:v>
                </c:pt>
              </c:strCache>
            </c:strRef>
          </c:tx>
          <c:spPr>
            <a:ln w="38100">
              <a:solidFill>
                <a:schemeClr val="accent1"/>
              </a:solidFill>
              <a:prstDash val="solid"/>
            </a:ln>
          </c:spPr>
          <c:marker>
            <c:symbol val="square"/>
            <c:size val="8"/>
            <c:spPr>
              <a:solidFill>
                <a:srgbClr val="FFFF00"/>
              </a:solidFill>
              <a:ln w="38100">
                <a:solidFill>
                  <a:schemeClr val="accent1"/>
                </a:solidFill>
                <a:prstDash val="solid"/>
              </a:ln>
            </c:spPr>
          </c:marker>
          <c:dLbls>
            <c:dLbl>
              <c:idx val="0"/>
              <c:layout>
                <c:manualLayout>
                  <c:x val="-2.2364640626351268E-2"/>
                  <c:y val="-3.2644532401364265E-2"/>
                </c:manualLayout>
              </c:layout>
              <c:dLblPos val="r"/>
              <c:showVal val="1"/>
            </c:dLbl>
            <c:dLbl>
              <c:idx val="1"/>
              <c:layout>
                <c:manualLayout>
                  <c:x val="-3.0829013972354095E-2"/>
                  <c:y val="-6.1452271674596833E-2"/>
                </c:manualLayout>
              </c:layout>
              <c:dLblPos val="r"/>
              <c:showVal val="1"/>
            </c:dLbl>
            <c:dLbl>
              <c:idx val="2"/>
              <c:layout>
                <c:manualLayout>
                  <c:x val="-2.7605210188414317E-2"/>
                  <c:y val="-5.0907827698008334E-2"/>
                </c:manualLayout>
              </c:layout>
              <c:dLblPos val="r"/>
              <c:showVal val="1"/>
            </c:dLbl>
            <c:dLbl>
              <c:idx val="3"/>
              <c:layout>
                <c:manualLayout>
                  <c:x val="-3.5462436399136835E-2"/>
                  <c:y val="-3.7992125984251987E-2"/>
                </c:manualLayout>
              </c:layout>
              <c:dLblPos val="r"/>
              <c:showVal val="1"/>
            </c:dLbl>
            <c:dLbl>
              <c:idx val="4"/>
              <c:layout>
                <c:manualLayout>
                  <c:x val="-2.1858605376844607E-2"/>
                  <c:y val="-5.1512063665838562E-2"/>
                </c:manualLayout>
              </c:layout>
              <c:dLblPos val="r"/>
              <c:showVal val="1"/>
            </c:dLbl>
            <c:dLbl>
              <c:idx val="5"/>
              <c:layout>
                <c:manualLayout>
                  <c:x val="-2.7402778837236252E-2"/>
                  <c:y val="3.9548022598870081E-2"/>
                </c:manualLayout>
              </c:layout>
              <c:dLblPos val="r"/>
              <c:showVal val="1"/>
            </c:dLbl>
            <c:dLbl>
              <c:idx val="6"/>
              <c:layout>
                <c:manualLayout>
                  <c:x val="-3.1986366387718485E-2"/>
                  <c:y val="3.9194581609502198E-2"/>
                </c:manualLayout>
              </c:layout>
              <c:dLblPos val="r"/>
              <c:showVal val="1"/>
            </c:dLbl>
            <c:dLbl>
              <c:idx val="7"/>
              <c:layout>
                <c:manualLayout>
                  <c:x val="-2.7402778837236252E-2"/>
                  <c:y val="4.8022598870056499E-2"/>
                </c:manualLayout>
              </c:layout>
              <c:dLblPos val="r"/>
              <c:showVal val="1"/>
            </c:dLbl>
            <c:dLbl>
              <c:idx val="8"/>
              <c:layout>
                <c:manualLayout>
                  <c:x val="-3.3850491504821251E-2"/>
                  <c:y val="3.107344632768385E-2"/>
                </c:manualLayout>
              </c:layout>
              <c:dLblPos val="r"/>
              <c:showVal val="1"/>
            </c:dLbl>
            <c:dLbl>
              <c:idx val="9"/>
              <c:layout>
                <c:manualLayout>
                  <c:x val="-1.9343138002755177E-2"/>
                  <c:y val="4.5197740112994364E-2"/>
                </c:manualLayout>
              </c:layout>
              <c:dLblPos val="r"/>
              <c:showVal val="1"/>
            </c:dLbl>
            <c:spPr>
              <a:noFill/>
              <a:ln w="25139">
                <a:noFill/>
              </a:ln>
            </c:spPr>
            <c:txPr>
              <a:bodyPr/>
              <a:lstStyle/>
              <a:p>
                <a:pPr>
                  <a:defRPr sz="1600" b="1" i="0" u="none" strike="noStrike" baseline="0">
                    <a:solidFill>
                      <a:schemeClr val="tx1"/>
                    </a:solidFill>
                    <a:latin typeface="+mn-lt"/>
                    <a:ea typeface="Tahoma"/>
                    <a:cs typeface="Tahoma"/>
                  </a:defRPr>
                </a:pPr>
                <a:endParaRPr lang="en-US"/>
              </a:p>
            </c:txPr>
            <c:showVal val="1"/>
          </c:dLbls>
          <c:cat>
            <c:numRef>
              <c:f>Sheet1!$B$1:$G$1</c:f>
              <c:numCache>
                <c:formatCode>General</c:formatCode>
                <c:ptCount val="6"/>
                <c:pt idx="0">
                  <c:v>2007</c:v>
                </c:pt>
                <c:pt idx="1">
                  <c:v>2008</c:v>
                </c:pt>
                <c:pt idx="2">
                  <c:v>2009</c:v>
                </c:pt>
                <c:pt idx="3">
                  <c:v>2010</c:v>
                </c:pt>
                <c:pt idx="4">
                  <c:v>2011</c:v>
                </c:pt>
                <c:pt idx="5">
                  <c:v>2012</c:v>
                </c:pt>
              </c:numCache>
            </c:numRef>
          </c:cat>
          <c:val>
            <c:numRef>
              <c:f>Sheet1!$B$3:$G$3</c:f>
              <c:numCache>
                <c:formatCode>General</c:formatCode>
                <c:ptCount val="6"/>
                <c:pt idx="0">
                  <c:v>15.4</c:v>
                </c:pt>
                <c:pt idx="1">
                  <c:v>15.3</c:v>
                </c:pt>
                <c:pt idx="2">
                  <c:v>15.9</c:v>
                </c:pt>
                <c:pt idx="3">
                  <c:v>8.8000000000000007</c:v>
                </c:pt>
                <c:pt idx="4">
                  <c:v>12.6</c:v>
                </c:pt>
                <c:pt idx="5">
                  <c:v>14.1</c:v>
                </c:pt>
              </c:numCache>
            </c:numRef>
          </c:val>
        </c:ser>
        <c:ser>
          <c:idx val="3"/>
          <c:order val="1"/>
          <c:tx>
            <c:strRef>
              <c:f>Sheet1!$A$4</c:f>
              <c:strCache>
                <c:ptCount val="1"/>
                <c:pt idx="0">
                  <c:v>Black</c:v>
                </c:pt>
              </c:strCache>
            </c:strRef>
          </c:tx>
          <c:spPr>
            <a:ln w="37707">
              <a:solidFill>
                <a:srgbClr val="C00000"/>
              </a:solidFill>
              <a:prstDash val="solid"/>
            </a:ln>
          </c:spPr>
          <c:marker>
            <c:symbol val="diamond"/>
            <c:size val="8"/>
            <c:spPr>
              <a:solidFill>
                <a:srgbClr val="C00000"/>
              </a:solidFill>
              <a:ln>
                <a:solidFill>
                  <a:srgbClr val="C00000"/>
                </a:solidFill>
                <a:prstDash val="solid"/>
              </a:ln>
            </c:spPr>
          </c:marker>
          <c:dLbls>
            <c:dLbl>
              <c:idx val="0"/>
              <c:layout>
                <c:manualLayout>
                  <c:x val="-6.0132903841764E-2"/>
                  <c:y val="4.1466588066865977E-2"/>
                </c:manualLayout>
              </c:layout>
              <c:dLblPos val="r"/>
              <c:showVal val="1"/>
            </c:dLbl>
            <c:dLbl>
              <c:idx val="1"/>
              <c:layout>
                <c:manualLayout>
                  <c:x val="-3.7768263215412656E-2"/>
                  <c:y val="5.8823529411764705E-2"/>
                </c:manualLayout>
              </c:layout>
              <c:showVal val="1"/>
            </c:dLbl>
            <c:dLbl>
              <c:idx val="2"/>
              <c:layout>
                <c:manualLayout>
                  <c:x val="-3.7276740495393562E-2"/>
                  <c:y val="6.0032001347425208E-2"/>
                </c:manualLayout>
              </c:layout>
              <c:dLblPos val="r"/>
              <c:showVal val="1"/>
            </c:dLbl>
            <c:dLbl>
              <c:idx val="3"/>
              <c:layout>
                <c:manualLayout>
                  <c:x val="-3.3236071629563178E-2"/>
                  <c:y val="-2.4064171122994648E-2"/>
                </c:manualLayout>
              </c:layout>
              <c:showVal val="1"/>
            </c:dLbl>
            <c:dLbl>
              <c:idx val="6"/>
              <c:layout>
                <c:manualLayout>
                  <c:x val="-3.6032945345219086E-2"/>
                  <c:y val="-3.5962987915280645E-2"/>
                </c:manualLayout>
              </c:layout>
              <c:dLblPos val="r"/>
              <c:showVal val="1"/>
            </c:dLbl>
            <c:dLbl>
              <c:idx val="9"/>
              <c:layout>
                <c:manualLayout>
                  <c:x val="-9.0643831716990444E-3"/>
                  <c:y val="2.9411764705882353E-2"/>
                </c:manualLayout>
              </c:layout>
              <c:showVal val="1"/>
            </c:dLbl>
            <c:dLbl>
              <c:idx val="10"/>
              <c:layout>
                <c:manualLayout>
                  <c:x val="-3.042870000512745E-2"/>
                  <c:y val="-2.7045176021055783E-2"/>
                </c:manualLayout>
              </c:layout>
              <c:dLblPos val="r"/>
              <c:showVal val="1"/>
            </c:dLbl>
            <c:spPr>
              <a:noFill/>
              <a:ln w="25139">
                <a:noFill/>
              </a:ln>
            </c:spPr>
            <c:txPr>
              <a:bodyPr/>
              <a:lstStyle/>
              <a:p>
                <a:pPr>
                  <a:defRPr sz="1600" b="1" i="0" u="none" strike="noStrike" baseline="0">
                    <a:solidFill>
                      <a:schemeClr val="tx1"/>
                    </a:solidFill>
                    <a:latin typeface="+mn-lt"/>
                    <a:ea typeface="Tahoma"/>
                    <a:cs typeface="Tahoma"/>
                  </a:defRPr>
                </a:pPr>
                <a:endParaRPr lang="en-US"/>
              </a:p>
            </c:txPr>
            <c:showVal val="1"/>
          </c:dLbls>
          <c:cat>
            <c:numRef>
              <c:f>Sheet1!$B$1:$G$1</c:f>
              <c:numCache>
                <c:formatCode>General</c:formatCode>
                <c:ptCount val="6"/>
                <c:pt idx="0">
                  <c:v>2007</c:v>
                </c:pt>
                <c:pt idx="1">
                  <c:v>2008</c:v>
                </c:pt>
                <c:pt idx="2">
                  <c:v>2009</c:v>
                </c:pt>
                <c:pt idx="3">
                  <c:v>2010</c:v>
                </c:pt>
                <c:pt idx="4">
                  <c:v>2011</c:v>
                </c:pt>
                <c:pt idx="5">
                  <c:v>2012</c:v>
                </c:pt>
              </c:numCache>
            </c:numRef>
          </c:cat>
          <c:val>
            <c:numRef>
              <c:f>Sheet1!$B$4:$G$4</c:f>
              <c:numCache>
                <c:formatCode>General</c:formatCode>
                <c:ptCount val="6"/>
                <c:pt idx="0">
                  <c:v>12.9</c:v>
                </c:pt>
                <c:pt idx="1">
                  <c:v>13.9</c:v>
                </c:pt>
                <c:pt idx="2">
                  <c:v>13.6</c:v>
                </c:pt>
                <c:pt idx="3">
                  <c:v>11.7</c:v>
                </c:pt>
                <c:pt idx="4">
                  <c:v>12.8</c:v>
                </c:pt>
                <c:pt idx="5">
                  <c:v>14.1</c:v>
                </c:pt>
              </c:numCache>
            </c:numRef>
          </c:val>
        </c:ser>
        <c:ser>
          <c:idx val="2"/>
          <c:order val="2"/>
          <c:tx>
            <c:strRef>
              <c:f>Sheet1!$A$5</c:f>
              <c:strCache>
                <c:ptCount val="1"/>
                <c:pt idx="0">
                  <c:v>Total</c:v>
                </c:pt>
              </c:strCache>
            </c:strRef>
          </c:tx>
          <c:spPr>
            <a:ln w="41275"/>
          </c:spPr>
          <c:dLbls>
            <c:txPr>
              <a:bodyPr/>
              <a:lstStyle/>
              <a:p>
                <a:pPr>
                  <a:defRPr sz="1600"/>
                </a:pPr>
                <a:endParaRPr lang="en-US"/>
              </a:p>
            </c:txPr>
            <c:showVal val="1"/>
          </c:dLbls>
          <c:cat>
            <c:numRef>
              <c:f>Sheet1!$B$1:$G$1</c:f>
              <c:numCache>
                <c:formatCode>General</c:formatCode>
                <c:ptCount val="6"/>
                <c:pt idx="0">
                  <c:v>2007</c:v>
                </c:pt>
                <c:pt idx="1">
                  <c:v>2008</c:v>
                </c:pt>
                <c:pt idx="2">
                  <c:v>2009</c:v>
                </c:pt>
                <c:pt idx="3">
                  <c:v>2010</c:v>
                </c:pt>
                <c:pt idx="4">
                  <c:v>2011</c:v>
                </c:pt>
                <c:pt idx="5">
                  <c:v>2012</c:v>
                </c:pt>
              </c:numCache>
            </c:numRef>
          </c:cat>
          <c:val>
            <c:numRef>
              <c:f>Sheet1!$B$5:$G$5</c:f>
              <c:numCache>
                <c:formatCode>General</c:formatCode>
                <c:ptCount val="6"/>
                <c:pt idx="1">
                  <c:v>9.6999999999999993</c:v>
                </c:pt>
                <c:pt idx="2">
                  <c:v>8.4</c:v>
                </c:pt>
                <c:pt idx="3">
                  <c:v>8.1</c:v>
                </c:pt>
                <c:pt idx="4">
                  <c:v>7.3</c:v>
                </c:pt>
                <c:pt idx="5">
                  <c:v>8.3000000000000007</c:v>
                </c:pt>
              </c:numCache>
            </c:numRef>
          </c:val>
        </c:ser>
        <c:ser>
          <c:idx val="0"/>
          <c:order val="3"/>
          <c:tx>
            <c:strRef>
              <c:f>Sheet1!$A$2</c:f>
              <c:strCache>
                <c:ptCount val="1"/>
                <c:pt idx="0">
                  <c:v>White</c:v>
                </c:pt>
              </c:strCache>
            </c:strRef>
          </c:tx>
          <c:spPr>
            <a:ln w="41275">
              <a:solidFill>
                <a:srgbClr val="808000"/>
              </a:solidFill>
              <a:prstDash val="solid"/>
            </a:ln>
          </c:spPr>
          <c:marker>
            <c:symbol val="diamond"/>
            <c:size val="8"/>
            <c:spPr>
              <a:solidFill>
                <a:srgbClr val="808000"/>
              </a:solidFill>
              <a:ln>
                <a:solidFill>
                  <a:srgbClr val="808000"/>
                </a:solidFill>
                <a:prstDash val="solid"/>
              </a:ln>
            </c:spPr>
          </c:marker>
          <c:dLbls>
            <c:dLbl>
              <c:idx val="0"/>
              <c:layout>
                <c:manualLayout>
                  <c:x val="-9.6715690013775002E-3"/>
                  <c:y val="3.107344632768385E-2"/>
                </c:manualLayout>
              </c:layout>
              <c:dLblPos val="r"/>
              <c:showVal val="1"/>
            </c:dLbl>
            <c:dLbl>
              <c:idx val="1"/>
              <c:layout>
                <c:manualLayout>
                  <c:x val="-4.8357845006887475E-3"/>
                  <c:y val="5.6497175141242903E-2"/>
                </c:manualLayout>
              </c:layout>
              <c:dLblPos val="r"/>
              <c:showVal val="1"/>
            </c:dLbl>
            <c:dLbl>
              <c:idx val="2"/>
              <c:layout>
                <c:manualLayout>
                  <c:x val="-2.0955066169651253E-2"/>
                  <c:y val="5.9322033898305843E-2"/>
                </c:manualLayout>
              </c:layout>
              <c:dLblPos val="r"/>
              <c:showVal val="1"/>
            </c:dLbl>
            <c:dLbl>
              <c:idx val="3"/>
              <c:layout>
                <c:manualLayout>
                  <c:x val="1.3227457152855089E-2"/>
                  <c:y val="-3.6055874371635852E-3"/>
                </c:manualLayout>
              </c:layout>
              <c:dLblPos val="r"/>
              <c:showVal val="1"/>
            </c:dLbl>
            <c:dLbl>
              <c:idx val="4"/>
              <c:layout>
                <c:manualLayout>
                  <c:x val="-1.1283497168273761E-2"/>
                  <c:y val="-1.9774011299435248E-2"/>
                </c:manualLayout>
              </c:layout>
              <c:dLblPos val="r"/>
              <c:showVal val="1"/>
            </c:dLbl>
            <c:dLbl>
              <c:idx val="5"/>
              <c:layout>
                <c:manualLayout>
                  <c:x val="-2.8089749855425452E-3"/>
                  <c:y val="-1.0721589495901769E-2"/>
                </c:manualLayout>
              </c:layout>
              <c:dLblPos val="r"/>
              <c:showVal val="1"/>
            </c:dLbl>
            <c:dLbl>
              <c:idx val="6"/>
              <c:layout>
                <c:manualLayout>
                  <c:x val="-4.2031851954424833E-2"/>
                  <c:y val="2.7228746830375041E-2"/>
                </c:manualLayout>
              </c:layout>
              <c:dLblPos val="r"/>
              <c:showVal val="1"/>
            </c:dLbl>
            <c:dLbl>
              <c:idx val="7"/>
              <c:layout>
                <c:manualLayout>
                  <c:x val="-4.7390688106750123E-2"/>
                  <c:y val="3.8099782018773252E-2"/>
                </c:manualLayout>
              </c:layout>
              <c:dLblPos val="r"/>
              <c:showVal val="1"/>
            </c:dLbl>
            <c:dLbl>
              <c:idx val="8"/>
              <c:layout>
                <c:manualLayout>
                  <c:x val="-2.3816682898064073E-2"/>
                  <c:y val="1.9001512522799059E-2"/>
                </c:manualLayout>
              </c:layout>
              <c:dLblPos val="r"/>
              <c:showVal val="1"/>
            </c:dLbl>
            <c:dLbl>
              <c:idx val="9"/>
              <c:layout>
                <c:manualLayout>
                  <c:x val="-7.0409559046307937E-3"/>
                  <c:y val="2.0446545117689202E-2"/>
                </c:manualLayout>
              </c:layout>
              <c:dLblPos val="r"/>
              <c:showVal val="1"/>
            </c:dLbl>
            <c:dLbl>
              <c:idx val="10"/>
              <c:layout>
                <c:manualLayout>
                  <c:x val="-8.1751381259880726E-3"/>
                  <c:y val="-6.9989401480877013E-3"/>
                </c:manualLayout>
              </c:layout>
              <c:dLblPos val="r"/>
              <c:showVal val="1"/>
            </c:dLbl>
            <c:spPr>
              <a:noFill/>
              <a:ln w="25139">
                <a:noFill/>
              </a:ln>
            </c:spPr>
            <c:txPr>
              <a:bodyPr/>
              <a:lstStyle/>
              <a:p>
                <a:pPr>
                  <a:defRPr sz="1600" b="1" i="0" u="none" strike="noStrike" baseline="0">
                    <a:solidFill>
                      <a:schemeClr val="tx1"/>
                    </a:solidFill>
                    <a:latin typeface="+mn-lt"/>
                    <a:ea typeface="Tahoma"/>
                    <a:cs typeface="Tahoma"/>
                  </a:defRPr>
                </a:pPr>
                <a:endParaRPr lang="en-US"/>
              </a:p>
            </c:txPr>
            <c:showVal val="1"/>
          </c:dLbls>
          <c:cat>
            <c:numRef>
              <c:f>Sheet1!$B$1:$G$1</c:f>
              <c:numCache>
                <c:formatCode>General</c:formatCode>
                <c:ptCount val="6"/>
                <c:pt idx="0">
                  <c:v>2007</c:v>
                </c:pt>
                <c:pt idx="1">
                  <c:v>2008</c:v>
                </c:pt>
                <c:pt idx="2">
                  <c:v>2009</c:v>
                </c:pt>
                <c:pt idx="3">
                  <c:v>2010</c:v>
                </c:pt>
                <c:pt idx="4">
                  <c:v>2011</c:v>
                </c:pt>
                <c:pt idx="5">
                  <c:v>2012</c:v>
                </c:pt>
              </c:numCache>
            </c:numRef>
          </c:cat>
          <c:val>
            <c:numRef>
              <c:f>Sheet1!$B$2:$G$2</c:f>
              <c:numCache>
                <c:formatCode>General</c:formatCode>
                <c:ptCount val="6"/>
                <c:pt idx="0">
                  <c:v>6.7</c:v>
                </c:pt>
                <c:pt idx="1">
                  <c:v>7.1</c:v>
                </c:pt>
                <c:pt idx="2">
                  <c:v>5.5</c:v>
                </c:pt>
                <c:pt idx="3">
                  <c:v>5.8</c:v>
                </c:pt>
                <c:pt idx="4">
                  <c:v>2.8</c:v>
                </c:pt>
                <c:pt idx="5">
                  <c:v>4.9000000000000004</c:v>
                </c:pt>
              </c:numCache>
            </c:numRef>
          </c:val>
        </c:ser>
        <c:marker val="1"/>
        <c:axId val="107675008"/>
        <c:axId val="107959424"/>
      </c:lineChart>
      <c:catAx>
        <c:axId val="107675008"/>
        <c:scaling>
          <c:orientation val="minMax"/>
        </c:scaling>
        <c:axPos val="b"/>
        <c:numFmt formatCode="General" sourceLinked="1"/>
        <c:tickLblPos val="nextTo"/>
        <c:spPr>
          <a:ln w="3142">
            <a:solidFill>
              <a:schemeClr val="tx1"/>
            </a:solidFill>
            <a:prstDash val="solid"/>
          </a:ln>
        </c:spPr>
        <c:txPr>
          <a:bodyPr rot="0" vert="horz"/>
          <a:lstStyle/>
          <a:p>
            <a:pPr>
              <a:defRPr sz="1583" b="1" i="0" u="none" strike="noStrike" baseline="0">
                <a:solidFill>
                  <a:schemeClr val="tx1"/>
                </a:solidFill>
                <a:latin typeface="Tahoma"/>
                <a:ea typeface="Tahoma"/>
                <a:cs typeface="Tahoma"/>
              </a:defRPr>
            </a:pPr>
            <a:endParaRPr lang="en-US"/>
          </a:p>
        </c:txPr>
        <c:crossAx val="107959424"/>
        <c:crosses val="autoZero"/>
        <c:auto val="1"/>
        <c:lblAlgn val="ctr"/>
        <c:lblOffset val="100"/>
        <c:tickLblSkip val="1"/>
        <c:tickMarkSkip val="1"/>
      </c:catAx>
      <c:valAx>
        <c:axId val="107959424"/>
        <c:scaling>
          <c:orientation val="minMax"/>
          <c:max val="26"/>
          <c:min val="0"/>
        </c:scaling>
        <c:axPos val="l"/>
        <c:majorGridlines>
          <c:spPr>
            <a:ln w="3142">
              <a:solidFill>
                <a:schemeClr val="tx1"/>
              </a:solidFill>
              <a:prstDash val="solid"/>
            </a:ln>
          </c:spPr>
        </c:majorGridlines>
        <c:numFmt formatCode="General" sourceLinked="0"/>
        <c:tickLblPos val="nextTo"/>
        <c:spPr>
          <a:ln w="3142">
            <a:solidFill>
              <a:schemeClr val="tx1"/>
            </a:solidFill>
            <a:prstDash val="solid"/>
          </a:ln>
        </c:spPr>
        <c:txPr>
          <a:bodyPr rot="0" vert="horz"/>
          <a:lstStyle/>
          <a:p>
            <a:pPr>
              <a:defRPr sz="1583" b="1" i="0" u="none" strike="noStrike" baseline="0">
                <a:solidFill>
                  <a:schemeClr val="tx1"/>
                </a:solidFill>
                <a:latin typeface="Tahoma"/>
                <a:ea typeface="Tahoma"/>
                <a:cs typeface="Tahoma"/>
              </a:defRPr>
            </a:pPr>
            <a:endParaRPr lang="en-US"/>
          </a:p>
        </c:txPr>
        <c:crossAx val="107675008"/>
        <c:crosses val="autoZero"/>
        <c:crossBetween val="between"/>
      </c:valAx>
      <c:spPr>
        <a:noFill/>
        <a:ln w="12569">
          <a:solidFill>
            <a:schemeClr val="tx1"/>
          </a:solidFill>
          <a:prstDash val="solid"/>
        </a:ln>
      </c:spPr>
    </c:plotArea>
    <c:legend>
      <c:legendPos val="tr"/>
      <c:legendEntry>
        <c:idx val="1"/>
        <c:delete val="1"/>
      </c:legendEntry>
      <c:legendEntry>
        <c:idx val="3"/>
        <c:delete val="1"/>
      </c:legendEntry>
      <c:layout>
        <c:manualLayout>
          <c:xMode val="edge"/>
          <c:yMode val="edge"/>
          <c:x val="0.77530904847886695"/>
          <c:y val="8.5561497326203217E-2"/>
          <c:w val="0.21562656834943414"/>
          <c:h val="0.14368436565750131"/>
        </c:manualLayout>
      </c:layout>
      <c:txPr>
        <a:bodyPr/>
        <a:lstStyle/>
        <a:p>
          <a:pPr>
            <a:defRPr sz="1400"/>
          </a:pPr>
          <a:endParaRPr lang="en-US"/>
        </a:p>
      </c:txPr>
    </c:legend>
    <c:plotVisOnly val="1"/>
    <c:dispBlanksAs val="gap"/>
  </c:chart>
  <c:spPr>
    <a:noFill/>
    <a:ln>
      <a:noFill/>
    </a:ln>
  </c:spPr>
  <c:txPr>
    <a:bodyPr/>
    <a:lstStyle/>
    <a:p>
      <a:pPr>
        <a:defRPr sz="1830" b="1" i="0" u="none" strike="noStrike" baseline="0">
          <a:solidFill>
            <a:schemeClr val="tx1"/>
          </a:solidFill>
          <a:latin typeface="Tahoma"/>
          <a:ea typeface="Tahoma"/>
          <a:cs typeface="Tahoma"/>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lineChart>
        <c:grouping val="standard"/>
        <c:ser>
          <c:idx val="0"/>
          <c:order val="0"/>
          <c:tx>
            <c:strRef>
              <c:f>Sheet1!$B$1</c:f>
              <c:strCache>
                <c:ptCount val="1"/>
                <c:pt idx="0">
                  <c:v>Births</c:v>
                </c:pt>
              </c:strCache>
            </c:strRef>
          </c:tx>
          <c:spPr>
            <a:ln w="38100"/>
          </c:spPr>
          <c:cat>
            <c:numRef>
              <c:f>Sheet1!$A$2:$A$7</c:f>
              <c:numCache>
                <c:formatCode>General</c:formatCode>
                <c:ptCount val="6"/>
                <c:pt idx="0">
                  <c:v>2007</c:v>
                </c:pt>
                <c:pt idx="1">
                  <c:v>2008</c:v>
                </c:pt>
                <c:pt idx="2">
                  <c:v>2009</c:v>
                </c:pt>
                <c:pt idx="3">
                  <c:v>2010</c:v>
                </c:pt>
                <c:pt idx="4">
                  <c:v>2011</c:v>
                </c:pt>
                <c:pt idx="5">
                  <c:v>2012</c:v>
                </c:pt>
              </c:numCache>
            </c:numRef>
          </c:cat>
          <c:val>
            <c:numRef>
              <c:f>Sheet1!$B$2:$B$7</c:f>
              <c:numCache>
                <c:formatCode>General</c:formatCode>
                <c:ptCount val="6"/>
                <c:pt idx="0">
                  <c:v>7894</c:v>
                </c:pt>
                <c:pt idx="1">
                  <c:v>7777</c:v>
                </c:pt>
                <c:pt idx="2">
                  <c:v>7474</c:v>
                </c:pt>
                <c:pt idx="3">
                  <c:v>7128</c:v>
                </c:pt>
                <c:pt idx="4">
                  <c:v>6889</c:v>
                </c:pt>
                <c:pt idx="5">
                  <c:v>6787</c:v>
                </c:pt>
              </c:numCache>
            </c:numRef>
          </c:val>
        </c:ser>
        <c:marker val="1"/>
        <c:axId val="109151744"/>
        <c:axId val="109153280"/>
      </c:lineChart>
      <c:catAx>
        <c:axId val="109151744"/>
        <c:scaling>
          <c:orientation val="minMax"/>
        </c:scaling>
        <c:axPos val="b"/>
        <c:numFmt formatCode="General" sourceLinked="1"/>
        <c:tickLblPos val="nextTo"/>
        <c:crossAx val="109153280"/>
        <c:crosses val="autoZero"/>
        <c:auto val="1"/>
        <c:lblAlgn val="ctr"/>
        <c:lblOffset val="100"/>
      </c:catAx>
      <c:valAx>
        <c:axId val="109153280"/>
        <c:scaling>
          <c:orientation val="minMax"/>
        </c:scaling>
        <c:axPos val="l"/>
        <c:majorGridlines/>
        <c:numFmt formatCode="General" sourceLinked="1"/>
        <c:tickLblPos val="nextTo"/>
        <c:crossAx val="109151744"/>
        <c:crosses val="autoZero"/>
        <c:crossBetween val="between"/>
      </c:valAx>
    </c:plotArea>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lineChart>
        <c:grouping val="standard"/>
        <c:ser>
          <c:idx val="0"/>
          <c:order val="0"/>
          <c:tx>
            <c:strRef>
              <c:f>Sheet1!$B$1</c:f>
              <c:strCache>
                <c:ptCount val="1"/>
                <c:pt idx="0">
                  <c:v>Births</c:v>
                </c:pt>
              </c:strCache>
            </c:strRef>
          </c:tx>
          <c:spPr>
            <a:ln w="44450"/>
          </c:spPr>
          <c:cat>
            <c:numRef>
              <c:f>Sheet1!$A$2:$A$7</c:f>
              <c:numCache>
                <c:formatCode>General</c:formatCode>
                <c:ptCount val="6"/>
                <c:pt idx="0">
                  <c:v>2007</c:v>
                </c:pt>
                <c:pt idx="1">
                  <c:v>2008</c:v>
                </c:pt>
                <c:pt idx="2">
                  <c:v>2009</c:v>
                </c:pt>
                <c:pt idx="3">
                  <c:v>2010</c:v>
                </c:pt>
                <c:pt idx="4">
                  <c:v>2011</c:v>
                </c:pt>
                <c:pt idx="5">
                  <c:v>2012</c:v>
                </c:pt>
              </c:numCache>
            </c:numRef>
          </c:cat>
          <c:val>
            <c:numRef>
              <c:f>Sheet1!$B$2:$B$7</c:f>
              <c:numCache>
                <c:formatCode>General</c:formatCode>
                <c:ptCount val="6"/>
                <c:pt idx="0">
                  <c:v>5878</c:v>
                </c:pt>
                <c:pt idx="1">
                  <c:v>5657</c:v>
                </c:pt>
                <c:pt idx="2">
                  <c:v>5667</c:v>
                </c:pt>
                <c:pt idx="3">
                  <c:v>5416</c:v>
                </c:pt>
                <c:pt idx="4">
                  <c:v>5431</c:v>
                </c:pt>
                <c:pt idx="5">
                  <c:v>5621</c:v>
                </c:pt>
              </c:numCache>
            </c:numRef>
          </c:val>
        </c:ser>
        <c:marker val="1"/>
        <c:axId val="109169280"/>
        <c:axId val="109175168"/>
      </c:lineChart>
      <c:catAx>
        <c:axId val="109169280"/>
        <c:scaling>
          <c:orientation val="minMax"/>
        </c:scaling>
        <c:axPos val="b"/>
        <c:numFmt formatCode="General" sourceLinked="1"/>
        <c:tickLblPos val="nextTo"/>
        <c:crossAx val="109175168"/>
        <c:crosses val="autoZero"/>
        <c:auto val="1"/>
        <c:lblAlgn val="ctr"/>
        <c:lblOffset val="100"/>
      </c:catAx>
      <c:valAx>
        <c:axId val="109175168"/>
        <c:scaling>
          <c:orientation val="minMax"/>
        </c:scaling>
        <c:axPos val="l"/>
        <c:majorGridlines/>
        <c:numFmt formatCode="General" sourceLinked="1"/>
        <c:tickLblPos val="nextTo"/>
        <c:crossAx val="109169280"/>
        <c:crosses val="autoZero"/>
        <c:crossBetween val="between"/>
      </c:valAx>
    </c:plotArea>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10"/>
  <c:chart>
    <c:autoTitleDeleted val="1"/>
    <c:view3D>
      <c:rAngAx val="1"/>
    </c:view3D>
    <c:plotArea>
      <c:layout/>
      <c:bar3DChart>
        <c:barDir val="col"/>
        <c:grouping val="percentStacked"/>
        <c:ser>
          <c:idx val="0"/>
          <c:order val="0"/>
          <c:tx>
            <c:strRef>
              <c:f>Sheet1!$B$1</c:f>
              <c:strCache>
                <c:ptCount val="1"/>
                <c:pt idx="0">
                  <c:v>Neonates</c:v>
                </c:pt>
              </c:strCache>
            </c:strRef>
          </c:tx>
          <c:dLbls>
            <c:numFmt formatCode="0%" sourceLinked="0"/>
            <c:showVal val="1"/>
          </c:dLbls>
          <c:cat>
            <c:strRef>
              <c:f>Sheet1!$A$2:$A$7</c:f>
              <c:strCache>
                <c:ptCount val="6"/>
                <c:pt idx="0">
                  <c:v>2007 n=154</c:v>
                </c:pt>
                <c:pt idx="1">
                  <c:v>2008 n=165</c:v>
                </c:pt>
                <c:pt idx="2">
                  <c:v>2009 n=155</c:v>
                </c:pt>
                <c:pt idx="3">
                  <c:v>2010 n=127</c:v>
                </c:pt>
                <c:pt idx="4">
                  <c:v>2011 n=108</c:v>
                </c:pt>
                <c:pt idx="5">
                  <c:v>2012 n=127</c:v>
                </c:pt>
              </c:strCache>
            </c:strRef>
          </c:cat>
          <c:val>
            <c:numRef>
              <c:f>Sheet1!$B$2:$B$7</c:f>
              <c:numCache>
                <c:formatCode>General</c:formatCode>
                <c:ptCount val="6"/>
                <c:pt idx="0">
                  <c:v>0.64300000000000035</c:v>
                </c:pt>
                <c:pt idx="1">
                  <c:v>0.67300000000000049</c:v>
                </c:pt>
                <c:pt idx="2">
                  <c:v>0.68799999999999994</c:v>
                </c:pt>
                <c:pt idx="3">
                  <c:v>0.69299999999999995</c:v>
                </c:pt>
                <c:pt idx="4">
                  <c:v>0.77800000000000036</c:v>
                </c:pt>
                <c:pt idx="5">
                  <c:v>0.69499999999999995</c:v>
                </c:pt>
              </c:numCache>
            </c:numRef>
          </c:val>
        </c:ser>
        <c:ser>
          <c:idx val="1"/>
          <c:order val="1"/>
          <c:tx>
            <c:strRef>
              <c:f>Sheet1!$C$1</c:f>
              <c:strCache>
                <c:ptCount val="1"/>
                <c:pt idx="0">
                  <c:v>Postneonates</c:v>
                </c:pt>
              </c:strCache>
            </c:strRef>
          </c:tx>
          <c:spPr>
            <a:solidFill>
              <a:srgbClr val="FFC000"/>
            </a:solidFill>
          </c:spPr>
          <c:dLbls>
            <c:numFmt formatCode="0%" sourceLinked="0"/>
            <c:showVal val="1"/>
          </c:dLbls>
          <c:cat>
            <c:strRef>
              <c:f>Sheet1!$A$2:$A$7</c:f>
              <c:strCache>
                <c:ptCount val="6"/>
                <c:pt idx="0">
                  <c:v>2007 n=154</c:v>
                </c:pt>
                <c:pt idx="1">
                  <c:v>2008 n=165</c:v>
                </c:pt>
                <c:pt idx="2">
                  <c:v>2009 n=155</c:v>
                </c:pt>
                <c:pt idx="3">
                  <c:v>2010 n=127</c:v>
                </c:pt>
                <c:pt idx="4">
                  <c:v>2011 n=108</c:v>
                </c:pt>
                <c:pt idx="5">
                  <c:v>2012 n=127</c:v>
                </c:pt>
              </c:strCache>
            </c:strRef>
          </c:cat>
          <c:val>
            <c:numRef>
              <c:f>Sheet1!$C$2:$C$7</c:f>
              <c:numCache>
                <c:formatCode>General</c:formatCode>
                <c:ptCount val="6"/>
                <c:pt idx="0">
                  <c:v>0.35700000000000015</c:v>
                </c:pt>
                <c:pt idx="1">
                  <c:v>0.32700000000000018</c:v>
                </c:pt>
                <c:pt idx="2">
                  <c:v>0.31300000000000017</c:v>
                </c:pt>
                <c:pt idx="3">
                  <c:v>0.30700000000000016</c:v>
                </c:pt>
                <c:pt idx="4">
                  <c:v>0.222</c:v>
                </c:pt>
                <c:pt idx="5">
                  <c:v>0.30000000000000016</c:v>
                </c:pt>
              </c:numCache>
            </c:numRef>
          </c:val>
        </c:ser>
        <c:dLbls>
          <c:showVal val="1"/>
        </c:dLbls>
        <c:gapWidth val="75"/>
        <c:shape val="cylinder"/>
        <c:axId val="110964096"/>
        <c:axId val="107558016"/>
        <c:axId val="0"/>
      </c:bar3DChart>
      <c:catAx>
        <c:axId val="110964096"/>
        <c:scaling>
          <c:orientation val="minMax"/>
        </c:scaling>
        <c:axPos val="b"/>
        <c:numFmt formatCode="General" sourceLinked="1"/>
        <c:majorTickMark val="none"/>
        <c:tickLblPos val="nextTo"/>
        <c:crossAx val="107558016"/>
        <c:crosses val="autoZero"/>
        <c:auto val="1"/>
        <c:lblAlgn val="ctr"/>
        <c:lblOffset val="100"/>
      </c:catAx>
      <c:valAx>
        <c:axId val="107558016"/>
        <c:scaling>
          <c:orientation val="minMax"/>
        </c:scaling>
        <c:axPos val="l"/>
        <c:numFmt formatCode="0%" sourceLinked="1"/>
        <c:majorTickMark val="none"/>
        <c:tickLblPos val="nextTo"/>
        <c:crossAx val="110964096"/>
        <c:crosses val="autoZero"/>
        <c:crossBetween val="between"/>
      </c:valAx>
    </c:plotArea>
    <c:legend>
      <c:legendPos val="b"/>
      <c:layout/>
    </c:legend>
    <c:plotVisOnly val="1"/>
    <c:dispBlanksAs val="gap"/>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view3D>
      <c:hPercent val="86"/>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8.6848635235732011E-2"/>
          <c:y val="3.4334763948497847E-2"/>
          <c:w val="0.57071960297766744"/>
          <c:h val="0.84549356223175953"/>
        </c:manualLayout>
      </c:layout>
      <c:bar3DChart>
        <c:barDir val="col"/>
        <c:grouping val="clustered"/>
        <c:ser>
          <c:idx val="0"/>
          <c:order val="0"/>
          <c:tx>
            <c:strRef>
              <c:f>Sheet1!$A$2</c:f>
              <c:strCache>
                <c:ptCount val="1"/>
                <c:pt idx="0">
                  <c:v>Prematurity</c:v>
                </c:pt>
              </c:strCache>
            </c:strRef>
          </c:tx>
          <c:spPr>
            <a:solidFill>
              <a:srgbClr val="800000"/>
            </a:solidFill>
            <a:ln w="12692">
              <a:solidFill>
                <a:schemeClr val="tx1"/>
              </a:solidFill>
              <a:prstDash val="solid"/>
            </a:ln>
          </c:spPr>
          <c:dLbls>
            <c:dLbl>
              <c:idx val="0"/>
              <c:layout>
                <c:manualLayout>
                  <c:x val="4.969973403467799E-3"/>
                  <c:y val="0.10869565217391336"/>
                </c:manualLayout>
              </c:layout>
              <c:showVal val="1"/>
            </c:dLbl>
            <c:numFmt formatCode="0%" sourceLinked="0"/>
            <c:txPr>
              <a:bodyPr rot="-5400000" vert="horz" anchor="ctr" anchorCtr="1"/>
              <a:lstStyle/>
              <a:p>
                <a:pPr>
                  <a:defRPr>
                    <a:solidFill>
                      <a:schemeClr val="bg1"/>
                    </a:solidFill>
                  </a:defRPr>
                </a:pPr>
                <a:endParaRPr lang="en-US"/>
              </a:p>
            </c:txPr>
            <c:showVal val="1"/>
          </c:dLbls>
          <c:cat>
            <c:strRef>
              <c:f>Sheet1!$B$1</c:f>
              <c:strCache>
                <c:ptCount val="1"/>
                <c:pt idx="0">
                  <c:v>Cause of Death</c:v>
                </c:pt>
              </c:strCache>
            </c:strRef>
          </c:cat>
          <c:val>
            <c:numRef>
              <c:f>Sheet1!$B$2</c:f>
              <c:numCache>
                <c:formatCode>0.00</c:formatCode>
                <c:ptCount val="1"/>
                <c:pt idx="0">
                  <c:v>0.58000000000000007</c:v>
                </c:pt>
              </c:numCache>
            </c:numRef>
          </c:val>
        </c:ser>
        <c:ser>
          <c:idx val="1"/>
          <c:order val="1"/>
          <c:tx>
            <c:strRef>
              <c:f>Sheet1!$A$3</c:f>
              <c:strCache>
                <c:ptCount val="1"/>
                <c:pt idx="0">
                  <c:v>Congenital Anomalies</c:v>
                </c:pt>
              </c:strCache>
            </c:strRef>
          </c:tx>
          <c:spPr>
            <a:solidFill>
              <a:schemeClr val="accent2"/>
            </a:solidFill>
            <a:ln w="12692">
              <a:solidFill>
                <a:schemeClr val="tx1"/>
              </a:solidFill>
              <a:prstDash val="solid"/>
            </a:ln>
          </c:spPr>
          <c:dLbls>
            <c:dLbl>
              <c:idx val="0"/>
              <c:layout>
                <c:manualLayout>
                  <c:x val="6.6266312046237312E-3"/>
                  <c:y val="0.11141304347826105"/>
                </c:manualLayout>
              </c:layout>
              <c:showVal val="1"/>
            </c:dLbl>
            <c:numFmt formatCode="0%" sourceLinked="0"/>
            <c:txPr>
              <a:bodyPr rot="-5400000" vert="horz"/>
              <a:lstStyle/>
              <a:p>
                <a:pPr>
                  <a:defRPr>
                    <a:solidFill>
                      <a:schemeClr val="bg1"/>
                    </a:solidFill>
                  </a:defRPr>
                </a:pPr>
                <a:endParaRPr lang="en-US"/>
              </a:p>
            </c:txPr>
            <c:showVal val="1"/>
          </c:dLbls>
          <c:cat>
            <c:strRef>
              <c:f>Sheet1!$B$1</c:f>
              <c:strCache>
                <c:ptCount val="1"/>
                <c:pt idx="0">
                  <c:v>Cause of Death</c:v>
                </c:pt>
              </c:strCache>
            </c:strRef>
          </c:cat>
          <c:val>
            <c:numRef>
              <c:f>Sheet1!$B$3</c:f>
              <c:numCache>
                <c:formatCode>0.00</c:formatCode>
                <c:ptCount val="1"/>
                <c:pt idx="0">
                  <c:v>0.14000000000000001</c:v>
                </c:pt>
              </c:numCache>
            </c:numRef>
          </c:val>
        </c:ser>
        <c:ser>
          <c:idx val="2"/>
          <c:order val="2"/>
          <c:tx>
            <c:strRef>
              <c:f>Sheet1!$A$4</c:f>
              <c:strCache>
                <c:ptCount val="1"/>
                <c:pt idx="0">
                  <c:v>Sleep related</c:v>
                </c:pt>
              </c:strCache>
            </c:strRef>
          </c:tx>
          <c:spPr>
            <a:solidFill>
              <a:schemeClr val="accent4"/>
            </a:solidFill>
            <a:ln w="12692">
              <a:solidFill>
                <a:schemeClr val="tx1"/>
              </a:solidFill>
              <a:prstDash val="solid"/>
            </a:ln>
          </c:spPr>
          <c:dLbls>
            <c:dLbl>
              <c:idx val="0"/>
              <c:layout>
                <c:manualLayout>
                  <c:x val="9.9399468069355981E-3"/>
                  <c:y val="0.10326086956521756"/>
                </c:manualLayout>
              </c:layout>
              <c:showVal val="1"/>
            </c:dLbl>
            <c:numFmt formatCode="0%" sourceLinked="0"/>
            <c:txPr>
              <a:bodyPr rot="-5400000" vert="horz"/>
              <a:lstStyle/>
              <a:p>
                <a:pPr>
                  <a:defRPr>
                    <a:solidFill>
                      <a:schemeClr val="bg1"/>
                    </a:solidFill>
                  </a:defRPr>
                </a:pPr>
                <a:endParaRPr lang="en-US"/>
              </a:p>
            </c:txPr>
            <c:showVal val="1"/>
          </c:dLbls>
          <c:cat>
            <c:strRef>
              <c:f>Sheet1!$B$1</c:f>
              <c:strCache>
                <c:ptCount val="1"/>
                <c:pt idx="0">
                  <c:v>Cause of Death</c:v>
                </c:pt>
              </c:strCache>
            </c:strRef>
          </c:cat>
          <c:val>
            <c:numRef>
              <c:f>Sheet1!$B$4</c:f>
              <c:numCache>
                <c:formatCode>0.00</c:formatCode>
                <c:ptCount val="1"/>
                <c:pt idx="0">
                  <c:v>0.17</c:v>
                </c:pt>
              </c:numCache>
            </c:numRef>
          </c:val>
        </c:ser>
        <c:ser>
          <c:idx val="3"/>
          <c:order val="3"/>
          <c:tx>
            <c:strRef>
              <c:f>Sheet1!$A$5</c:f>
              <c:strCache>
                <c:ptCount val="1"/>
                <c:pt idx="0">
                  <c:v>RDS/BPD/Pulmonary Hypoplasia</c:v>
                </c:pt>
              </c:strCache>
            </c:strRef>
          </c:tx>
          <c:spPr>
            <a:solidFill>
              <a:schemeClr val="accent1"/>
            </a:solidFill>
            <a:ln w="12692">
              <a:solidFill>
                <a:schemeClr val="tx1"/>
              </a:solidFill>
              <a:prstDash val="solid"/>
            </a:ln>
          </c:spPr>
          <c:dLbls>
            <c:dLbl>
              <c:idx val="0"/>
              <c:layout>
                <c:manualLayout>
                  <c:x val="1.6566578011559356E-3"/>
                  <c:y val="0.11684782608695653"/>
                </c:manualLayout>
              </c:layout>
              <c:showVal val="1"/>
            </c:dLbl>
            <c:numFmt formatCode="0%" sourceLinked="0"/>
            <c:txPr>
              <a:bodyPr rot="-5400000" vert="horz"/>
              <a:lstStyle/>
              <a:p>
                <a:pPr>
                  <a:defRPr>
                    <a:solidFill>
                      <a:schemeClr val="bg1"/>
                    </a:solidFill>
                  </a:defRPr>
                </a:pPr>
                <a:endParaRPr lang="en-US"/>
              </a:p>
            </c:txPr>
            <c:showVal val="1"/>
          </c:dLbls>
          <c:cat>
            <c:strRef>
              <c:f>Sheet1!$B$1</c:f>
              <c:strCache>
                <c:ptCount val="1"/>
                <c:pt idx="0">
                  <c:v>Cause of Death</c:v>
                </c:pt>
              </c:strCache>
            </c:strRef>
          </c:cat>
          <c:val>
            <c:numRef>
              <c:f>Sheet1!$B$5</c:f>
              <c:numCache>
                <c:formatCode>0.00</c:formatCode>
                <c:ptCount val="1"/>
                <c:pt idx="0">
                  <c:v>9.0000000000000024E-2</c:v>
                </c:pt>
              </c:numCache>
            </c:numRef>
          </c:val>
        </c:ser>
        <c:ser>
          <c:idx val="4"/>
          <c:order val="4"/>
          <c:tx>
            <c:strRef>
              <c:f>Sheet1!$A$6</c:f>
              <c:strCache>
                <c:ptCount val="1"/>
                <c:pt idx="0">
                  <c:v>Infection</c:v>
                </c:pt>
              </c:strCache>
            </c:strRef>
          </c:tx>
          <c:spPr>
            <a:solidFill>
              <a:srgbClr val="00B050"/>
            </a:solidFill>
            <a:ln w="12692">
              <a:solidFill>
                <a:schemeClr val="tx1"/>
              </a:solidFill>
              <a:prstDash val="solid"/>
            </a:ln>
          </c:spPr>
          <c:dLbls>
            <c:dLbl>
              <c:idx val="0"/>
              <c:layout>
                <c:manualLayout>
                  <c:x val="6.6266312046237225E-3"/>
                  <c:y val="8.6956521739130488E-2"/>
                </c:manualLayout>
              </c:layout>
              <c:showVal val="1"/>
            </c:dLbl>
            <c:numFmt formatCode="0%" sourceLinked="0"/>
            <c:txPr>
              <a:bodyPr rot="-5400000" vert="horz"/>
              <a:lstStyle/>
              <a:p>
                <a:pPr>
                  <a:defRPr>
                    <a:solidFill>
                      <a:schemeClr val="bg1"/>
                    </a:solidFill>
                  </a:defRPr>
                </a:pPr>
                <a:endParaRPr lang="en-US"/>
              </a:p>
            </c:txPr>
            <c:showVal val="1"/>
          </c:dLbls>
          <c:cat>
            <c:strRef>
              <c:f>Sheet1!$B$1</c:f>
              <c:strCache>
                <c:ptCount val="1"/>
                <c:pt idx="0">
                  <c:v>Cause of Death</c:v>
                </c:pt>
              </c:strCache>
            </c:strRef>
          </c:cat>
          <c:val>
            <c:numRef>
              <c:f>Sheet1!$B$6</c:f>
              <c:numCache>
                <c:formatCode>0.00</c:formatCode>
                <c:ptCount val="1"/>
                <c:pt idx="0">
                  <c:v>7.0000000000000021E-2</c:v>
                </c:pt>
              </c:numCache>
            </c:numRef>
          </c:val>
        </c:ser>
        <c:ser>
          <c:idx val="5"/>
          <c:order val="5"/>
          <c:tx>
            <c:strRef>
              <c:f>Sheet1!$A$7</c:f>
              <c:strCache>
                <c:ptCount val="1"/>
                <c:pt idx="0">
                  <c:v>IVH</c:v>
                </c:pt>
              </c:strCache>
            </c:strRef>
          </c:tx>
          <c:spPr>
            <a:solidFill>
              <a:schemeClr val="tx2"/>
            </a:solidFill>
            <a:ln w="12692">
              <a:solidFill>
                <a:schemeClr val="tx1"/>
              </a:solidFill>
              <a:prstDash val="solid"/>
            </a:ln>
          </c:spPr>
          <c:dLbls>
            <c:dLbl>
              <c:idx val="0"/>
              <c:layout>
                <c:manualLayout>
                  <c:x val="9.9399468069355981E-3"/>
                  <c:y val="7.0652173913043723E-2"/>
                </c:manualLayout>
              </c:layout>
              <c:showVal val="1"/>
            </c:dLbl>
            <c:numFmt formatCode="0%" sourceLinked="0"/>
            <c:txPr>
              <a:bodyPr rot="-5400000" vert="horz"/>
              <a:lstStyle/>
              <a:p>
                <a:pPr>
                  <a:defRPr>
                    <a:solidFill>
                      <a:schemeClr val="bg1"/>
                    </a:solidFill>
                  </a:defRPr>
                </a:pPr>
                <a:endParaRPr lang="en-US"/>
              </a:p>
            </c:txPr>
            <c:showVal val="1"/>
          </c:dLbls>
          <c:cat>
            <c:strRef>
              <c:f>Sheet1!$B$1</c:f>
              <c:strCache>
                <c:ptCount val="1"/>
                <c:pt idx="0">
                  <c:v>Cause of Death</c:v>
                </c:pt>
              </c:strCache>
            </c:strRef>
          </c:cat>
          <c:val>
            <c:numRef>
              <c:f>Sheet1!$B$7</c:f>
              <c:numCache>
                <c:formatCode>0.00</c:formatCode>
                <c:ptCount val="1"/>
                <c:pt idx="0">
                  <c:v>4.0000000000000022E-2</c:v>
                </c:pt>
              </c:numCache>
            </c:numRef>
          </c:val>
        </c:ser>
        <c:ser>
          <c:idx val="6"/>
          <c:order val="6"/>
          <c:tx>
            <c:strRef>
              <c:f>Sheet1!$A$8</c:f>
              <c:strCache>
                <c:ptCount val="1"/>
                <c:pt idx="0">
                  <c:v>NEC</c:v>
                </c:pt>
              </c:strCache>
            </c:strRef>
          </c:tx>
          <c:spPr>
            <a:solidFill>
              <a:srgbClr val="FFC000"/>
            </a:solidFill>
            <a:ln w="12692">
              <a:solidFill>
                <a:schemeClr val="tx1"/>
              </a:solidFill>
              <a:prstDash val="solid"/>
            </a:ln>
          </c:spPr>
          <c:dLbls>
            <c:dLbl>
              <c:idx val="0"/>
              <c:layout>
                <c:manualLayout>
                  <c:x val="1.6566578011559918E-3"/>
                  <c:y val="4.8912829510441687E-2"/>
                </c:manualLayout>
              </c:layout>
              <c:showVal val="1"/>
            </c:dLbl>
            <c:numFmt formatCode="0%" sourceLinked="0"/>
            <c:spPr>
              <a:noFill/>
            </c:spPr>
            <c:txPr>
              <a:bodyPr rot="-5400000" vert="horz"/>
              <a:lstStyle/>
              <a:p>
                <a:pPr>
                  <a:defRPr>
                    <a:solidFill>
                      <a:schemeClr val="bg1"/>
                    </a:solidFill>
                  </a:defRPr>
                </a:pPr>
                <a:endParaRPr lang="en-US"/>
              </a:p>
            </c:txPr>
            <c:showVal val="1"/>
          </c:dLbls>
          <c:cat>
            <c:strRef>
              <c:f>Sheet1!$B$1</c:f>
              <c:strCache>
                <c:ptCount val="1"/>
                <c:pt idx="0">
                  <c:v>Cause of Death</c:v>
                </c:pt>
              </c:strCache>
            </c:strRef>
          </c:cat>
          <c:val>
            <c:numRef>
              <c:f>Sheet1!$B$8</c:f>
              <c:numCache>
                <c:formatCode>0.00</c:formatCode>
                <c:ptCount val="1"/>
                <c:pt idx="0">
                  <c:v>2.0000000000000011E-2</c:v>
                </c:pt>
              </c:numCache>
            </c:numRef>
          </c:val>
        </c:ser>
        <c:ser>
          <c:idx val="7"/>
          <c:order val="7"/>
          <c:tx>
            <c:strRef>
              <c:f>Sheet1!$A$9</c:f>
              <c:strCache>
                <c:ptCount val="1"/>
                <c:pt idx="0">
                  <c:v>Multiple Organ Failure</c:v>
                </c:pt>
              </c:strCache>
            </c:strRef>
          </c:tx>
          <c:spPr>
            <a:solidFill>
              <a:srgbClr val="7030A0"/>
            </a:solidFill>
          </c:spPr>
          <c:dLbls>
            <c:dLbl>
              <c:idx val="0"/>
              <c:layout>
                <c:manualLayout>
                  <c:x val="4.969973403467799E-3"/>
                  <c:y val="5.1630434782608724E-2"/>
                </c:manualLayout>
              </c:layout>
              <c:showVal val="1"/>
            </c:dLbl>
            <c:numFmt formatCode="0%" sourceLinked="0"/>
            <c:txPr>
              <a:bodyPr rot="-5400000" vert="horz"/>
              <a:lstStyle/>
              <a:p>
                <a:pPr>
                  <a:defRPr>
                    <a:solidFill>
                      <a:schemeClr val="bg1"/>
                    </a:solidFill>
                  </a:defRPr>
                </a:pPr>
                <a:endParaRPr lang="en-US"/>
              </a:p>
            </c:txPr>
            <c:showVal val="1"/>
          </c:dLbls>
          <c:cat>
            <c:strRef>
              <c:f>Sheet1!$B$1</c:f>
              <c:strCache>
                <c:ptCount val="1"/>
                <c:pt idx="0">
                  <c:v>Cause of Death</c:v>
                </c:pt>
              </c:strCache>
            </c:strRef>
          </c:cat>
          <c:val>
            <c:numRef>
              <c:f>Sheet1!$B$9</c:f>
              <c:numCache>
                <c:formatCode>0.00</c:formatCode>
                <c:ptCount val="1"/>
                <c:pt idx="0">
                  <c:v>0.05</c:v>
                </c:pt>
              </c:numCache>
            </c:numRef>
          </c:val>
        </c:ser>
        <c:dLbls>
          <c:showVal val="1"/>
        </c:dLbls>
        <c:gapDepth val="0"/>
        <c:shape val="cylinder"/>
        <c:axId val="109225472"/>
        <c:axId val="109227008"/>
        <c:axId val="0"/>
      </c:bar3DChart>
      <c:catAx>
        <c:axId val="109225472"/>
        <c:scaling>
          <c:orientation val="minMax"/>
        </c:scaling>
        <c:axPos val="b"/>
        <c:numFmt formatCode="General" sourceLinked="1"/>
        <c:tickLblPos val="low"/>
        <c:spPr>
          <a:ln w="3173">
            <a:solidFill>
              <a:schemeClr val="tx1"/>
            </a:solidFill>
            <a:prstDash val="solid"/>
          </a:ln>
        </c:spPr>
        <c:txPr>
          <a:bodyPr rot="0" vert="horz"/>
          <a:lstStyle/>
          <a:p>
            <a:pPr>
              <a:defRPr sz="1799" b="1" i="0" u="none" strike="noStrike" baseline="0">
                <a:solidFill>
                  <a:schemeClr val="tx1"/>
                </a:solidFill>
                <a:latin typeface="Corbel" pitchFamily="34" charset="0"/>
                <a:ea typeface="Times New Roman"/>
                <a:cs typeface="Times New Roman"/>
              </a:defRPr>
            </a:pPr>
            <a:endParaRPr lang="en-US"/>
          </a:p>
        </c:txPr>
        <c:crossAx val="109227008"/>
        <c:crosses val="autoZero"/>
        <c:auto val="1"/>
        <c:lblAlgn val="ctr"/>
        <c:lblOffset val="100"/>
        <c:tickLblSkip val="1"/>
        <c:tickMarkSkip val="1"/>
      </c:catAx>
      <c:valAx>
        <c:axId val="109227008"/>
        <c:scaling>
          <c:orientation val="minMax"/>
          <c:max val="0.55000000000000004"/>
          <c:min val="0"/>
        </c:scaling>
        <c:axPos val="l"/>
        <c:majorGridlines>
          <c:spPr>
            <a:ln w="3173">
              <a:solidFill>
                <a:schemeClr val="tx1"/>
              </a:solidFill>
              <a:prstDash val="solid"/>
            </a:ln>
          </c:spPr>
        </c:majorGridlines>
        <c:numFmt formatCode="0%" sourceLinked="0"/>
        <c:tickLblPos val="nextTo"/>
        <c:spPr>
          <a:ln w="3173">
            <a:solidFill>
              <a:schemeClr val="tx1"/>
            </a:solidFill>
            <a:prstDash val="solid"/>
          </a:ln>
        </c:spPr>
        <c:txPr>
          <a:bodyPr rot="0" vert="horz"/>
          <a:lstStyle/>
          <a:p>
            <a:pPr>
              <a:defRPr sz="1799" b="1" i="0" u="none" strike="noStrike" baseline="0">
                <a:solidFill>
                  <a:schemeClr val="tx1"/>
                </a:solidFill>
                <a:latin typeface="Times New Roman"/>
                <a:ea typeface="Times New Roman"/>
                <a:cs typeface="Times New Roman"/>
              </a:defRPr>
            </a:pPr>
            <a:endParaRPr lang="en-US"/>
          </a:p>
        </c:txPr>
        <c:crossAx val="109225472"/>
        <c:crosses val="autoZero"/>
        <c:crossBetween val="between"/>
      </c:valAx>
    </c:plotArea>
    <c:legend>
      <c:legendPos val="r"/>
      <c:layout>
        <c:manualLayout>
          <c:xMode val="edge"/>
          <c:yMode val="edge"/>
          <c:x val="0.67618588326667595"/>
          <c:y val="3.7905229588237055E-2"/>
          <c:w val="0.30273099386293134"/>
          <c:h val="0.94519685039370205"/>
        </c:manualLayout>
      </c:layout>
      <c:spPr>
        <a:noFill/>
        <a:ln w="3173">
          <a:solidFill>
            <a:schemeClr val="tx1"/>
          </a:solidFill>
          <a:prstDash val="solid"/>
        </a:ln>
      </c:spPr>
      <c:txPr>
        <a:bodyPr/>
        <a:lstStyle/>
        <a:p>
          <a:pPr>
            <a:defRPr sz="1654" b="1" i="0" u="none" strike="noStrike" baseline="0">
              <a:solidFill>
                <a:schemeClr val="tx1"/>
              </a:solidFill>
              <a:latin typeface="Corbel" pitchFamily="34" charset="0"/>
              <a:ea typeface="Times New Roman"/>
              <a:cs typeface="Times New Roman"/>
            </a:defRPr>
          </a:pPr>
          <a:endParaRPr lang="en-US"/>
        </a:p>
      </c:txPr>
    </c:legend>
    <c:plotVisOnly val="1"/>
    <c:dispBlanksAs val="gap"/>
  </c:chart>
  <c:spPr>
    <a:noFill/>
    <a:ln>
      <a:noFill/>
    </a:ln>
  </c:spPr>
  <c:txPr>
    <a:bodyPr/>
    <a:lstStyle/>
    <a:p>
      <a:pPr>
        <a:defRPr sz="1799" b="1" i="0" u="none" strike="noStrike" baseline="0">
          <a:solidFill>
            <a:schemeClr val="tx1"/>
          </a:solidFill>
          <a:latin typeface="Times New Roman"/>
          <a:ea typeface="Times New Roman"/>
          <a:cs typeface="Times New Roman"/>
        </a:defRPr>
      </a:pPr>
      <a:endParaRPr lang="en-US"/>
    </a:p>
  </c:txPr>
  <c:externalData r:id="rId1"/>
</c:chartSpace>
</file>

<file path=ppt/drawings/_rels/drawing2.x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drawings/drawing1.xml><?xml version="1.0" encoding="utf-8"?>
<c:userShapes xmlns:c="http://schemas.openxmlformats.org/drawingml/2006/chart">
  <cdr:relSizeAnchor xmlns:cdr="http://schemas.openxmlformats.org/drawingml/2006/chartDrawing">
    <cdr:from>
      <cdr:x>0.88034</cdr:x>
      <cdr:y>0.8439</cdr:y>
    </cdr:from>
    <cdr:to>
      <cdr:x>0.98422</cdr:x>
      <cdr:y>1</cdr:y>
    </cdr:to>
    <cdr:sp macro="" textlink="">
      <cdr:nvSpPr>
        <cdr:cNvPr id="2" name="TextBox 1"/>
        <cdr:cNvSpPr txBox="1"/>
      </cdr:nvSpPr>
      <cdr:spPr>
        <a:xfrm xmlns:a="http://schemas.openxmlformats.org/drawingml/2006/main">
          <a:off x="7848600" y="4943475"/>
          <a:ext cx="926132"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tx1"/>
              </a:solidFill>
            </a:rPr>
            <a:t>Source:</a:t>
          </a:r>
          <a:r>
            <a:rPr lang="en-US" sz="1100" baseline="0" dirty="0">
              <a:solidFill>
                <a:schemeClr val="tx1"/>
              </a:solidFill>
            </a:rPr>
            <a:t> Florida Vital Statistics</a:t>
          </a:r>
          <a:endParaRPr lang="en-US" sz="11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0.1629</cdr:y>
    </cdr:from>
    <cdr:to>
      <cdr:x>0.7741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8000" y="1770062"/>
          <a:ext cx="3047619" cy="325714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8ABF42-C5FD-475D-88A7-4BEC684D5732}" type="datetimeFigureOut">
              <a:rPr lang="en-US" smtClean="0"/>
              <a:pPr/>
              <a:t>10/17/2013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8E03C9-AF09-412D-B5AD-5A4DE96B6F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261A5E-F45D-4FE6-9027-8F2B44F4D187}" type="slidenum">
              <a:rPr lang="en-US" smtClean="0"/>
              <a:pPr eaLnBrk="1" hangingPunct="1"/>
              <a:t>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2500" smtClean="0"/>
              <a:t>Basically, we are looking for cases where we might have an impact on the outcome. </a:t>
            </a:r>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4613" y="8685214"/>
            <a:ext cx="2971800" cy="457199"/>
          </a:xfrm>
          <a:prstGeom prst="rect">
            <a:avLst/>
          </a:prstGeom>
          <a:noFill/>
          <a:ln w="9525">
            <a:noFill/>
            <a:miter lim="800000"/>
            <a:headEnd/>
            <a:tailEnd/>
          </a:ln>
        </p:spPr>
        <p:txBody>
          <a:bodyPr lIns="91433" tIns="45716" rIns="91433" bIns="45716" anchor="b"/>
          <a:lstStyle/>
          <a:p>
            <a:pPr algn="r"/>
            <a:fld id="{95AE7EFC-F9C2-4B78-91EB-9D30228BE511}" type="slidenum">
              <a:rPr lang="en-US" sz="1200"/>
              <a:pPr algn="r"/>
              <a:t>18</a:t>
            </a:fld>
            <a:endParaRPr lang="en-US" sz="1200" dirty="0"/>
          </a:p>
        </p:txBody>
      </p:sp>
      <p:sp>
        <p:nvSpPr>
          <p:cNvPr id="16387" name="Rectangle 2"/>
          <p:cNvSpPr>
            <a:spLocks noGrp="1" noRot="1" noChangeAspect="1" noChangeArrowheads="1" noTextEdit="1"/>
          </p:cNvSpPr>
          <p:nvPr>
            <p:ph type="sldImg"/>
          </p:nvPr>
        </p:nvSpPr>
        <p:spPr>
          <a:xfrm>
            <a:off x="1144588" y="685800"/>
            <a:ext cx="4570412" cy="3429000"/>
          </a:xfrm>
          <a:ln/>
        </p:spPr>
      </p:sp>
      <p:sp>
        <p:nvSpPr>
          <p:cNvPr id="16388" name="Rectangle 3"/>
          <p:cNvSpPr>
            <a:spLocks noGrp="1" noChangeArrowheads="1"/>
          </p:cNvSpPr>
          <p:nvPr>
            <p:ph type="body" idx="1"/>
          </p:nvPr>
        </p:nvSpPr>
        <p:spPr>
          <a:xfrm>
            <a:off x="914400" y="4419601"/>
            <a:ext cx="5029200" cy="4114800"/>
          </a:xfrm>
          <a:noFill/>
          <a:ln/>
        </p:spPr>
        <p:txBody>
          <a:bodyPr/>
          <a:lstStyle/>
          <a:p>
            <a:pPr eaLnBrk="1" hangingPunct="1"/>
            <a:r>
              <a:rPr lang="en-US" dirty="0" smtClean="0"/>
              <a:t>Decrease in # cases</a:t>
            </a:r>
            <a:r>
              <a:rPr lang="en-US" baseline="0" dirty="0" smtClean="0"/>
              <a:t> with SIDS listed as COD</a:t>
            </a:r>
            <a:r>
              <a:rPr lang="en-US" dirty="0" smtClean="0"/>
              <a:t> since changes in death scene investigation.  No SIDS in 2012.  10</a:t>
            </a:r>
            <a:r>
              <a:rPr lang="en-US" baseline="0" dirty="0" smtClean="0"/>
              <a:t> Undetermined after autopsy; 10 SUDI and 1 overlay.</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factors fairly consistent</a:t>
            </a:r>
            <a:r>
              <a:rPr lang="en-US" baseline="0" dirty="0" smtClean="0"/>
              <a:t> over last several years, but did see decrease in </a:t>
            </a:r>
            <a:r>
              <a:rPr lang="en-US" baseline="0" dirty="0" err="1" smtClean="0"/>
              <a:t>bedsharing</a:t>
            </a:r>
            <a:r>
              <a:rPr lang="en-US" baseline="0" dirty="0" smtClean="0"/>
              <a:t>.  For 2012, 38% with co-sleeping listed in COD, but death scene investigation sheets not available as they have been in past years so actual number of cases where co-sleeping was involved is most likely higher.</a:t>
            </a:r>
          </a:p>
          <a:p>
            <a:endParaRPr lang="en-US" dirty="0"/>
          </a:p>
        </p:txBody>
      </p:sp>
      <p:sp>
        <p:nvSpPr>
          <p:cNvPr id="4" name="Slide Number Placeholder 3"/>
          <p:cNvSpPr>
            <a:spLocks noGrp="1"/>
          </p:cNvSpPr>
          <p:nvPr>
            <p:ph type="sldNum" sz="quarter" idx="10"/>
          </p:nvPr>
        </p:nvSpPr>
        <p:spPr/>
        <p:txBody>
          <a:bodyPr/>
          <a:lstStyle/>
          <a:p>
            <a:pPr>
              <a:defRPr/>
            </a:pPr>
            <a:fld id="{9B79DA52-A1DC-47E6-93D4-869F5C1E9A9C}" type="slidenum">
              <a:rPr lang="en-US" smtClean="0"/>
              <a:pPr>
                <a:defRPr/>
              </a:pPr>
              <a:t>20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80986" indent="-280986" fontAlgn="auto">
              <a:spcAft>
                <a:spcPts val="0"/>
              </a:spcAft>
              <a:buClr>
                <a:schemeClr val="accent3"/>
              </a:buClr>
              <a:defRPr/>
            </a:pPr>
            <a:endParaRPr 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163CFD-98CF-4A09-96BC-7F62CCF9C118}" type="slidenum">
              <a:rPr lang="en-US" smtClean="0"/>
              <a:pPr eaLnBrk="1" hangingPunct="1"/>
              <a:t>21</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80986" indent="-280986" fontAlgn="auto">
              <a:spcAft>
                <a:spcPts val="0"/>
              </a:spcAft>
              <a:buClr>
                <a:schemeClr val="accent3"/>
              </a:buClr>
              <a:defRPr/>
            </a:pPr>
            <a:endParaRPr 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163CFD-98CF-4A09-96BC-7F62CCF9C118}" type="slidenum">
              <a:rPr lang="en-US" smtClean="0"/>
              <a:pPr eaLnBrk="1" hangingPunct="1"/>
              <a:t>22</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171A16-716E-4AFF-8682-083C0621C473}" type="slidenum">
              <a:rPr lang="en-US" smtClean="0"/>
              <a:pPr eaLnBrk="1" hangingPunct="1"/>
              <a:t>23</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86150" y="4343297"/>
            <a:ext cx="5485700" cy="411459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There</a:t>
            </a:r>
            <a:r>
              <a:rPr lang="en-US" baseline="0" dirty="0" smtClean="0"/>
              <a:t> were medical history issues in 78% of all FIMR cases.</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Over last </a:t>
            </a:r>
            <a:r>
              <a:rPr lang="en-US" dirty="0" smtClean="0"/>
              <a:t>4 </a:t>
            </a:r>
            <a:r>
              <a:rPr lang="en-US" dirty="0" smtClean="0"/>
              <a:t>years, poverty has </a:t>
            </a:r>
            <a:r>
              <a:rPr lang="en-US" dirty="0" smtClean="0"/>
              <a:t>ranged </a:t>
            </a:r>
            <a:r>
              <a:rPr lang="en-US" dirty="0" smtClean="0"/>
              <a:t>from</a:t>
            </a:r>
            <a:r>
              <a:rPr lang="en-US" baseline="0" dirty="0" smtClean="0"/>
              <a:t> about 25% to 55% of FIMR cases.  Emotional Stressors have increased in frequency from about 18% to about </a:t>
            </a:r>
            <a:r>
              <a:rPr lang="en-US" baseline="0" dirty="0" smtClean="0"/>
              <a:t>41%.</a:t>
            </a:r>
            <a:endParaRPr lang="en-US" dirty="0" smtClean="0"/>
          </a:p>
        </p:txBody>
      </p:sp>
      <p:sp>
        <p:nvSpPr>
          <p:cNvPr id="727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693418-6D04-45A9-B9F4-0F51C9F18288}" type="slidenum">
              <a:rPr lang="en-US" smtClean="0"/>
              <a:pPr eaLnBrk="1" hangingPunct="1"/>
              <a:t>25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PROM, Anemia and Placental Abruptions</a:t>
            </a:r>
            <a:r>
              <a:rPr lang="en-US" baseline="0" dirty="0" smtClean="0"/>
              <a:t> occurred in a little over ¼ of the FIMR cases.  STD’s </a:t>
            </a:r>
            <a:r>
              <a:rPr lang="en-US" baseline="0" dirty="0" smtClean="0"/>
              <a:t>have </a:t>
            </a:r>
            <a:r>
              <a:rPr lang="en-US" baseline="0" dirty="0" smtClean="0"/>
              <a:t>risen steadily over last 3 years…now down slightly in FIMR </a:t>
            </a:r>
            <a:r>
              <a:rPr lang="en-US" baseline="0" dirty="0" smtClean="0"/>
              <a:t>cases, but still in 1/3.  </a:t>
            </a:r>
            <a:r>
              <a:rPr lang="en-US" baseline="0" dirty="0" smtClean="0"/>
              <a:t>16% of cases indicated mom had either too much or too little weight gain during pregnancy to the point the </a:t>
            </a:r>
            <a:r>
              <a:rPr lang="en-US" baseline="0" dirty="0" err="1" smtClean="0"/>
              <a:t>the</a:t>
            </a:r>
            <a:r>
              <a:rPr lang="en-US" baseline="0" dirty="0" smtClean="0"/>
              <a:t> CRT felt it was a contributing factor to the poor birth outcome.  Of those, 2/3 were too little weight gain or actual weight loss during pregnancy.</a:t>
            </a:r>
            <a:endParaRPr lang="en-US" dirty="0" smtClean="0"/>
          </a:p>
        </p:txBody>
      </p:sp>
      <p:sp>
        <p:nvSpPr>
          <p:cNvPr id="727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693418-6D04-45A9-B9F4-0F51C9F18288}" type="slidenum">
              <a:rPr lang="en-US" smtClean="0"/>
              <a:pPr eaLnBrk="1" hangingPunct="1"/>
              <a:t>26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F361BC-8CDC-4CEC-9FB9-0809F4B09B5B}" type="slidenum">
              <a:rPr lang="en-US" smtClean="0"/>
              <a:pPr eaLnBrk="1" hangingPunct="1"/>
              <a:t>27</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Late</a:t>
            </a:r>
            <a:r>
              <a:rPr lang="en-US" baseline="0" dirty="0" smtClean="0"/>
              <a:t> entry into care increased from a little under 20 percent to about 43% in FIMR cases last year, now is 53%.  Nearly 1/3 of the cases w/ family planning issues (25% of entire 81 FIMR cases) had &lt; 12 months birth spacing; 75% were unplanned pregnancies.</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747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F18797-7228-4EF0-9C05-224902C4A7A6}" type="slidenum">
              <a:rPr lang="en-US" smtClean="0"/>
              <a:pPr eaLnBrk="1" hangingPunct="1"/>
              <a:t>28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mindful that COD of prematurity does not apply to fetal deaths; nearly</a:t>
            </a:r>
            <a:r>
              <a:rPr lang="en-US" baseline="0" dirty="0" smtClean="0"/>
              <a:t> all infant deaths reviewed had prematurity identified as contributing factor.</a:t>
            </a:r>
            <a:endParaRPr lang="en-US" dirty="0"/>
          </a:p>
        </p:txBody>
      </p:sp>
      <p:sp>
        <p:nvSpPr>
          <p:cNvPr id="4" name="Slide Number Placeholder 3"/>
          <p:cNvSpPr>
            <a:spLocks noGrp="1"/>
          </p:cNvSpPr>
          <p:nvPr>
            <p:ph type="sldNum" sz="quarter" idx="10"/>
          </p:nvPr>
        </p:nvSpPr>
        <p:spPr/>
        <p:txBody>
          <a:bodyPr/>
          <a:lstStyle/>
          <a:p>
            <a:fld id="{DE8E03C9-AF09-412D-B5AD-5A4DE96B6F78}"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E0A9B5BC-B9A4-4166-9F36-A5A6C1FF07CA}" type="slidenum">
              <a:rPr lang="en-US" smtClean="0"/>
              <a:pPr/>
              <a:t>5</a:t>
            </a:fld>
            <a:endParaRPr lang="en-US" dirty="0" smtClean="0"/>
          </a:p>
        </p:txBody>
      </p:sp>
      <p:sp>
        <p:nvSpPr>
          <p:cNvPr id="25602" name="Rectangle 2"/>
          <p:cNvSpPr>
            <a:spLocks noGrp="1" noRot="1" noChangeAspect="1" noChangeArrowheads="1" noTextEdit="1"/>
          </p:cNvSpPr>
          <p:nvPr>
            <p:ph type="sldImg"/>
          </p:nvPr>
        </p:nvSpPr>
        <p:spPr>
          <a:xfrm>
            <a:off x="1144588" y="685800"/>
            <a:ext cx="4570412" cy="3429000"/>
          </a:xfrm>
          <a:ln/>
        </p:spPr>
      </p:sp>
      <p:sp>
        <p:nvSpPr>
          <p:cNvPr id="25603" name="Rectangle 3"/>
          <p:cNvSpPr>
            <a:spLocks noGrp="1" noChangeArrowheads="1"/>
          </p:cNvSpPr>
          <p:nvPr>
            <p:ph type="body" idx="1"/>
          </p:nvPr>
        </p:nvSpPr>
        <p:spPr>
          <a:xfrm>
            <a:off x="914400" y="4343399"/>
            <a:ext cx="5029200" cy="4114800"/>
          </a:xfrm>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82B5E38-1453-4435-A81E-05E15EE91E04}" type="slidenum">
              <a:rPr lang="en-US" smtClean="0"/>
              <a:pPr/>
              <a:t>30</a:t>
            </a:fld>
            <a:endParaRPr 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82B5E38-1453-4435-A81E-05E15EE91E04}" type="slidenum">
              <a:rPr lang="en-US" smtClean="0"/>
              <a:pPr/>
              <a:t>31</a:t>
            </a:fld>
            <a:endParaRPr 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9B79DA52-A1DC-47E6-93D4-869F5C1E9A9C}" type="slidenum">
              <a:rPr lang="en-US" smtClean="0"/>
              <a:pPr>
                <a:defRPr/>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D3DDEA5F-9E92-4819-8282-B0EACB62CFD3}" type="slidenum">
              <a:rPr lang="en-US" smtClean="0"/>
              <a:pPr/>
              <a:t>6</a:t>
            </a:fld>
            <a:endParaRPr lang="en-US" dirty="0" smtClean="0"/>
          </a:p>
        </p:txBody>
      </p:sp>
      <p:sp>
        <p:nvSpPr>
          <p:cNvPr id="27650" name="Rectangle 2"/>
          <p:cNvSpPr>
            <a:spLocks noGrp="1" noRot="1" noChangeAspect="1" noChangeArrowheads="1" noTextEdit="1"/>
          </p:cNvSpPr>
          <p:nvPr>
            <p:ph type="sldImg"/>
          </p:nvPr>
        </p:nvSpPr>
        <p:spPr>
          <a:xfrm>
            <a:off x="1144588" y="685800"/>
            <a:ext cx="4570412" cy="3429000"/>
          </a:xfrm>
          <a:ln/>
        </p:spPr>
      </p:sp>
      <p:sp>
        <p:nvSpPr>
          <p:cNvPr id="27651" name="Rectangle 3"/>
          <p:cNvSpPr>
            <a:spLocks noGrp="1" noChangeArrowheads="1"/>
          </p:cNvSpPr>
          <p:nvPr>
            <p:ph type="body" idx="1"/>
          </p:nvPr>
        </p:nvSpPr>
        <p:spPr>
          <a:xfrm>
            <a:off x="914400" y="4343399"/>
            <a:ext cx="5029200" cy="4114800"/>
          </a:xfrm>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60103E29-E7CC-4AD0-AF0C-F608B35CA342}" type="slidenum">
              <a:rPr lang="en-US" smtClean="0"/>
              <a:pPr/>
              <a:t>7</a:t>
            </a:fld>
            <a:endParaRPr lang="en-US" dirty="0" smtClean="0"/>
          </a:p>
        </p:txBody>
      </p:sp>
      <p:sp>
        <p:nvSpPr>
          <p:cNvPr id="29698" name="Rectangle 2"/>
          <p:cNvSpPr>
            <a:spLocks noGrp="1" noRot="1" noChangeAspect="1" noChangeArrowheads="1" noTextEdit="1"/>
          </p:cNvSpPr>
          <p:nvPr>
            <p:ph type="sldImg"/>
          </p:nvPr>
        </p:nvSpPr>
        <p:spPr>
          <a:xfrm>
            <a:off x="1144588" y="685800"/>
            <a:ext cx="4570412" cy="3429000"/>
          </a:xfrm>
          <a:ln/>
        </p:spPr>
      </p:sp>
      <p:sp>
        <p:nvSpPr>
          <p:cNvPr id="29699" name="Rectangle 3"/>
          <p:cNvSpPr>
            <a:spLocks noGrp="1" noChangeArrowheads="1"/>
          </p:cNvSpPr>
          <p:nvPr>
            <p:ph type="body" idx="1"/>
          </p:nvPr>
        </p:nvSpPr>
        <p:spPr>
          <a:xfrm>
            <a:off x="914400" y="4343399"/>
            <a:ext cx="5029200" cy="4114800"/>
          </a:xfrm>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4613" y="8685214"/>
            <a:ext cx="2971800" cy="457199"/>
          </a:xfrm>
          <a:prstGeom prst="rect">
            <a:avLst/>
          </a:prstGeom>
          <a:noFill/>
          <a:ln w="9525">
            <a:noFill/>
            <a:miter lim="800000"/>
            <a:headEnd/>
            <a:tailEnd/>
          </a:ln>
        </p:spPr>
        <p:txBody>
          <a:bodyPr lIns="91433" tIns="45716" rIns="91433" bIns="45716" anchor="b"/>
          <a:lstStyle/>
          <a:p>
            <a:pPr algn="r"/>
            <a:fld id="{95AE7EFC-F9C2-4B78-91EB-9D30228BE511}" type="slidenum">
              <a:rPr lang="en-US" sz="1200"/>
              <a:pPr algn="r"/>
              <a:t>8</a:t>
            </a:fld>
            <a:endParaRPr lang="en-US" sz="1200" dirty="0"/>
          </a:p>
        </p:txBody>
      </p:sp>
      <p:sp>
        <p:nvSpPr>
          <p:cNvPr id="16387" name="Rectangle 2"/>
          <p:cNvSpPr>
            <a:spLocks noGrp="1" noRot="1" noChangeAspect="1" noChangeArrowheads="1" noTextEdit="1"/>
          </p:cNvSpPr>
          <p:nvPr>
            <p:ph type="sldImg"/>
          </p:nvPr>
        </p:nvSpPr>
        <p:spPr>
          <a:xfrm>
            <a:off x="1144588" y="685800"/>
            <a:ext cx="4570412" cy="3429000"/>
          </a:xfrm>
          <a:ln/>
        </p:spPr>
      </p:sp>
      <p:sp>
        <p:nvSpPr>
          <p:cNvPr id="16388" name="Rectangle 3"/>
          <p:cNvSpPr>
            <a:spLocks noGrp="1" noChangeArrowheads="1"/>
          </p:cNvSpPr>
          <p:nvPr>
            <p:ph type="body" idx="1"/>
          </p:nvPr>
        </p:nvSpPr>
        <p:spPr>
          <a:xfrm>
            <a:off x="914400" y="4419601"/>
            <a:ext cx="5029200" cy="4114800"/>
          </a:xfrm>
          <a:noFill/>
          <a:ln/>
        </p:spPr>
        <p:txBody>
          <a:bodyPr/>
          <a:lstStyle/>
          <a:p>
            <a:pPr eaLnBrk="1" hangingPunct="1"/>
            <a:r>
              <a:rPr lang="en-US" dirty="0" smtClean="0"/>
              <a:t>Duval-538 deaths and 64,099 births.  For</a:t>
            </a:r>
            <a:r>
              <a:rPr lang="en-US" baseline="0" dirty="0" smtClean="0"/>
              <a:t> the entire death cohort, the following trends are noted by county:</a:t>
            </a:r>
          </a:p>
          <a:p>
            <a:pPr eaLnBrk="1" hangingPunct="1"/>
            <a:r>
              <a:rPr lang="en-US" baseline="0" dirty="0" smtClean="0"/>
              <a:t>Baker-highest single moms, poor birth spacing, congenital anomalies and mom’s with no HS diploma.  Clay-highest unhealthy BMI, highest </a:t>
            </a:r>
            <a:r>
              <a:rPr lang="en-US" baseline="0" dirty="0" err="1" smtClean="0"/>
              <a:t>hispanic</a:t>
            </a:r>
            <a:r>
              <a:rPr lang="en-US" baseline="0" dirty="0" smtClean="0"/>
              <a:t> rates and second highest for teenage moms.  Nassau-Highest white, 2</a:t>
            </a:r>
            <a:r>
              <a:rPr lang="en-US" baseline="30000" dirty="0" smtClean="0"/>
              <a:t>nd</a:t>
            </a:r>
            <a:r>
              <a:rPr lang="en-US" baseline="0" dirty="0" smtClean="0"/>
              <a:t> to baker for no HS diploma, highest substance abuse (tobacco), and large # of mom’s with overweight or obese pre-pregnancy BMI’s.  St. Johns-2</a:t>
            </a:r>
            <a:r>
              <a:rPr lang="en-US" baseline="30000" dirty="0" smtClean="0"/>
              <a:t>nd</a:t>
            </a:r>
            <a:r>
              <a:rPr lang="en-US" baseline="0" dirty="0" smtClean="0"/>
              <a:t> highest white, highest married, highest w/ some college, best in </a:t>
            </a:r>
            <a:r>
              <a:rPr lang="en-US" baseline="0" dirty="0" err="1" smtClean="0"/>
              <a:t>pnc</a:t>
            </a:r>
            <a:r>
              <a:rPr lang="en-US" baseline="0" dirty="0" smtClean="0"/>
              <a:t>, birth spacing and health BMI’s, but do have largest number of mom’s with underweight BMI’s, highest cocaine use and more </a:t>
            </a:r>
            <a:r>
              <a:rPr lang="en-US" baseline="0" dirty="0" err="1" smtClean="0"/>
              <a:t>fetals</a:t>
            </a:r>
            <a:r>
              <a:rPr lang="en-US" baseline="0" dirty="0" smtClean="0"/>
              <a:t> than infants.</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p:spPr>
        <p:txBody>
          <a:bodyPr/>
          <a:lstStyle/>
          <a:p>
            <a:fld id="{7E095791-C763-46EF-BEF8-BE773946996C}" type="slidenum">
              <a:rPr lang="en-US" smtClean="0"/>
              <a:pPr/>
              <a:t>9</a:t>
            </a:fld>
            <a:endParaRPr lang="en-US" dirty="0" smtClean="0"/>
          </a:p>
        </p:txBody>
      </p:sp>
      <p:sp>
        <p:nvSpPr>
          <p:cNvPr id="182274" name="Rectangle 2"/>
          <p:cNvSpPr>
            <a:spLocks noGrp="1" noRot="1" noChangeAspect="1" noChangeArrowheads="1" noTextEdit="1"/>
          </p:cNvSpPr>
          <p:nvPr>
            <p:ph type="sldImg"/>
          </p:nvPr>
        </p:nvSpPr>
        <p:spPr>
          <a:xfrm>
            <a:off x="1144588" y="685800"/>
            <a:ext cx="4570412" cy="3429000"/>
          </a:xfrm>
          <a:ln/>
        </p:spPr>
      </p:sp>
      <p:sp>
        <p:nvSpPr>
          <p:cNvPr id="182275" name="Rectangle 3"/>
          <p:cNvSpPr>
            <a:spLocks noGrp="1" noChangeArrowheads="1"/>
          </p:cNvSpPr>
          <p:nvPr>
            <p:ph type="body" idx="1"/>
          </p:nvPr>
        </p:nvSpPr>
        <p:spPr>
          <a:xfrm>
            <a:off x="914400" y="4343399"/>
            <a:ext cx="5029200" cy="4114800"/>
          </a:xfrm>
          <a:noFill/>
          <a:ln/>
        </p:spPr>
        <p:txBody>
          <a:bodyPr/>
          <a:lstStyle/>
          <a:p>
            <a:pPr eaLnBrk="1" hangingPunct="1"/>
            <a:r>
              <a:rPr lang="en-US" dirty="0" smtClean="0"/>
              <a:t>Target area in 2005  was 20.1, black rate was 16.9.</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55% </a:t>
            </a:r>
            <a:r>
              <a:rPr lang="en-US" dirty="0" err="1" smtClean="0"/>
              <a:t>postneonatal</a:t>
            </a:r>
            <a:r>
              <a:rPr lang="en-US" baseline="0" dirty="0" smtClean="0"/>
              <a:t> deaths are sleep related.</a:t>
            </a:r>
            <a:endParaRPr lang="en-US" dirty="0"/>
          </a:p>
        </p:txBody>
      </p:sp>
      <p:sp>
        <p:nvSpPr>
          <p:cNvPr id="4" name="Slide Number Placeholder 3"/>
          <p:cNvSpPr>
            <a:spLocks noGrp="1"/>
          </p:cNvSpPr>
          <p:nvPr>
            <p:ph type="sldNum" sz="quarter" idx="10"/>
          </p:nvPr>
        </p:nvSpPr>
        <p:spPr/>
        <p:txBody>
          <a:bodyPr/>
          <a:lstStyle/>
          <a:p>
            <a:pPr>
              <a:defRPr/>
            </a:pPr>
            <a:fld id="{9B79DA52-A1DC-47E6-93D4-869F5C1E9A9C}" type="slidenum">
              <a:rPr lang="en-US" smtClean="0"/>
              <a:pPr>
                <a:defRPr/>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1A3B726-8AAD-4B2C-8F63-064CBB71FE7B}" type="slidenum">
              <a:rPr lang="en-US" smtClean="0"/>
              <a:pPr/>
              <a:t>15</a:t>
            </a:fld>
            <a:endParaRPr lang="en-US" dirty="0"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17% twins or triplets; 32% </a:t>
            </a:r>
            <a:r>
              <a:rPr lang="en-US" dirty="0" err="1" smtClean="0"/>
              <a:t>previable</a:t>
            </a:r>
            <a:r>
              <a:rPr lang="en-US" dirty="0" smtClean="0"/>
              <a:t> (&lt; 500 grams AND &lt; 24 weeks); 61% </a:t>
            </a:r>
            <a:r>
              <a:rPr lang="en-US" dirty="0" smtClean="0"/>
              <a:t>gestational age &lt; 29 weeks</a:t>
            </a:r>
            <a:endParaRPr lang="en-US" dirty="0"/>
          </a:p>
        </p:txBody>
      </p:sp>
      <p:sp>
        <p:nvSpPr>
          <p:cNvPr id="4" name="Slide Number Placeholder 3"/>
          <p:cNvSpPr>
            <a:spLocks noGrp="1"/>
          </p:cNvSpPr>
          <p:nvPr>
            <p:ph type="sldNum" sz="quarter" idx="10"/>
          </p:nvPr>
        </p:nvSpPr>
        <p:spPr/>
        <p:txBody>
          <a:bodyPr/>
          <a:lstStyle/>
          <a:p>
            <a:pPr>
              <a:defRPr/>
            </a:pPr>
            <a:fld id="{9B79DA52-A1DC-47E6-93D4-869F5C1E9A9C}" type="slidenum">
              <a:rPr lang="en-US" smtClean="0"/>
              <a:pPr>
                <a:defRPr/>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lgn="l" eaLnBrk="1" latinLnBrk="0" hangingPunct="1"/>
            <a:fld id="{48D92626-37D2-4832-BF7A-BC283494A20D}" type="datetimeFigureOut">
              <a:rPr lang="en-US" smtClean="0"/>
              <a:pPr algn="l" eaLnBrk="1" latinLnBrk="0" hangingPunct="1"/>
              <a:t>10/17/2013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pPr/>
              <a:t>10/17/2013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pPr/>
              <a:t>10/17/2013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600200"/>
            <a:ext cx="7772400" cy="4530725"/>
          </a:xfrm>
        </p:spPr>
        <p:txBody>
          <a:bodyPr>
            <a:normAutofit/>
          </a:bodyPr>
          <a:lstStyle/>
          <a:p>
            <a:pPr lvl="0"/>
            <a:endParaRPr lang="en-US" noProof="0" dirty="0"/>
          </a:p>
        </p:txBody>
      </p:sp>
      <p:sp>
        <p:nvSpPr>
          <p:cNvPr id="4" name="Date Placeholder 3"/>
          <p:cNvSpPr>
            <a:spLocks noGrp="1"/>
          </p:cNvSpPr>
          <p:nvPr>
            <p:ph type="dt" sz="half" idx="10"/>
          </p:nvPr>
        </p:nvSpPr>
        <p:spPr>
          <a:xfrm>
            <a:off x="914400" y="6251575"/>
            <a:ext cx="1981200" cy="457200"/>
          </a:xfr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352800" y="6248400"/>
            <a:ext cx="2971800" cy="457200"/>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pPr>
              <a:defRPr/>
            </a:pPr>
            <a:fld id="{AFE9863F-266D-4EEE-96D9-7DBB84A4F776}"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pPr/>
              <a:t>10/17/2013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pPr/>
              <a:t>‹#›</a:t>
            </a:fld>
            <a:endParaRPr kumimoji="0"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lgn="l" eaLnBrk="1" latinLnBrk="0" hangingPunct="1"/>
            <a:fld id="{48D92626-37D2-4832-BF7A-BC283494A20D}" type="datetimeFigureOut">
              <a:rPr lang="en-US" smtClean="0"/>
              <a:pPr algn="l" eaLnBrk="1" latinLnBrk="0" hangingPunct="1"/>
              <a:t>10/17/2013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D92626-37D2-4832-BF7A-BC283494A20D}" type="datetimeFigureOut">
              <a:rPr lang="en-US" smtClean="0"/>
              <a:pPr/>
              <a:t>10/17/2013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D92626-37D2-4832-BF7A-BC283494A20D}" type="datetimeFigureOut">
              <a:rPr lang="en-US" smtClean="0"/>
              <a:pPr/>
              <a:t>10/17/2013</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8C592886-E571-45D5-8B56-343DC94F8FA6}"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8D92626-37D2-4832-BF7A-BC283494A20D}" type="datetimeFigureOut">
              <a:rPr lang="en-US" smtClean="0"/>
              <a:pPr/>
              <a:t>10/17/2013</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D92626-37D2-4832-BF7A-BC283494A20D}" type="datetimeFigureOut">
              <a:rPr lang="en-US" smtClean="0"/>
              <a:pPr/>
              <a:t>10/17/2013</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lgn="l" eaLnBrk="1" latinLnBrk="0" hangingPunct="1"/>
            <a:fld id="{48D92626-37D2-4832-BF7A-BC283494A20D}" type="datetimeFigureOut">
              <a:rPr lang="en-US" smtClean="0"/>
              <a:pPr algn="l" eaLnBrk="1" latinLnBrk="0" hangingPunct="1"/>
              <a:t>10/17/2013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lgn="l" eaLnBrk="1" latinLnBrk="0" hangingPunct="1"/>
            <a:fld id="{48D92626-37D2-4832-BF7A-BC283494A20D}" type="datetimeFigureOut">
              <a:rPr lang="en-US" smtClean="0"/>
              <a:pPr algn="l" eaLnBrk="1" latinLnBrk="0" hangingPunct="1"/>
              <a:t>10/17/2013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lgn="l" eaLnBrk="1" latinLnBrk="0" hangingPunct="1"/>
            <a:fld id="{48D92626-37D2-4832-BF7A-BC283494A20D}" type="datetimeFigureOut">
              <a:rPr lang="en-US" smtClean="0"/>
              <a:pPr algn="l" eaLnBrk="1" latinLnBrk="0" hangingPunct="1"/>
              <a:t>10/17/2013</a:t>
            </a:fld>
            <a:endParaRPr lang="en-US" sz="1300" dirty="0">
              <a:solidFill>
                <a:schemeClr val="bg2">
                  <a:tint val="60000"/>
                  <a:satMod val="155000"/>
                </a:schemeClr>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300" dirty="0">
              <a:solidFill>
                <a:schemeClr val="bg2">
                  <a:tint val="60000"/>
                  <a:satMod val="155000"/>
                </a:schemeClr>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1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hyperlink" Target="http://images.google.com/imgres?imgurl=http://static.desktopnexus.com/wallpapers/55035-bigthumbnail.jpg&amp;imgrefurl=http://people.desktopnexus.com/wallpaper/55035/&amp;usg=__cv8cWJWAYPvIjCUTp16nO-t866g=&amp;h=338&amp;w=450&amp;sz=14&amp;hl=en&amp;start=14&amp;tbnid=_kvCG3j5P4F6KM:&amp;tbnh=95&amp;tbnw=127&amp;prev=/images?q=sleeping+babies&amp;gbv=2&amp;ndsp=20&amp;hl=en" TargetMode="Externa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hyperlink" Target="http://spokanepublishing.files.wordpress.com/2009/02/pregnant-woman1.jpg" TargetMode="External"/><Relationship Id="rId4" Type="http://schemas.openxmlformats.org/officeDocument/2006/relationships/oleObject" Target="../embeddings/Microsoft_Office_Excel_97-2003_Worksheet1.xls"/></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5.jpeg"/><Relationship Id="rId4" Type="http://schemas.openxmlformats.org/officeDocument/2006/relationships/oleObject" Target="../embeddings/Microsoft_Office_Excel_97-2003_Worksheet3.xls"/></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7.jpeg"/><Relationship Id="rId4" Type="http://schemas.openxmlformats.org/officeDocument/2006/relationships/oleObject" Target="../embeddings/Microsoft_Office_Excel_97-2003_Worksheet4.xls"/></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Microsoft_Office_Excel_97-2003_Worksheet5.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0.jpeg"/><Relationship Id="rId4" Type="http://schemas.openxmlformats.org/officeDocument/2006/relationships/oleObject" Target="../embeddings/Microsoft_Office_Excel_97-2003_Worksheet6.xls"/></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2.jpeg"/><Relationship Id="rId4" Type="http://schemas.openxmlformats.org/officeDocument/2006/relationships/oleObject" Target="../embeddings/Microsoft_Office_Excel_97-2003_Worksheet7.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4.jpeg"/><Relationship Id="rId4" Type="http://schemas.openxmlformats.org/officeDocument/2006/relationships/oleObject" Target="../embeddings/Microsoft_Office_Excel_97-2003_Worksheet8.xls"/></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Northeast Florida FIMR Findings</a:t>
            </a:r>
            <a:endParaRPr lang="en-US" dirty="0"/>
          </a:p>
        </p:txBody>
      </p:sp>
      <p:sp>
        <p:nvSpPr>
          <p:cNvPr id="3" name="Subtitle 2"/>
          <p:cNvSpPr>
            <a:spLocks noGrp="1"/>
          </p:cNvSpPr>
          <p:nvPr>
            <p:ph type="subTitle" idx="1"/>
          </p:nvPr>
        </p:nvSpPr>
        <p:spPr/>
        <p:txBody>
          <a:bodyPr/>
          <a:lstStyle/>
          <a:p>
            <a:pPr algn="ctr"/>
            <a:r>
              <a:rPr lang="en-US" dirty="0" smtClean="0"/>
              <a:t>January 2012-December 2012</a:t>
            </a:r>
          </a:p>
          <a:p>
            <a:endParaRPr lang="en-US" dirty="0"/>
          </a:p>
        </p:txBody>
      </p:sp>
      <p:sp>
        <p:nvSpPr>
          <p:cNvPr id="4" name="TextBox 3"/>
          <p:cNvSpPr txBox="1"/>
          <p:nvPr/>
        </p:nvSpPr>
        <p:spPr>
          <a:xfrm>
            <a:off x="2438400" y="6172200"/>
            <a:ext cx="4267200" cy="646331"/>
          </a:xfrm>
          <a:prstGeom prst="rect">
            <a:avLst/>
          </a:prstGeom>
          <a:noFill/>
        </p:spPr>
        <p:txBody>
          <a:bodyPr wrap="square" rtlCol="0">
            <a:spAutoFit/>
          </a:bodyPr>
          <a:lstStyle/>
          <a:p>
            <a:pPr algn="ctr"/>
            <a:r>
              <a:rPr lang="en-US" dirty="0" smtClean="0"/>
              <a:t>Laurie Lee, RN, BSN, CCM</a:t>
            </a:r>
          </a:p>
          <a:p>
            <a:pPr algn="ctr"/>
            <a:r>
              <a:rPr lang="en-US" dirty="0" smtClean="0"/>
              <a:t>FIMR Coordinator</a:t>
            </a:r>
            <a:endParaRPr lang="en-US" dirty="0"/>
          </a:p>
        </p:txBody>
      </p:sp>
      <p:pic>
        <p:nvPicPr>
          <p:cNvPr id="36866" name="Picture 2" descr="https://encrypted-tbn1.gstatic.com/images?q=tbn:ANd9GcTvjPPnikbQNrhOfPh-VQ5BqqrZpGwD4Kc5GpKw_8Qk4LcprnkTZdpc_v06"/>
          <p:cNvPicPr>
            <a:picLocks noChangeAspect="1" noChangeArrowheads="1"/>
          </p:cNvPicPr>
          <p:nvPr/>
        </p:nvPicPr>
        <p:blipFill>
          <a:blip r:embed="rId2" cstate="print"/>
          <a:srcRect/>
          <a:stretch>
            <a:fillRect/>
          </a:stretch>
        </p:blipFill>
        <p:spPr bwMode="auto">
          <a:xfrm>
            <a:off x="0" y="0"/>
            <a:ext cx="2977211" cy="1981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1143000"/>
          </a:xfrm>
        </p:spPr>
        <p:txBody>
          <a:bodyPr>
            <a:noAutofit/>
          </a:bodyPr>
          <a:lstStyle/>
          <a:p>
            <a:r>
              <a:rPr lang="en-US" sz="3200" dirty="0" smtClean="0"/>
              <a:t>Duval County</a:t>
            </a:r>
            <a:br>
              <a:rPr lang="en-US" sz="3200" dirty="0" smtClean="0"/>
            </a:br>
            <a:r>
              <a:rPr lang="en-US" sz="3200" dirty="0" smtClean="0"/>
              <a:t>White Births</a:t>
            </a:r>
            <a:br>
              <a:rPr lang="en-US" sz="3200" dirty="0" smtClean="0"/>
            </a:br>
            <a:r>
              <a:rPr lang="en-US" sz="3200" dirty="0" smtClean="0"/>
              <a:t>2007-2012</a:t>
            </a:r>
            <a:endParaRPr lang="en-US" sz="3200" dirty="0"/>
          </a:p>
        </p:txBody>
      </p:sp>
      <p:graphicFrame>
        <p:nvGraphicFramePr>
          <p:cNvPr id="5" name="Chart 4"/>
          <p:cNvGraphicFramePr/>
          <p:nvPr/>
        </p:nvGraphicFramePr>
        <p:xfrm>
          <a:off x="1524000" y="1905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Duval County</a:t>
            </a:r>
            <a:br>
              <a:rPr lang="en-US" sz="2800" dirty="0" smtClean="0"/>
            </a:br>
            <a:r>
              <a:rPr lang="en-US" sz="2800" dirty="0" smtClean="0"/>
              <a:t>Black and Other Births</a:t>
            </a:r>
            <a:br>
              <a:rPr lang="en-US" sz="2800" dirty="0" smtClean="0"/>
            </a:br>
            <a:r>
              <a:rPr lang="en-US" sz="2800" dirty="0" smtClean="0"/>
              <a:t>2007-2012</a:t>
            </a:r>
            <a:endParaRPr lang="en-US" sz="2800" dirty="0"/>
          </a:p>
        </p:txBody>
      </p:sp>
      <p:graphicFrame>
        <p:nvGraphicFramePr>
          <p:cNvPr id="5" name="Chart 4"/>
          <p:cNvGraphicFramePr/>
          <p:nvPr/>
        </p:nvGraphicFramePr>
        <p:xfrm>
          <a:off x="914400" y="1524000"/>
          <a:ext cx="6629400" cy="4775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Birth versus Death Cohorts: Demographics</a:t>
            </a:r>
            <a:endParaRPr lang="en-US" dirty="0">
              <a:solidFill>
                <a:schemeClr val="accent1">
                  <a:satMod val="150000"/>
                </a:schemeClr>
              </a:solidFill>
            </a:endParaRPr>
          </a:p>
        </p:txBody>
      </p:sp>
      <p:graphicFrame>
        <p:nvGraphicFramePr>
          <p:cNvPr id="9" name="Content Placeholder 8"/>
          <p:cNvGraphicFramePr>
            <a:graphicFrameLocks noGrp="1"/>
          </p:cNvGraphicFramePr>
          <p:nvPr>
            <p:ph idx="1"/>
          </p:nvPr>
        </p:nvGraphicFramePr>
        <p:xfrm>
          <a:off x="533400" y="1524000"/>
          <a:ext cx="8229600" cy="4753563"/>
        </p:xfrm>
        <a:graphic>
          <a:graphicData uri="http://schemas.openxmlformats.org/drawingml/2006/table">
            <a:tbl>
              <a:tblPr firstRow="1" bandRow="1">
                <a:tableStyleId>{5C22544A-7EE6-4342-B048-85BDC9FD1C3A}</a:tableStyleId>
              </a:tblPr>
              <a:tblGrid>
                <a:gridCol w="1752600"/>
                <a:gridCol w="3733800"/>
                <a:gridCol w="2743200"/>
              </a:tblGrid>
              <a:tr h="358775">
                <a:tc>
                  <a:txBody>
                    <a:bodyPr/>
                    <a:lstStyle/>
                    <a:p>
                      <a:endParaRPr lang="en-US" dirty="0"/>
                    </a:p>
                  </a:txBody>
                  <a:tcPr/>
                </a:tc>
                <a:tc>
                  <a:txBody>
                    <a:bodyPr/>
                    <a:lstStyle/>
                    <a:p>
                      <a:r>
                        <a:rPr lang="en-US" dirty="0" smtClean="0"/>
                        <a:t>Birth Cohort</a:t>
                      </a:r>
                      <a:endParaRPr lang="en-US" dirty="0"/>
                    </a:p>
                  </a:txBody>
                  <a:tcPr/>
                </a:tc>
                <a:tc>
                  <a:txBody>
                    <a:bodyPr/>
                    <a:lstStyle/>
                    <a:p>
                      <a:r>
                        <a:rPr lang="en-US" dirty="0" smtClean="0"/>
                        <a:t>Death Cohort</a:t>
                      </a:r>
                      <a:endParaRPr lang="en-US" dirty="0"/>
                    </a:p>
                  </a:txBody>
                  <a:tcPr/>
                </a:tc>
              </a:tr>
              <a:tr h="456346">
                <a:tc>
                  <a:txBody>
                    <a:bodyPr/>
                    <a:lstStyle/>
                    <a:p>
                      <a:r>
                        <a:rPr lang="en-US" sz="2000" dirty="0" smtClean="0"/>
                        <a:t>Race</a:t>
                      </a:r>
                      <a:endParaRPr lang="en-US" sz="2000" dirty="0"/>
                    </a:p>
                  </a:txBody>
                  <a:tcPr/>
                </a:tc>
                <a:tc>
                  <a:txBody>
                    <a:bodyPr/>
                    <a:lstStyle/>
                    <a:p>
                      <a:pPr algn="ctr"/>
                      <a:r>
                        <a:rPr lang="en-US" sz="2000" dirty="0" smtClean="0"/>
                        <a:t>W=54%; B=36%</a:t>
                      </a:r>
                      <a:endParaRPr lang="en-US" sz="2000" dirty="0"/>
                    </a:p>
                  </a:txBody>
                  <a:tcPr/>
                </a:tc>
                <a:tc>
                  <a:txBody>
                    <a:bodyPr/>
                    <a:lstStyle/>
                    <a:p>
                      <a:r>
                        <a:rPr lang="en-US" sz="2000" dirty="0" smtClean="0"/>
                        <a:t>W=33%;</a:t>
                      </a:r>
                      <a:r>
                        <a:rPr lang="en-US" sz="2000" baseline="0" dirty="0" smtClean="0"/>
                        <a:t> B=60%</a:t>
                      </a:r>
                      <a:endParaRPr lang="en-US" sz="2000" dirty="0"/>
                    </a:p>
                  </a:txBody>
                  <a:tcPr/>
                </a:tc>
              </a:tr>
              <a:tr h="2137951">
                <a:tc>
                  <a:txBody>
                    <a:bodyPr/>
                    <a:lstStyle/>
                    <a:p>
                      <a:r>
                        <a:rPr lang="en-US" sz="2000" dirty="0" smtClean="0"/>
                        <a:t>Age</a:t>
                      </a:r>
                      <a:endParaRPr lang="en-US" sz="2000" dirty="0"/>
                    </a:p>
                  </a:txBody>
                  <a:tcPr/>
                </a:tc>
                <a:tc>
                  <a:txBody>
                    <a:bodyPr/>
                    <a:lstStyle/>
                    <a:p>
                      <a:pPr algn="ctr"/>
                      <a:r>
                        <a:rPr lang="en-US" sz="2000" dirty="0" smtClean="0"/>
                        <a:t>Teens</a:t>
                      </a:r>
                      <a:r>
                        <a:rPr lang="en-US" sz="2000" baseline="0" dirty="0" smtClean="0"/>
                        <a:t> trended down over last 3 yrs, currently about 8%; 20-29 year olds represent 56-59%; slightly higher % of mom’s in 30’s</a:t>
                      </a:r>
                      <a:endParaRPr lang="en-US" sz="2000" dirty="0"/>
                    </a:p>
                  </a:txBody>
                  <a:tcPr/>
                </a:tc>
                <a:tc>
                  <a:txBody>
                    <a:bodyPr/>
                    <a:lstStyle/>
                    <a:p>
                      <a:r>
                        <a:rPr lang="en-US" sz="2000" dirty="0" smtClean="0"/>
                        <a:t>Very similar to births; slightly higher % of mom’s in 40’s</a:t>
                      </a:r>
                      <a:endParaRPr lang="en-US" sz="2000" dirty="0"/>
                    </a:p>
                  </a:txBody>
                  <a:tcPr/>
                </a:tc>
              </a:tr>
              <a:tr h="787666">
                <a:tc>
                  <a:txBody>
                    <a:bodyPr/>
                    <a:lstStyle/>
                    <a:p>
                      <a:r>
                        <a:rPr lang="en-US" sz="2000" dirty="0" smtClean="0"/>
                        <a:t>Single</a:t>
                      </a:r>
                      <a:r>
                        <a:rPr lang="en-US" sz="2000" baseline="0" dirty="0" smtClean="0"/>
                        <a:t> Marital Status</a:t>
                      </a:r>
                      <a:endParaRPr lang="en-US" sz="2000" dirty="0"/>
                    </a:p>
                  </a:txBody>
                  <a:tcPr/>
                </a:tc>
                <a:tc>
                  <a:txBody>
                    <a:bodyPr/>
                    <a:lstStyle/>
                    <a:p>
                      <a:pPr algn="ctr"/>
                      <a:r>
                        <a:rPr lang="en-US" sz="2000" dirty="0" smtClean="0"/>
                        <a:t>48% last 5 years</a:t>
                      </a:r>
                      <a:endParaRPr lang="en-US" sz="2000" dirty="0"/>
                    </a:p>
                  </a:txBody>
                  <a:tcPr/>
                </a:tc>
                <a:tc>
                  <a:txBody>
                    <a:bodyPr/>
                    <a:lstStyle/>
                    <a:p>
                      <a:r>
                        <a:rPr lang="en-US" sz="2000" dirty="0" smtClean="0"/>
                        <a:t>Decreased from 65% to 57% last 5 years</a:t>
                      </a:r>
                      <a:endParaRPr lang="en-US" sz="2000" dirty="0"/>
                    </a:p>
                  </a:txBody>
                  <a:tcPr/>
                </a:tc>
              </a:tr>
              <a:tr h="787666">
                <a:tc>
                  <a:txBody>
                    <a:bodyPr/>
                    <a:lstStyle/>
                    <a:p>
                      <a:r>
                        <a:rPr lang="en-US" sz="2000" dirty="0" smtClean="0"/>
                        <a:t>Education-HS or higher</a:t>
                      </a:r>
                      <a:endParaRPr lang="en-US" sz="2000" dirty="0"/>
                    </a:p>
                  </a:txBody>
                  <a:tcPr/>
                </a:tc>
                <a:tc>
                  <a:txBody>
                    <a:bodyPr/>
                    <a:lstStyle/>
                    <a:p>
                      <a:pPr algn="ctr"/>
                      <a:r>
                        <a:rPr lang="en-US" sz="2000" dirty="0" smtClean="0"/>
                        <a:t>85%</a:t>
                      </a:r>
                      <a:endParaRPr lang="en-US" sz="2000" dirty="0"/>
                    </a:p>
                  </a:txBody>
                  <a:tcPr/>
                </a:tc>
                <a:tc>
                  <a:txBody>
                    <a:bodyPr/>
                    <a:lstStyle/>
                    <a:p>
                      <a:pPr algn="ctr"/>
                      <a:r>
                        <a:rPr lang="en-US" sz="2000" dirty="0" smtClean="0"/>
                        <a:t> Averaging</a:t>
                      </a:r>
                      <a:r>
                        <a:rPr lang="en-US" sz="2000" baseline="0" dirty="0" smtClean="0"/>
                        <a:t> about </a:t>
                      </a:r>
                      <a:r>
                        <a:rPr lang="en-US" sz="2000" dirty="0" smtClean="0"/>
                        <a:t>70% last</a:t>
                      </a:r>
                      <a:r>
                        <a:rPr lang="en-US" sz="2000" baseline="0" dirty="0" smtClean="0"/>
                        <a:t> 3 years</a:t>
                      </a:r>
                      <a:endParaRPr lang="en-US" sz="2000" dirty="0"/>
                    </a:p>
                  </a:txBody>
                  <a:tcPr/>
                </a:tc>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Birth versus Death Cohorts:</a:t>
            </a:r>
            <a:br>
              <a:rPr lang="en-US" dirty="0" smtClean="0">
                <a:solidFill>
                  <a:schemeClr val="accent1">
                    <a:satMod val="150000"/>
                  </a:schemeClr>
                </a:solidFill>
              </a:rPr>
            </a:br>
            <a:r>
              <a:rPr lang="en-US" dirty="0" smtClean="0">
                <a:solidFill>
                  <a:schemeClr val="accent1">
                    <a:satMod val="150000"/>
                  </a:schemeClr>
                </a:solidFill>
              </a:rPr>
              <a:t>Behavior</a:t>
            </a:r>
            <a:endParaRPr lang="en-US" dirty="0">
              <a:solidFill>
                <a:schemeClr val="accent1">
                  <a:satMod val="150000"/>
                </a:schemeClr>
              </a:solidFill>
            </a:endParaRPr>
          </a:p>
        </p:txBody>
      </p:sp>
      <p:graphicFrame>
        <p:nvGraphicFramePr>
          <p:cNvPr id="4" name="Content Placeholder 3"/>
          <p:cNvGraphicFramePr>
            <a:graphicFrameLocks noGrp="1"/>
          </p:cNvGraphicFramePr>
          <p:nvPr>
            <p:ph idx="1"/>
          </p:nvPr>
        </p:nvGraphicFramePr>
        <p:xfrm>
          <a:off x="457200" y="1774825"/>
          <a:ext cx="8229600" cy="4764988"/>
        </p:xfrm>
        <a:graphic>
          <a:graphicData uri="http://schemas.openxmlformats.org/drawingml/2006/table">
            <a:tbl>
              <a:tblPr firstRow="1" bandRow="1">
                <a:tableStyleId>{5C22544A-7EE6-4342-B048-85BDC9FD1C3A}</a:tableStyleId>
              </a:tblPr>
              <a:tblGrid>
                <a:gridCol w="3429000"/>
                <a:gridCol w="2057400"/>
                <a:gridCol w="2743200"/>
              </a:tblGrid>
              <a:tr h="680102">
                <a:tc>
                  <a:txBody>
                    <a:bodyPr/>
                    <a:lstStyle/>
                    <a:p>
                      <a:endParaRPr lang="en-US" sz="1800" dirty="0"/>
                    </a:p>
                  </a:txBody>
                  <a:tcPr/>
                </a:tc>
                <a:tc>
                  <a:txBody>
                    <a:bodyPr/>
                    <a:lstStyle/>
                    <a:p>
                      <a:r>
                        <a:rPr lang="en-US" sz="1800" dirty="0" smtClean="0"/>
                        <a:t>Birth Cohort</a:t>
                      </a:r>
                      <a:endParaRPr lang="en-US" sz="1800" dirty="0"/>
                    </a:p>
                  </a:txBody>
                  <a:tcPr/>
                </a:tc>
                <a:tc>
                  <a:txBody>
                    <a:bodyPr/>
                    <a:lstStyle/>
                    <a:p>
                      <a:r>
                        <a:rPr lang="en-US" sz="1800" dirty="0" smtClean="0"/>
                        <a:t>Death Cohort</a:t>
                      </a:r>
                      <a:endParaRPr lang="en-US" sz="1800" dirty="0"/>
                    </a:p>
                  </a:txBody>
                  <a:tcPr/>
                </a:tc>
              </a:tr>
              <a:tr h="680102">
                <a:tc>
                  <a:txBody>
                    <a:bodyPr/>
                    <a:lstStyle/>
                    <a:p>
                      <a:r>
                        <a:rPr lang="en-US" sz="2000" dirty="0" smtClean="0"/>
                        <a:t>Smoking</a:t>
                      </a:r>
                      <a:endParaRPr lang="en-US" sz="2000" dirty="0"/>
                    </a:p>
                  </a:txBody>
                  <a:tcPr/>
                </a:tc>
                <a:tc>
                  <a:txBody>
                    <a:bodyPr/>
                    <a:lstStyle/>
                    <a:p>
                      <a:pPr algn="ctr"/>
                      <a:r>
                        <a:rPr lang="en-US" sz="2000" dirty="0" smtClean="0"/>
                        <a:t>8%</a:t>
                      </a:r>
                      <a:endParaRPr lang="en-US" sz="2000" dirty="0"/>
                    </a:p>
                  </a:txBody>
                  <a:tcPr/>
                </a:tc>
                <a:tc>
                  <a:txBody>
                    <a:bodyPr/>
                    <a:lstStyle/>
                    <a:p>
                      <a:pPr algn="ctr"/>
                      <a:r>
                        <a:rPr lang="en-US" sz="2000" dirty="0" smtClean="0"/>
                        <a:t>Trend down 17 – 12% over last 4 yrs</a:t>
                      </a:r>
                      <a:endParaRPr lang="en-US" sz="2000" dirty="0"/>
                    </a:p>
                  </a:txBody>
                  <a:tcPr/>
                </a:tc>
              </a:tr>
              <a:tr h="680102">
                <a:tc>
                  <a:txBody>
                    <a:bodyPr/>
                    <a:lstStyle/>
                    <a:p>
                      <a:r>
                        <a:rPr lang="en-US" sz="2000" dirty="0" smtClean="0"/>
                        <a:t>Unhealthy BMI</a:t>
                      </a:r>
                      <a:endParaRPr lang="en-US" sz="2000" dirty="0"/>
                    </a:p>
                  </a:txBody>
                  <a:tcPr/>
                </a:tc>
                <a:tc>
                  <a:txBody>
                    <a:bodyPr/>
                    <a:lstStyle/>
                    <a:p>
                      <a:pPr algn="ctr"/>
                      <a:r>
                        <a:rPr lang="en-US" sz="2000" dirty="0" smtClean="0"/>
                        <a:t> 46-51-53%</a:t>
                      </a:r>
                      <a:r>
                        <a:rPr lang="en-US" sz="2000" baseline="0" dirty="0" smtClean="0"/>
                        <a:t> last 3 years</a:t>
                      </a:r>
                      <a:endParaRPr lang="en-US" sz="2000" dirty="0"/>
                    </a:p>
                  </a:txBody>
                  <a:tcPr/>
                </a:tc>
                <a:tc>
                  <a:txBody>
                    <a:bodyPr/>
                    <a:lstStyle/>
                    <a:p>
                      <a:pPr algn="ctr"/>
                      <a:r>
                        <a:rPr lang="en-US" sz="2000" dirty="0" smtClean="0"/>
                        <a:t>52-61-56% last 3 years</a:t>
                      </a:r>
                      <a:endParaRPr lang="en-US" sz="2000" dirty="0"/>
                    </a:p>
                  </a:txBody>
                  <a:tcPr/>
                </a:tc>
              </a:tr>
              <a:tr h="1676966">
                <a:tc>
                  <a:txBody>
                    <a:bodyPr/>
                    <a:lstStyle/>
                    <a:p>
                      <a:r>
                        <a:rPr lang="en-US" sz="2000" dirty="0" smtClean="0"/>
                        <a:t>Inadequate</a:t>
                      </a:r>
                      <a:r>
                        <a:rPr lang="en-US" sz="2000" baseline="0" dirty="0" smtClean="0"/>
                        <a:t> prenatal care</a:t>
                      </a:r>
                      <a:endParaRPr lang="en-US" sz="2000" dirty="0"/>
                    </a:p>
                  </a:txBody>
                  <a:tcPr/>
                </a:tc>
                <a:tc>
                  <a:txBody>
                    <a:bodyPr/>
                    <a:lstStyle/>
                    <a:p>
                      <a:pPr algn="ctr"/>
                      <a:r>
                        <a:rPr lang="en-US" sz="2000" dirty="0" smtClean="0"/>
                        <a:t>24%</a:t>
                      </a:r>
                      <a:endParaRPr lang="en-US" sz="2000" dirty="0"/>
                    </a:p>
                  </a:txBody>
                  <a:tcPr/>
                </a:tc>
                <a:tc>
                  <a:txBody>
                    <a:bodyPr/>
                    <a:lstStyle/>
                    <a:p>
                      <a:pPr algn="ctr"/>
                      <a:r>
                        <a:rPr lang="en-US" sz="2000" dirty="0" smtClean="0"/>
                        <a:t>Trending down over last 5 yrs-40</a:t>
                      </a:r>
                      <a:r>
                        <a:rPr lang="en-US" sz="2000" baseline="0" dirty="0" smtClean="0"/>
                        <a:t> to 33%</a:t>
                      </a:r>
                      <a:endParaRPr lang="en-US" sz="2000" dirty="0"/>
                    </a:p>
                  </a:txBody>
                  <a:tcPr/>
                </a:tc>
              </a:tr>
              <a:tr h="680102">
                <a:tc>
                  <a:txBody>
                    <a:bodyPr/>
                    <a:lstStyle/>
                    <a:p>
                      <a:r>
                        <a:rPr lang="en-US" sz="2000" dirty="0" smtClean="0"/>
                        <a:t>Pregnancy Interval &lt; 12 mos</a:t>
                      </a:r>
                      <a:endParaRPr lang="en-US" sz="2000" dirty="0"/>
                    </a:p>
                  </a:txBody>
                  <a:tcPr/>
                </a:tc>
                <a:tc>
                  <a:txBody>
                    <a:bodyPr/>
                    <a:lstStyle/>
                    <a:p>
                      <a:pPr algn="ctr"/>
                      <a:r>
                        <a:rPr lang="en-US" sz="2000" dirty="0" smtClean="0"/>
                        <a:t>Trending down16-14% last 6 years</a:t>
                      </a:r>
                      <a:endParaRPr lang="en-US" sz="2000" dirty="0"/>
                    </a:p>
                  </a:txBody>
                  <a:tcPr/>
                </a:tc>
                <a:tc>
                  <a:txBody>
                    <a:bodyPr/>
                    <a:lstStyle/>
                    <a:p>
                      <a:pPr algn="ctr"/>
                      <a:r>
                        <a:rPr lang="en-US" sz="2000" dirty="0" smtClean="0"/>
                        <a:t>Trending down 22-14% last 6  years</a:t>
                      </a:r>
                      <a:endParaRPr lang="en-US" sz="2000" dirty="0"/>
                    </a:p>
                  </a:txBody>
                  <a:tcPr/>
                </a:tc>
              </a:tr>
            </a:tbl>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1143000"/>
          </a:xfrm>
        </p:spPr>
        <p:txBody>
          <a:bodyPr>
            <a:noAutofit/>
          </a:bodyPr>
          <a:lstStyle/>
          <a:p>
            <a:r>
              <a:rPr lang="en-US" sz="2400" dirty="0" smtClean="0"/>
              <a:t>Infant Age at Death</a:t>
            </a:r>
            <a:br>
              <a:rPr lang="en-US" sz="2400" dirty="0" smtClean="0"/>
            </a:br>
            <a:r>
              <a:rPr lang="en-US" sz="2400" dirty="0" smtClean="0"/>
              <a:t>Northeast Florida</a:t>
            </a:r>
            <a:br>
              <a:rPr lang="en-US" sz="2400" dirty="0" smtClean="0"/>
            </a:br>
            <a:r>
              <a:rPr lang="en-US" sz="2400" dirty="0" smtClean="0"/>
              <a:t>2007-2012</a:t>
            </a:r>
            <a:endParaRPr lang="en-US" sz="2400" dirty="0"/>
          </a:p>
        </p:txBody>
      </p:sp>
      <p:graphicFrame>
        <p:nvGraphicFramePr>
          <p:cNvPr id="4" name="Chart Placeholder 3"/>
          <p:cNvGraphicFramePr>
            <a:graphicFrameLocks noGrp="1"/>
          </p:cNvGraphicFramePr>
          <p:nvPr>
            <p:ph type="chart" idx="1"/>
          </p:nvPr>
        </p:nvGraphicFramePr>
        <p:xfrm>
          <a:off x="914400" y="1600200"/>
          <a:ext cx="7772400" cy="453072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ron_cd0413_43"/>
          <p:cNvPicPr>
            <a:picLocks noChangeAspect="1" noChangeArrowheads="1"/>
          </p:cNvPicPr>
          <p:nvPr/>
        </p:nvPicPr>
        <p:blipFill>
          <a:blip r:embed="rId4" cstate="print"/>
          <a:srcRect/>
          <a:stretch>
            <a:fillRect/>
          </a:stretch>
        </p:blipFill>
        <p:spPr bwMode="auto">
          <a:xfrm>
            <a:off x="7315201" y="5612892"/>
            <a:ext cx="1828800" cy="1245108"/>
          </a:xfrm>
          <a:prstGeom prst="rect">
            <a:avLst/>
          </a:prstGeom>
          <a:noFill/>
          <a:ln w="9525">
            <a:noFill/>
            <a:miter lim="800000"/>
            <a:headEnd/>
            <a:tailEnd/>
          </a:ln>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914400" y="277813"/>
            <a:ext cx="7772400" cy="1143000"/>
          </a:xfrm>
          <a:prstGeom prst="rect">
            <a:avLst/>
          </a:prstGeom>
          <a:noFill/>
          <a:ln w="9525">
            <a:noFill/>
            <a:miter lim="800000"/>
            <a:headEnd/>
            <a:tailEnd/>
          </a:ln>
        </p:spPr>
        <p:txBody>
          <a:bodyPr anchor="ctr"/>
          <a:lstStyle/>
          <a:p>
            <a:endParaRPr lang="en-US" sz="3800" dirty="0">
              <a:solidFill>
                <a:srgbClr val="FF0000"/>
              </a:solidFill>
              <a:latin typeface="Times New Roman" pitchFamily="18" charset="0"/>
            </a:endParaRPr>
          </a:p>
        </p:txBody>
      </p:sp>
      <p:graphicFrame>
        <p:nvGraphicFramePr>
          <p:cNvPr id="6" name="Object 2"/>
          <p:cNvGraphicFramePr>
            <a:graphicFrameLocks noChangeAspect="1"/>
          </p:cNvGraphicFramePr>
          <p:nvPr/>
        </p:nvGraphicFramePr>
        <p:xfrm>
          <a:off x="966788" y="1651000"/>
          <a:ext cx="7666037"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175108" name="Text Box 4"/>
          <p:cNvSpPr txBox="1">
            <a:spLocks noChangeArrowheads="1"/>
          </p:cNvSpPr>
          <p:nvPr/>
        </p:nvSpPr>
        <p:spPr bwMode="auto">
          <a:xfrm>
            <a:off x="685800" y="6491287"/>
            <a:ext cx="7696200" cy="366713"/>
          </a:xfrm>
          <a:prstGeom prst="rect">
            <a:avLst/>
          </a:prstGeom>
          <a:noFill/>
          <a:ln w="9525">
            <a:noFill/>
            <a:miter lim="800000"/>
            <a:headEnd/>
            <a:tailEnd/>
          </a:ln>
          <a:effectLst/>
        </p:spPr>
        <p:txBody>
          <a:bodyPr wrap="square">
            <a:spAutoFit/>
          </a:bodyPr>
          <a:lstStyle/>
          <a:p>
            <a:pPr>
              <a:spcBef>
                <a:spcPct val="50000"/>
              </a:spcBef>
              <a:defRPr/>
            </a:pPr>
            <a:r>
              <a:rPr lang="en-US" dirty="0"/>
              <a:t>*</a:t>
            </a:r>
            <a:r>
              <a:rPr lang="en-US" dirty="0">
                <a:latin typeface="+mn-lt"/>
              </a:rPr>
              <a:t>records may have more than one cause of death listed       </a:t>
            </a:r>
            <a:r>
              <a:rPr lang="en-US" dirty="0" smtClean="0">
                <a:latin typeface="+mn-lt"/>
              </a:rPr>
              <a:t>n=127</a:t>
            </a:r>
            <a:endParaRPr lang="en-US" dirty="0">
              <a:latin typeface="+mn-lt"/>
            </a:endParaRPr>
          </a:p>
        </p:txBody>
      </p:sp>
      <p:pic>
        <p:nvPicPr>
          <p:cNvPr id="30724" name="Picture 5" descr="358423753_925aa4f0f1"/>
          <p:cNvPicPr>
            <a:picLocks noChangeAspect="1" noChangeArrowheads="1"/>
          </p:cNvPicPr>
          <p:nvPr/>
        </p:nvPicPr>
        <p:blipFill>
          <a:blip r:embed="rId4" cstate="print"/>
          <a:srcRect/>
          <a:stretch>
            <a:fillRect/>
          </a:stretch>
        </p:blipFill>
        <p:spPr bwMode="auto">
          <a:xfrm>
            <a:off x="6858000" y="0"/>
            <a:ext cx="2286000" cy="1714500"/>
          </a:xfrm>
          <a:prstGeom prst="rect">
            <a:avLst/>
          </a:prstGeom>
          <a:noFill/>
          <a:ln w="9525">
            <a:noFill/>
            <a:miter lim="800000"/>
            <a:headEnd/>
            <a:tailEnd/>
          </a:ln>
        </p:spPr>
      </p:pic>
      <p:sp>
        <p:nvSpPr>
          <p:cNvPr id="7" name="Title 6"/>
          <p:cNvSpPr>
            <a:spLocks noGrp="1"/>
          </p:cNvSpPr>
          <p:nvPr>
            <p:ph type="title"/>
          </p:nvPr>
        </p:nvSpPr>
        <p:spPr>
          <a:xfrm>
            <a:off x="228600" y="381000"/>
            <a:ext cx="7772400" cy="1143000"/>
          </a:xfrm>
        </p:spPr>
        <p:txBody>
          <a:bodyPr>
            <a:noAutofit/>
          </a:bodyPr>
          <a:lstStyle/>
          <a:p>
            <a:r>
              <a:rPr lang="en-US" sz="2400" dirty="0" smtClean="0">
                <a:solidFill>
                  <a:schemeClr val="accent1"/>
                </a:solidFill>
              </a:rPr>
              <a:t>Causes of Infant Death</a:t>
            </a:r>
            <a:br>
              <a:rPr lang="en-US" sz="2400" dirty="0" smtClean="0">
                <a:solidFill>
                  <a:schemeClr val="accent1"/>
                </a:solidFill>
              </a:rPr>
            </a:br>
            <a:r>
              <a:rPr lang="en-US" sz="2400" dirty="0" smtClean="0">
                <a:solidFill>
                  <a:schemeClr val="accent1"/>
                </a:solidFill>
              </a:rPr>
              <a:t>Northeast Florida</a:t>
            </a:r>
            <a:br>
              <a:rPr lang="en-US" sz="2400" dirty="0" smtClean="0">
                <a:solidFill>
                  <a:schemeClr val="accent1"/>
                </a:solidFill>
              </a:rPr>
            </a:br>
            <a:r>
              <a:rPr lang="en-US" sz="2400" dirty="0" smtClean="0">
                <a:solidFill>
                  <a:schemeClr val="accent1"/>
                </a:solidFill>
              </a:rPr>
              <a:t>2012</a:t>
            </a:r>
            <a:r>
              <a:rPr lang="en-US" sz="2800" dirty="0" smtClean="0">
                <a:solidFill>
                  <a:srgbClr val="FF0000"/>
                </a:solidFill>
              </a:rPr>
              <a:t/>
            </a:r>
            <a:br>
              <a:rPr lang="en-US" sz="2800" dirty="0" smtClean="0">
                <a:solidFill>
                  <a:srgbClr val="FF0000"/>
                </a:solidFill>
              </a:rPr>
            </a:br>
            <a:endParaRPr lang="en-US" sz="2800" dirty="0"/>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4"/>
          <p:cNvGraphicFramePr>
            <a:graphicFrameLocks noGrp="1" noChangeAspect="1"/>
          </p:cNvGraphicFramePr>
          <p:nvPr>
            <p:ph sz="half" idx="1"/>
          </p:nvPr>
        </p:nvGraphicFramePr>
        <p:xfrm>
          <a:off x="0" y="4799556"/>
          <a:ext cx="2082800" cy="2058444"/>
        </p:xfrm>
        <a:graphic>
          <a:graphicData uri="http://schemas.openxmlformats.org/drawingml/2006/chart">
            <c:chart xmlns:c="http://schemas.openxmlformats.org/drawingml/2006/chart" xmlns:r="http://schemas.openxmlformats.org/officeDocument/2006/relationships" r:id="rId3"/>
          </a:graphicData>
        </a:graphic>
      </p:graphicFrame>
      <p:sp>
        <p:nvSpPr>
          <p:cNvPr id="78850" name="Rectangle 2"/>
          <p:cNvSpPr>
            <a:spLocks noGrp="1" noChangeArrowheads="1"/>
          </p:cNvSpPr>
          <p:nvPr>
            <p:ph type="title"/>
          </p:nvPr>
        </p:nvSpPr>
        <p:spPr>
          <a:xfrm>
            <a:off x="381000" y="228600"/>
            <a:ext cx="8229600" cy="1143000"/>
          </a:xfrm>
        </p:spPr>
        <p:txBody>
          <a:bodyPr>
            <a:normAutofit fontScale="90000"/>
          </a:bodyPr>
          <a:lstStyle/>
          <a:p>
            <a:pPr fontAlgn="auto">
              <a:spcAft>
                <a:spcPts val="0"/>
              </a:spcAft>
              <a:defRPr/>
            </a:pPr>
            <a:r>
              <a:rPr lang="en-US" sz="2400" dirty="0"/>
              <a:t/>
            </a:r>
            <a:br>
              <a:rPr lang="en-US" sz="2400" dirty="0"/>
            </a:br>
            <a:r>
              <a:rPr lang="en-US" sz="2700" dirty="0" smtClean="0"/>
              <a:t>Birth Weight  in Infants That Died</a:t>
            </a:r>
            <a:br>
              <a:rPr lang="en-US" sz="2700" dirty="0" smtClean="0"/>
            </a:br>
            <a:r>
              <a:rPr lang="en-US" sz="2700" dirty="0" smtClean="0"/>
              <a:t>Northeast Florida </a:t>
            </a:r>
            <a:br>
              <a:rPr lang="en-US" sz="2700" dirty="0" smtClean="0"/>
            </a:br>
            <a:r>
              <a:rPr lang="en-US" sz="2700" dirty="0" smtClean="0"/>
              <a:t>2012-n=127</a:t>
            </a:r>
            <a:r>
              <a:rPr lang="en-US" sz="2400" dirty="0"/>
              <a:t/>
            </a:r>
            <a:br>
              <a:rPr lang="en-US" sz="2400" dirty="0"/>
            </a:br>
            <a:endParaRPr lang="en-US" sz="2400" dirty="0"/>
          </a:p>
        </p:txBody>
      </p:sp>
      <p:pic>
        <p:nvPicPr>
          <p:cNvPr id="196614" name="Picture 10"/>
          <p:cNvPicPr>
            <a:picLocks noChangeAspect="1" noChangeArrowheads="1"/>
          </p:cNvPicPr>
          <p:nvPr/>
        </p:nvPicPr>
        <p:blipFill>
          <a:blip r:embed="rId4" cstate="print"/>
          <a:srcRect/>
          <a:stretch>
            <a:fillRect/>
          </a:stretch>
        </p:blipFill>
        <p:spPr bwMode="auto">
          <a:xfrm>
            <a:off x="7010400" y="0"/>
            <a:ext cx="2133600" cy="1627188"/>
          </a:xfrm>
          <a:prstGeom prst="rect">
            <a:avLst/>
          </a:prstGeom>
          <a:noFill/>
          <a:ln w="9525">
            <a:noFill/>
            <a:miter lim="800000"/>
            <a:headEnd/>
            <a:tailEnd/>
          </a:ln>
        </p:spPr>
      </p:pic>
      <p:graphicFrame>
        <p:nvGraphicFramePr>
          <p:cNvPr id="9" name="Object 2"/>
          <p:cNvGraphicFramePr>
            <a:graphicFrameLocks noChangeAspect="1"/>
          </p:cNvGraphicFramePr>
          <p:nvPr/>
        </p:nvGraphicFramePr>
        <p:xfrm>
          <a:off x="1524000" y="1676400"/>
          <a:ext cx="6477000" cy="477520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1963829" y="5943600"/>
            <a:ext cx="7180171" cy="646331"/>
          </a:xfrm>
          <a:prstGeom prst="rect">
            <a:avLst/>
          </a:prstGeom>
          <a:noFill/>
        </p:spPr>
        <p:txBody>
          <a:bodyPr wrap="none" rtlCol="0">
            <a:spAutoFit/>
          </a:bodyPr>
          <a:lstStyle/>
          <a:p>
            <a:pPr algn="ctr"/>
            <a:r>
              <a:rPr lang="en-US" dirty="0" smtClean="0"/>
              <a:t>68% of the babies that died weighed &lt; 3.3 pounds at birth-up</a:t>
            </a:r>
          </a:p>
          <a:p>
            <a:pPr algn="ctr"/>
            <a:r>
              <a:rPr lang="en-US" dirty="0" smtClean="0"/>
              <a:t>From 57% in 2011</a:t>
            </a:r>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baby-4.jpg sleeping baby image by snuggleslatebloomer"/>
          <p:cNvPicPr>
            <a:picLocks noChangeAspect="1" noChangeArrowheads="1"/>
          </p:cNvPicPr>
          <p:nvPr/>
        </p:nvPicPr>
        <p:blipFill>
          <a:blip r:embed="rId2" cstate="print"/>
          <a:srcRect/>
          <a:stretch>
            <a:fillRect/>
          </a:stretch>
        </p:blipFill>
        <p:spPr bwMode="auto">
          <a:xfrm>
            <a:off x="1143000" y="3962400"/>
            <a:ext cx="1420813" cy="1562100"/>
          </a:xfrm>
          <a:prstGeom prst="rect">
            <a:avLst/>
          </a:prstGeom>
          <a:noFill/>
          <a:ln w="9525">
            <a:noFill/>
            <a:miter lim="800000"/>
            <a:headEnd/>
            <a:tailEnd/>
          </a:ln>
        </p:spPr>
      </p:pic>
      <p:pic>
        <p:nvPicPr>
          <p:cNvPr id="5123" name="Picture 4" descr="DSCN0229.jpg Sleeping Babies image by ericchubbs"/>
          <p:cNvPicPr>
            <a:picLocks noChangeAspect="1" noChangeArrowheads="1"/>
          </p:cNvPicPr>
          <p:nvPr/>
        </p:nvPicPr>
        <p:blipFill>
          <a:blip r:embed="rId3" cstate="print"/>
          <a:srcRect/>
          <a:stretch>
            <a:fillRect/>
          </a:stretch>
        </p:blipFill>
        <p:spPr bwMode="auto">
          <a:xfrm>
            <a:off x="2514600" y="3962400"/>
            <a:ext cx="2057400" cy="1543050"/>
          </a:xfrm>
          <a:prstGeom prst="rect">
            <a:avLst/>
          </a:prstGeom>
          <a:noFill/>
          <a:ln w="9525">
            <a:noFill/>
            <a:miter lim="800000"/>
            <a:headEnd/>
            <a:tailEnd/>
          </a:ln>
        </p:spPr>
      </p:pic>
      <p:pic>
        <p:nvPicPr>
          <p:cNvPr id="5124" name="Picture 5" descr="Baby024.jpg my babies sleeping image by rachel_talavera"/>
          <p:cNvPicPr>
            <a:picLocks noChangeAspect="1" noChangeArrowheads="1"/>
          </p:cNvPicPr>
          <p:nvPr/>
        </p:nvPicPr>
        <p:blipFill>
          <a:blip r:embed="rId4" cstate="print"/>
          <a:srcRect/>
          <a:stretch>
            <a:fillRect/>
          </a:stretch>
        </p:blipFill>
        <p:spPr bwMode="auto">
          <a:xfrm>
            <a:off x="4572000" y="3962400"/>
            <a:ext cx="2057400" cy="1543050"/>
          </a:xfrm>
          <a:prstGeom prst="rect">
            <a:avLst/>
          </a:prstGeom>
          <a:noFill/>
          <a:ln w="9525">
            <a:noFill/>
            <a:miter lim="800000"/>
            <a:headEnd/>
            <a:tailEnd/>
          </a:ln>
        </p:spPr>
      </p:pic>
      <p:pic>
        <p:nvPicPr>
          <p:cNvPr id="5125" name="Picture 6" descr="55035-bigthumbnail">
            <a:hlinkClick r:id="rId5"/>
          </p:cNvPr>
          <p:cNvPicPr>
            <a:picLocks noChangeAspect="1" noChangeArrowheads="1"/>
          </p:cNvPicPr>
          <p:nvPr/>
        </p:nvPicPr>
        <p:blipFill>
          <a:blip r:embed="rId6" cstate="print"/>
          <a:srcRect/>
          <a:stretch>
            <a:fillRect/>
          </a:stretch>
        </p:blipFill>
        <p:spPr bwMode="auto">
          <a:xfrm>
            <a:off x="6629400" y="3962400"/>
            <a:ext cx="2057400" cy="1539875"/>
          </a:xfrm>
          <a:prstGeom prst="rect">
            <a:avLst/>
          </a:prstGeom>
          <a:noFill/>
          <a:ln w="9525">
            <a:noFill/>
            <a:miter lim="800000"/>
            <a:headEnd/>
            <a:tailEnd/>
          </a:ln>
        </p:spPr>
      </p:pic>
      <p:sp>
        <p:nvSpPr>
          <p:cNvPr id="5126" name="Text Box 7"/>
          <p:cNvSpPr txBox="1">
            <a:spLocks noChangeArrowheads="1"/>
          </p:cNvSpPr>
          <p:nvPr/>
        </p:nvSpPr>
        <p:spPr bwMode="auto">
          <a:xfrm>
            <a:off x="2895600" y="1524000"/>
            <a:ext cx="3429000" cy="1169551"/>
          </a:xfrm>
          <a:prstGeom prst="rect">
            <a:avLst/>
          </a:prstGeom>
          <a:noFill/>
          <a:ln w="9525">
            <a:noFill/>
            <a:miter lim="800000"/>
            <a:headEnd/>
            <a:tailEnd/>
          </a:ln>
        </p:spPr>
        <p:txBody>
          <a:bodyPr>
            <a:spAutoFit/>
          </a:bodyPr>
          <a:lstStyle/>
          <a:p>
            <a:pPr algn="ctr">
              <a:spcBef>
                <a:spcPct val="50000"/>
              </a:spcBef>
            </a:pPr>
            <a:r>
              <a:rPr lang="en-US" sz="2800" b="1" dirty="0">
                <a:solidFill>
                  <a:schemeClr val="tx2"/>
                </a:solidFill>
                <a:latin typeface="Monotype Corsiva" pitchFamily="66" charset="0"/>
              </a:rPr>
              <a:t>Northeast Florida</a:t>
            </a:r>
          </a:p>
          <a:p>
            <a:pPr algn="ctr">
              <a:spcBef>
                <a:spcPct val="50000"/>
              </a:spcBef>
            </a:pPr>
            <a:r>
              <a:rPr lang="en-US" sz="2800" b="1" dirty="0">
                <a:solidFill>
                  <a:schemeClr val="tx2"/>
                </a:solidFill>
                <a:latin typeface="Monotype Corsiva" pitchFamily="66" charset="0"/>
              </a:rPr>
              <a:t>Sleep related </a:t>
            </a:r>
            <a:r>
              <a:rPr lang="en-US" sz="2800" b="1" dirty="0" smtClean="0">
                <a:solidFill>
                  <a:schemeClr val="tx2"/>
                </a:solidFill>
                <a:latin typeface="Monotype Corsiva" pitchFamily="66" charset="0"/>
              </a:rPr>
              <a:t>deaths</a:t>
            </a:r>
            <a:endParaRPr lang="en-US" sz="2800" b="1" dirty="0">
              <a:solidFill>
                <a:schemeClr val="tx2"/>
              </a:solidFill>
              <a:latin typeface="Monotype Corsiva" pitchFamily="66"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304800"/>
            <a:ext cx="8001000" cy="1143000"/>
          </a:xfrm>
        </p:spPr>
        <p:txBody>
          <a:bodyPr lIns="91440" rIns="91440" bIns="45720" anchor="ctr">
            <a:normAutofit fontScale="90000"/>
          </a:bodyPr>
          <a:lstStyle/>
          <a:p>
            <a:pPr eaLnBrk="1" hangingPunct="1"/>
            <a:r>
              <a:rPr lang="en-US" sz="3300" dirty="0" smtClean="0"/>
              <a:t>Total Number of Sleep Related Deaths</a:t>
            </a:r>
            <a:br>
              <a:rPr lang="en-US" sz="3300" dirty="0" smtClean="0"/>
            </a:br>
            <a:r>
              <a:rPr lang="en-US" sz="3300" dirty="0" smtClean="0"/>
              <a:t>Northeast Florida</a:t>
            </a:r>
            <a:br>
              <a:rPr lang="en-US" sz="3300" dirty="0" smtClean="0"/>
            </a:br>
            <a:r>
              <a:rPr lang="en-US" sz="2100" dirty="0" smtClean="0"/>
              <a:t>2007 – 2012</a:t>
            </a:r>
            <a:br>
              <a:rPr lang="en-US" sz="2100" dirty="0" smtClean="0"/>
            </a:br>
            <a:endParaRPr lang="en-US" sz="2100" dirty="0" smtClean="0"/>
          </a:p>
        </p:txBody>
      </p:sp>
      <p:graphicFrame>
        <p:nvGraphicFramePr>
          <p:cNvPr id="236579" name="Group 35"/>
          <p:cNvGraphicFramePr>
            <a:graphicFrameLocks noGrp="1"/>
          </p:cNvGraphicFramePr>
          <p:nvPr/>
        </p:nvGraphicFramePr>
        <p:xfrm>
          <a:off x="304800" y="2667000"/>
          <a:ext cx="7467600" cy="3717926"/>
        </p:xfrm>
        <a:graphic>
          <a:graphicData uri="http://schemas.openxmlformats.org/drawingml/2006/table">
            <a:tbl>
              <a:tblPr/>
              <a:tblGrid>
                <a:gridCol w="1098127"/>
                <a:gridCol w="1065763"/>
                <a:gridCol w="1060742"/>
                <a:gridCol w="1060742"/>
                <a:gridCol w="1060742"/>
                <a:gridCol w="1060742"/>
                <a:gridCol w="1060742"/>
              </a:tblGrid>
              <a:tr h="1054100">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endParaRPr kumimoji="0" lang="en-US" sz="2400" b="1" i="0" u="sng" strike="noStrike" cap="none" normalizeH="0" baseline="0" dirty="0" smtClean="0">
                        <a:ln>
                          <a:noFill/>
                        </a:ln>
                        <a:solidFill>
                          <a:schemeClr val="tx1"/>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1" i="0" u="sng" strike="noStrike" cap="none" normalizeH="0" baseline="0" dirty="0" smtClean="0">
                          <a:ln>
                            <a:noFill/>
                          </a:ln>
                          <a:solidFill>
                            <a:schemeClr val="tx1"/>
                          </a:solidFill>
                          <a:effectLst/>
                          <a:latin typeface="Constantia" pitchFamily="18"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1" i="0" u="sng" strike="noStrike" cap="none" normalizeH="0" baseline="0" dirty="0" smtClean="0">
                          <a:ln>
                            <a:noFill/>
                          </a:ln>
                          <a:solidFill>
                            <a:schemeClr val="tx1"/>
                          </a:solidFill>
                          <a:effectLst/>
                          <a:latin typeface="Constantia" pitchFamily="18" charset="0"/>
                        </a:rPr>
                        <a:t>2008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1" i="0" u="sng" strike="noStrike" cap="none" normalizeH="0" baseline="0" dirty="0" smtClean="0">
                          <a:ln>
                            <a:noFill/>
                          </a:ln>
                          <a:solidFill>
                            <a:schemeClr val="tx1"/>
                          </a:solidFill>
                          <a:effectLst/>
                          <a:latin typeface="Constantia" pitchFamily="18" charset="0"/>
                        </a:rPr>
                        <a:t>2009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1" i="0" u="sng" strike="noStrike" cap="none" normalizeH="0" baseline="0" dirty="0" smtClean="0">
                          <a:ln>
                            <a:noFill/>
                          </a:ln>
                          <a:solidFill>
                            <a:schemeClr val="tx1"/>
                          </a:solidFill>
                          <a:effectLst/>
                          <a:latin typeface="Constantia" pitchFamily="18" charset="0"/>
                        </a:rPr>
                        <a:t>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1" i="0" u="sng" strike="noStrike" cap="none" normalizeH="0" baseline="0" dirty="0" smtClean="0">
                          <a:ln>
                            <a:noFill/>
                          </a:ln>
                          <a:solidFill>
                            <a:schemeClr val="tx1"/>
                          </a:solidFill>
                          <a:effectLst/>
                          <a:latin typeface="Constantia" pitchFamily="18" charset="0"/>
                        </a:rPr>
                        <a:t>2011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1" i="0" u="sng" strike="noStrike" cap="none" normalizeH="0" baseline="0" dirty="0" smtClean="0">
                          <a:ln>
                            <a:noFill/>
                          </a:ln>
                          <a:solidFill>
                            <a:schemeClr val="tx1"/>
                          </a:solidFill>
                          <a:effectLst/>
                          <a:latin typeface="Constantia" pitchFamily="18" charset="0"/>
                        </a:rPr>
                        <a:t>2012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1913">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27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r h="1331913">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 of deaths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17.6%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16.4%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12.6%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12.9%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1" i="0" u="none" strike="noStrike" cap="none" normalizeH="0" baseline="0" dirty="0" smtClean="0">
                          <a:ln>
                            <a:noFill/>
                          </a:ln>
                          <a:solidFill>
                            <a:srgbClr val="C00000"/>
                          </a:solidFill>
                          <a:effectLst/>
                          <a:latin typeface="Constantia" pitchFamily="18" charset="0"/>
                        </a:rPr>
                        <a:t>16.5%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73" name="Rectangle 42"/>
          <p:cNvSpPr>
            <a:spLocks noChangeArrowheads="1"/>
          </p:cNvSpPr>
          <p:nvPr/>
        </p:nvSpPr>
        <p:spPr bwMode="auto">
          <a:xfrm>
            <a:off x="7772400" y="6156325"/>
            <a:ext cx="1371600" cy="701675"/>
          </a:xfrm>
          <a:prstGeom prst="rect">
            <a:avLst/>
          </a:prstGeom>
          <a:noFill/>
          <a:ln w="9525">
            <a:noFill/>
            <a:miter lim="800000"/>
            <a:headEnd/>
            <a:tailEnd/>
          </a:ln>
        </p:spPr>
        <p:txBody>
          <a:bodyPr>
            <a:spAutoFit/>
          </a:bodyPr>
          <a:lstStyle/>
          <a:p>
            <a:pPr>
              <a:spcBef>
                <a:spcPct val="50000"/>
              </a:spcBef>
            </a:pPr>
            <a:r>
              <a:rPr lang="en-US" sz="1000" dirty="0">
                <a:latin typeface="Times New Roman" pitchFamily="18" charset="0"/>
              </a:rPr>
              <a:t>Prepared by Llee</a:t>
            </a:r>
          </a:p>
          <a:p>
            <a:pPr>
              <a:spcBef>
                <a:spcPct val="50000"/>
              </a:spcBef>
            </a:pPr>
            <a:r>
              <a:rPr lang="en-US" sz="1000" dirty="0">
                <a:latin typeface="Times New Roman" pitchFamily="18" charset="0"/>
              </a:rPr>
              <a:t>NEFL FIMR</a:t>
            </a:r>
          </a:p>
          <a:p>
            <a:pPr>
              <a:spcBef>
                <a:spcPct val="50000"/>
              </a:spcBef>
            </a:pPr>
            <a:r>
              <a:rPr lang="en-US" sz="1000" dirty="0">
                <a:latin typeface="Times New Roman" pitchFamily="18" charset="0"/>
              </a:rPr>
              <a:t>Healthy Start Coalition</a:t>
            </a:r>
          </a:p>
        </p:txBody>
      </p:sp>
      <p:pic>
        <p:nvPicPr>
          <p:cNvPr id="6174" name="Picture 2" descr="http://blogs.lifeway.com/blog/deeperstill/2008/06/13/sleeping%20baby.jpg"/>
          <p:cNvPicPr>
            <a:picLocks noChangeAspect="1" noChangeArrowheads="1"/>
          </p:cNvPicPr>
          <p:nvPr/>
        </p:nvPicPr>
        <p:blipFill>
          <a:blip r:embed="rId3" cstate="print"/>
          <a:srcRect/>
          <a:stretch>
            <a:fillRect/>
          </a:stretch>
        </p:blipFill>
        <p:spPr bwMode="auto">
          <a:xfrm>
            <a:off x="7086600" y="838200"/>
            <a:ext cx="2057400" cy="1543050"/>
          </a:xfrm>
          <a:prstGeom prst="rect">
            <a:avLst/>
          </a:prstGeom>
          <a:noFill/>
          <a:ln w="9525">
            <a:noFill/>
            <a:miter lim="800000"/>
            <a:headEnd/>
            <a:tailEnd/>
          </a:ln>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774825"/>
          <a:ext cx="8229600" cy="176784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endParaRPr lang="en-US" sz="2600" baseline="0" dirty="0"/>
                    </a:p>
                  </a:txBody>
                  <a:tcPr/>
                </a:tc>
                <a:tc>
                  <a:txBody>
                    <a:bodyPr/>
                    <a:lstStyle/>
                    <a:p>
                      <a:r>
                        <a:rPr lang="en-US" sz="2600" baseline="0" dirty="0" smtClean="0"/>
                        <a:t>Baker</a:t>
                      </a:r>
                      <a:endParaRPr lang="en-US" sz="2600" baseline="0" dirty="0"/>
                    </a:p>
                  </a:txBody>
                  <a:tcPr/>
                </a:tc>
                <a:tc>
                  <a:txBody>
                    <a:bodyPr/>
                    <a:lstStyle/>
                    <a:p>
                      <a:r>
                        <a:rPr lang="en-US" sz="2600" baseline="0" dirty="0" smtClean="0"/>
                        <a:t>Clay</a:t>
                      </a:r>
                      <a:endParaRPr lang="en-US" sz="2600" baseline="0" dirty="0"/>
                    </a:p>
                  </a:txBody>
                  <a:tcPr/>
                </a:tc>
                <a:tc>
                  <a:txBody>
                    <a:bodyPr/>
                    <a:lstStyle/>
                    <a:p>
                      <a:r>
                        <a:rPr lang="en-US" sz="2600" baseline="0" dirty="0" smtClean="0"/>
                        <a:t>Duval</a:t>
                      </a:r>
                      <a:endParaRPr lang="en-US" sz="2600" baseline="0" dirty="0"/>
                    </a:p>
                  </a:txBody>
                  <a:tcPr/>
                </a:tc>
                <a:tc>
                  <a:txBody>
                    <a:bodyPr/>
                    <a:lstStyle/>
                    <a:p>
                      <a:r>
                        <a:rPr lang="en-US" sz="2600" baseline="0" dirty="0" smtClean="0"/>
                        <a:t>Nassau</a:t>
                      </a:r>
                      <a:endParaRPr lang="en-US" sz="2600" baseline="0" dirty="0"/>
                    </a:p>
                  </a:txBody>
                  <a:tcPr/>
                </a:tc>
                <a:tc>
                  <a:txBody>
                    <a:bodyPr/>
                    <a:lstStyle/>
                    <a:p>
                      <a:r>
                        <a:rPr lang="en-US" sz="2600" baseline="0" dirty="0" smtClean="0"/>
                        <a:t>St Johns</a:t>
                      </a:r>
                      <a:endParaRPr lang="en-US" sz="2600" baseline="0" dirty="0"/>
                    </a:p>
                  </a:txBody>
                  <a:tcPr/>
                </a:tc>
              </a:tr>
              <a:tr h="370840">
                <a:tc>
                  <a:txBody>
                    <a:bodyPr/>
                    <a:lstStyle/>
                    <a:p>
                      <a:pPr algn="ctr"/>
                      <a:r>
                        <a:rPr lang="en-US" sz="2600" baseline="0" dirty="0" smtClean="0"/>
                        <a:t># deaths</a:t>
                      </a:r>
                      <a:endParaRPr lang="en-US" sz="2600" baseline="0" dirty="0"/>
                    </a:p>
                  </a:txBody>
                  <a:tcPr/>
                </a:tc>
                <a:tc>
                  <a:txBody>
                    <a:bodyPr/>
                    <a:lstStyle/>
                    <a:p>
                      <a:pPr algn="ctr"/>
                      <a:r>
                        <a:rPr lang="en-US" sz="2600" baseline="0" dirty="0" smtClean="0"/>
                        <a:t>0</a:t>
                      </a:r>
                      <a:endParaRPr lang="en-US" sz="2600" baseline="0" dirty="0"/>
                    </a:p>
                  </a:txBody>
                  <a:tcPr/>
                </a:tc>
                <a:tc>
                  <a:txBody>
                    <a:bodyPr/>
                    <a:lstStyle/>
                    <a:p>
                      <a:pPr algn="ctr"/>
                      <a:r>
                        <a:rPr lang="en-US" sz="2600" baseline="0" dirty="0" smtClean="0"/>
                        <a:t>3</a:t>
                      </a:r>
                      <a:endParaRPr lang="en-US" sz="2600" baseline="0" dirty="0"/>
                    </a:p>
                  </a:txBody>
                  <a:tcPr/>
                </a:tc>
                <a:tc>
                  <a:txBody>
                    <a:bodyPr/>
                    <a:lstStyle/>
                    <a:p>
                      <a:pPr algn="ctr"/>
                      <a:r>
                        <a:rPr lang="en-US" sz="2600" baseline="0" dirty="0" smtClean="0"/>
                        <a:t>17</a:t>
                      </a:r>
                      <a:endParaRPr lang="en-US" sz="2600" baseline="0" dirty="0"/>
                    </a:p>
                  </a:txBody>
                  <a:tcPr/>
                </a:tc>
                <a:tc>
                  <a:txBody>
                    <a:bodyPr/>
                    <a:lstStyle/>
                    <a:p>
                      <a:pPr algn="ctr"/>
                      <a:r>
                        <a:rPr lang="en-US" sz="2600" baseline="0" dirty="0" smtClean="0"/>
                        <a:t>0</a:t>
                      </a:r>
                      <a:endParaRPr lang="en-US" sz="2600" baseline="0" dirty="0"/>
                    </a:p>
                  </a:txBody>
                  <a:tcPr/>
                </a:tc>
                <a:tc>
                  <a:txBody>
                    <a:bodyPr/>
                    <a:lstStyle/>
                    <a:p>
                      <a:pPr algn="ctr"/>
                      <a:r>
                        <a:rPr lang="en-US" sz="2600" baseline="0" dirty="0" smtClean="0"/>
                        <a:t>1</a:t>
                      </a:r>
                      <a:endParaRPr lang="en-US" sz="2600" baseline="0" dirty="0"/>
                    </a:p>
                  </a:txBody>
                  <a:tcPr/>
                </a:tc>
              </a:tr>
            </a:tbl>
          </a:graphicData>
        </a:graphic>
      </p:graphicFrame>
      <p:sp>
        <p:nvSpPr>
          <p:cNvPr id="2" name="Title 1"/>
          <p:cNvSpPr>
            <a:spLocks noGrp="1"/>
          </p:cNvSpPr>
          <p:nvPr>
            <p:ph type="title"/>
          </p:nvPr>
        </p:nvSpPr>
        <p:spPr/>
        <p:txBody>
          <a:bodyPr>
            <a:normAutofit/>
          </a:bodyPr>
          <a:lstStyle/>
          <a:p>
            <a:r>
              <a:rPr lang="en-US" sz="2800" dirty="0" smtClean="0"/>
              <a:t>Distribution of Sleep Related Deaths in 2012</a:t>
            </a:r>
            <a:endParaRPr lang="en-US" sz="2800" dirty="0"/>
          </a:p>
        </p:txBody>
      </p:sp>
      <p:sp>
        <p:nvSpPr>
          <p:cNvPr id="6" name="TextBox 5"/>
          <p:cNvSpPr txBox="1"/>
          <p:nvPr/>
        </p:nvSpPr>
        <p:spPr>
          <a:xfrm>
            <a:off x="533400" y="4191000"/>
            <a:ext cx="8077200" cy="2308324"/>
          </a:xfrm>
          <a:prstGeom prst="rect">
            <a:avLst/>
          </a:prstGeom>
          <a:noFill/>
        </p:spPr>
        <p:txBody>
          <a:bodyPr wrap="square" rtlCol="0">
            <a:spAutoFit/>
          </a:bodyPr>
          <a:lstStyle/>
          <a:p>
            <a:r>
              <a:rPr lang="en-US" b="1" u="sng" dirty="0" smtClean="0"/>
              <a:t>Duval county detail:</a:t>
            </a:r>
          </a:p>
          <a:p>
            <a:endParaRPr lang="en-US" dirty="0" smtClean="0"/>
          </a:p>
          <a:p>
            <a:pPr>
              <a:buFont typeface="Arial" pitchFamily="34" charset="0"/>
              <a:buChar char="•"/>
            </a:pPr>
            <a:r>
              <a:rPr lang="en-US" dirty="0" smtClean="0"/>
              <a:t>In 2011, there was only one zip code with more than 1 sleep related death (32206)</a:t>
            </a:r>
          </a:p>
          <a:p>
            <a:pPr>
              <a:buFont typeface="Arial" pitchFamily="34" charset="0"/>
              <a:buChar char="•"/>
            </a:pPr>
            <a:r>
              <a:rPr lang="en-US" dirty="0" smtClean="0"/>
              <a:t>In 2012, several zips had more than one sleep related death; 7 were in target area alone in 3 zips.  Other zips with &gt; 1 are 32218 and 32244.</a:t>
            </a:r>
          </a:p>
          <a:p>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2819400" y="609600"/>
            <a:ext cx="6324600" cy="1143000"/>
          </a:xfrm>
        </p:spPr>
        <p:txBody>
          <a:bodyPr>
            <a:normAutofit fontScale="90000"/>
          </a:bodyPr>
          <a:lstStyle/>
          <a:p>
            <a:pPr fontAlgn="auto">
              <a:spcAft>
                <a:spcPts val="0"/>
              </a:spcAft>
              <a:defRPr/>
            </a:pPr>
            <a:r>
              <a:rPr lang="en-US" sz="2400" dirty="0" smtClean="0">
                <a:solidFill>
                  <a:schemeClr val="accent1">
                    <a:satMod val="150000"/>
                  </a:schemeClr>
                </a:solidFill>
              </a:rPr>
              <a:t>Overview of the Fetal &amp; Infant Mortality Review Process</a:t>
            </a:r>
            <a:r>
              <a:rPr lang="en-US" sz="3800" dirty="0" smtClean="0">
                <a:solidFill>
                  <a:schemeClr val="accent1">
                    <a:satMod val="150000"/>
                  </a:schemeClr>
                </a:solidFill>
              </a:rPr>
              <a:t/>
            </a:r>
            <a:br>
              <a:rPr lang="en-US" sz="3800" dirty="0" smtClean="0">
                <a:solidFill>
                  <a:schemeClr val="accent1">
                    <a:satMod val="150000"/>
                  </a:schemeClr>
                </a:solidFill>
              </a:rPr>
            </a:br>
            <a:endParaRPr lang="en-US" sz="3800" dirty="0" smtClean="0">
              <a:solidFill>
                <a:schemeClr val="accent1">
                  <a:satMod val="150000"/>
                </a:schemeClr>
              </a:solidFill>
            </a:endParaRPr>
          </a:p>
        </p:txBody>
      </p:sp>
      <p:sp>
        <p:nvSpPr>
          <p:cNvPr id="23554" name="Rectangle 3"/>
          <p:cNvSpPr>
            <a:spLocks noGrp="1" noChangeArrowheads="1"/>
          </p:cNvSpPr>
          <p:nvPr>
            <p:ph idx="1"/>
          </p:nvPr>
        </p:nvSpPr>
        <p:spPr>
          <a:xfrm>
            <a:off x="381000" y="2232025"/>
            <a:ext cx="8229600" cy="4625975"/>
          </a:xfrm>
        </p:spPr>
        <p:txBody>
          <a:bodyPr rtlCol="0">
            <a:normAutofit fontScale="92500" lnSpcReduction="10000"/>
          </a:bodyPr>
          <a:lstStyle/>
          <a:p>
            <a:pPr marL="438912" indent="-320040" fontAlgn="auto">
              <a:lnSpc>
                <a:spcPct val="90000"/>
              </a:lnSpc>
              <a:spcBef>
                <a:spcPts val="0"/>
              </a:spcBef>
              <a:spcAft>
                <a:spcPts val="0"/>
              </a:spcAft>
              <a:buFont typeface="Wingdings 2"/>
              <a:buChar char=""/>
              <a:defRPr/>
            </a:pPr>
            <a:r>
              <a:rPr lang="en-US" sz="2800" dirty="0" smtClean="0"/>
              <a:t>The FIMR Case Review Team meets 9x/year.</a:t>
            </a:r>
          </a:p>
          <a:p>
            <a:pPr marL="438912" indent="-320040" fontAlgn="auto">
              <a:lnSpc>
                <a:spcPct val="90000"/>
              </a:lnSpc>
              <a:spcBef>
                <a:spcPts val="0"/>
              </a:spcBef>
              <a:spcAft>
                <a:spcPts val="0"/>
              </a:spcAft>
              <a:buFont typeface="Wingdings 2"/>
              <a:buChar char=""/>
              <a:defRPr/>
            </a:pPr>
            <a:r>
              <a:rPr lang="en-US" sz="2800" dirty="0" smtClean="0"/>
              <a:t>Review process developed by the American College of Obstetrics &amp; Gynecology is used.</a:t>
            </a:r>
          </a:p>
          <a:p>
            <a:pPr marL="438912" indent="-320040" fontAlgn="auto">
              <a:lnSpc>
                <a:spcPct val="90000"/>
              </a:lnSpc>
              <a:spcBef>
                <a:spcPts val="0"/>
              </a:spcBef>
              <a:spcAft>
                <a:spcPts val="0"/>
              </a:spcAft>
              <a:buFont typeface="Wingdings 2"/>
              <a:buChar char=""/>
              <a:defRPr/>
            </a:pPr>
            <a:r>
              <a:rPr lang="en-US" sz="2800" dirty="0" smtClean="0"/>
              <a:t>Information abstracted from birth, death, prenatal care, Healthy Start, WIC, hospital and autopsy records. </a:t>
            </a:r>
          </a:p>
          <a:p>
            <a:pPr marL="438912" indent="-320040" fontAlgn="auto">
              <a:lnSpc>
                <a:spcPct val="90000"/>
              </a:lnSpc>
              <a:spcBef>
                <a:spcPts val="0"/>
              </a:spcBef>
              <a:spcAft>
                <a:spcPts val="0"/>
              </a:spcAft>
              <a:buFont typeface="Wingdings 2"/>
              <a:buChar char=""/>
              <a:defRPr/>
            </a:pPr>
            <a:r>
              <a:rPr lang="en-US" sz="2800" dirty="0" smtClean="0"/>
              <a:t>Efforts are also made to interview the family.</a:t>
            </a:r>
          </a:p>
          <a:p>
            <a:pPr marL="438912" indent="-320040" fontAlgn="auto">
              <a:lnSpc>
                <a:spcPct val="90000"/>
              </a:lnSpc>
              <a:spcBef>
                <a:spcPts val="0"/>
              </a:spcBef>
              <a:spcAft>
                <a:spcPts val="0"/>
              </a:spcAft>
              <a:buFont typeface="Wingdings 2"/>
              <a:buChar char=""/>
              <a:defRPr/>
            </a:pPr>
            <a:r>
              <a:rPr lang="en-US" sz="2800" dirty="0" smtClean="0"/>
              <a:t>All information is de-identified. </a:t>
            </a:r>
          </a:p>
          <a:p>
            <a:pPr marL="438912" indent="-320040" fontAlgn="auto">
              <a:lnSpc>
                <a:spcPct val="90000"/>
              </a:lnSpc>
              <a:spcBef>
                <a:spcPts val="0"/>
              </a:spcBef>
              <a:spcAft>
                <a:spcPts val="0"/>
              </a:spcAft>
              <a:buFont typeface="Wingdings 2"/>
              <a:buChar char=""/>
              <a:defRPr/>
            </a:pPr>
            <a:r>
              <a:rPr lang="en-US" sz="2800" dirty="0" smtClean="0"/>
              <a:t>Purpose is to determine specific medical, social, financial and other issues that may have impacted the poor birth outcome.</a:t>
            </a:r>
          </a:p>
          <a:p>
            <a:pPr marL="438912" indent="-320040" fontAlgn="auto">
              <a:lnSpc>
                <a:spcPct val="90000"/>
              </a:lnSpc>
              <a:spcBef>
                <a:spcPts val="0"/>
              </a:spcBef>
              <a:spcAft>
                <a:spcPts val="0"/>
              </a:spcAft>
              <a:buFont typeface="Wingdings 2"/>
              <a:buChar char=""/>
              <a:defRPr/>
            </a:pPr>
            <a:r>
              <a:rPr lang="en-US" sz="2800" dirty="0" smtClean="0"/>
              <a:t>Recommendations for community action drafted annually based on findings. </a:t>
            </a:r>
          </a:p>
          <a:p>
            <a:pPr marL="438912" indent="-320040" fontAlgn="auto">
              <a:lnSpc>
                <a:spcPct val="90000"/>
              </a:lnSpc>
              <a:spcBef>
                <a:spcPts val="0"/>
              </a:spcBef>
              <a:spcAft>
                <a:spcPts val="0"/>
              </a:spcAft>
              <a:buFont typeface="Wingdings 2"/>
              <a:buChar char=""/>
              <a:defRPr/>
            </a:pPr>
            <a:endParaRPr lang="en-US" sz="2400" dirty="0" smtClean="0"/>
          </a:p>
          <a:p>
            <a:pPr marL="438912" indent="-320040" fontAlgn="auto">
              <a:lnSpc>
                <a:spcPct val="90000"/>
              </a:lnSpc>
              <a:spcBef>
                <a:spcPts val="0"/>
              </a:spcBef>
              <a:spcAft>
                <a:spcPts val="0"/>
              </a:spcAft>
              <a:buFont typeface="Wingdings 2"/>
              <a:buChar char=""/>
              <a:defRPr/>
            </a:pPr>
            <a:endParaRPr lang="en-US" sz="2400" dirty="0" smtClean="0"/>
          </a:p>
        </p:txBody>
      </p:sp>
      <p:pic>
        <p:nvPicPr>
          <p:cNvPr id="13316" name="Picture 4" descr="http://www.bet.com/Assets/BET/Published/image/jpeg/02b4a326-b3a9-c883-2e2b-8814cf3f8e52-Amillia_Sonja_Taylor_Pen_Miami_bb.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27432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8153400" y="6400800"/>
            <a:ext cx="838200" cy="457200"/>
          </a:xfrm>
          <a:prstGeom prst="rect">
            <a:avLst/>
          </a:prstGeom>
          <a:noFill/>
          <a:ln w="9525">
            <a:noFill/>
            <a:miter lim="800000"/>
            <a:headEnd/>
            <a:tailEnd/>
          </a:ln>
          <a:effectLst/>
        </p:spPr>
        <p:txBody>
          <a:bodyPr wrap="none" anchor="ctr"/>
          <a:lstStyle/>
          <a:p>
            <a:pPr algn="ctr">
              <a:defRPr/>
            </a:pPr>
            <a:r>
              <a:rPr lang="en-US" sz="1000" dirty="0">
                <a:latin typeface="+mn-lt"/>
                <a:cs typeface="+mn-cs"/>
              </a:rPr>
              <a:t>Prepared by Llee</a:t>
            </a:r>
          </a:p>
          <a:p>
            <a:pPr algn="ctr">
              <a:defRPr/>
            </a:pPr>
            <a:r>
              <a:rPr lang="en-US" sz="1000" dirty="0">
                <a:latin typeface="+mn-lt"/>
                <a:cs typeface="+mn-cs"/>
              </a:rPr>
              <a:t>NEFL FIMR</a:t>
            </a:r>
          </a:p>
          <a:p>
            <a:pPr algn="ctr">
              <a:defRPr/>
            </a:pPr>
            <a:r>
              <a:rPr lang="en-US" sz="1000" dirty="0">
                <a:latin typeface="+mn-lt"/>
                <a:cs typeface="+mn-cs"/>
              </a:rPr>
              <a:t>Healthy Start Coalition</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p:cNvSpPr>
          <p:nvPr>
            <p:ph type="title" idx="4294967295"/>
          </p:nvPr>
        </p:nvSpPr>
        <p:spPr/>
        <p:txBody>
          <a:bodyPr/>
          <a:lstStyle/>
          <a:p>
            <a:pPr eaLnBrk="1" hangingPunct="1"/>
            <a:r>
              <a:rPr lang="en-US" dirty="0" smtClean="0"/>
              <a:t>Risk Factor Comparison</a:t>
            </a:r>
          </a:p>
        </p:txBody>
      </p:sp>
      <p:graphicFrame>
        <p:nvGraphicFramePr>
          <p:cNvPr id="239695" name="Group 79"/>
          <p:cNvGraphicFramePr>
            <a:graphicFrameLocks noGrp="1"/>
          </p:cNvGraphicFramePr>
          <p:nvPr>
            <p:ph idx="4294967295"/>
            <p:extLst>
              <p:ext uri="{D42A27DB-BD31-4B8C-83A1-F6EECF244321}">
                <p14:modId xmlns:p14="http://schemas.microsoft.com/office/powerpoint/2010/main" xmlns="" val="3892705384"/>
              </p:ext>
            </p:extLst>
          </p:nvPr>
        </p:nvGraphicFramePr>
        <p:xfrm>
          <a:off x="1371600" y="1676400"/>
          <a:ext cx="6553200" cy="4453128"/>
        </p:xfrm>
        <a:graphic>
          <a:graphicData uri="http://schemas.openxmlformats.org/drawingml/2006/table">
            <a:tbl>
              <a:tblPr/>
              <a:tblGrid>
                <a:gridCol w="3276600"/>
                <a:gridCol w="3276600"/>
              </a:tblGrid>
              <a:tr h="609600">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Risk Factor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endParaRPr kumimoji="0" lang="en-US"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565">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Unsafe sleep surface</a:t>
                      </a:r>
                      <a:endParaRPr kumimoji="0" lang="en-US" sz="1400" b="0" i="0" u="none" strike="noStrike" cap="none" normalizeH="0" baseline="0" dirty="0" smtClean="0">
                        <a:ln>
                          <a:noFill/>
                        </a:ln>
                        <a:solidFill>
                          <a:schemeClr val="tx1"/>
                        </a:solidFill>
                        <a:effectLst/>
                        <a:latin typeface="Constanti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Not on back to sleep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Not in an infant bed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Never breast fed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Unsafe items in bed</a:t>
                      </a:r>
                      <a:endParaRPr kumimoji="0" lang="en-US" sz="1400" b="0" i="0" u="none" strike="noStrike" cap="none" normalizeH="0" baseline="0" dirty="0" smtClean="0">
                        <a:ln>
                          <a:noFill/>
                        </a:ln>
                        <a:solidFill>
                          <a:schemeClr val="tx1"/>
                        </a:solidFill>
                        <a:effectLst/>
                        <a:latin typeface="Constanti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Second/third hand smoke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Sharing sleep surface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Picture 5" descr="416175336_55ee502f6a"/>
          <p:cNvPicPr>
            <a:picLocks noChangeAspect="1" noChangeArrowheads="1"/>
          </p:cNvPicPr>
          <p:nvPr/>
        </p:nvPicPr>
        <p:blipFill>
          <a:blip r:embed="rId3" cstate="print"/>
          <a:srcRect/>
          <a:stretch>
            <a:fillRect/>
          </a:stretch>
        </p:blipFill>
        <p:spPr bwMode="auto">
          <a:xfrm>
            <a:off x="7071360" y="0"/>
            <a:ext cx="2072640" cy="1447800"/>
          </a:xfrm>
          <a:prstGeom prst="rect">
            <a:avLst/>
          </a:prstGeom>
          <a:noFill/>
          <a:ln w="9525">
            <a:noFill/>
            <a:miter lim="800000"/>
            <a:headEnd/>
            <a:tailEnd/>
          </a:ln>
        </p:spPr>
      </p:pic>
      <p:sp>
        <p:nvSpPr>
          <p:cNvPr id="5" name="Rectangle 5"/>
          <p:cNvSpPr>
            <a:spLocks noChangeArrowheads="1"/>
          </p:cNvSpPr>
          <p:nvPr/>
        </p:nvSpPr>
        <p:spPr bwMode="auto">
          <a:xfrm>
            <a:off x="8001000" y="6400800"/>
            <a:ext cx="838200" cy="457200"/>
          </a:xfrm>
          <a:prstGeom prst="rect">
            <a:avLst/>
          </a:prstGeom>
          <a:noFill/>
          <a:ln w="9525">
            <a:noFill/>
            <a:miter lim="800000"/>
            <a:headEnd/>
            <a:tailEnd/>
          </a:ln>
          <a:effectLst/>
        </p:spPr>
        <p:txBody>
          <a:bodyPr wrap="none" anchor="ctr"/>
          <a:lstStyle/>
          <a:p>
            <a:pPr algn="ctr">
              <a:defRPr/>
            </a:pPr>
            <a:r>
              <a:rPr lang="en-US" sz="1000" dirty="0">
                <a:latin typeface="+mn-lt"/>
                <a:cs typeface="+mn-cs"/>
              </a:rPr>
              <a:t>Prepared by Llee</a:t>
            </a:r>
          </a:p>
          <a:p>
            <a:pPr algn="ctr">
              <a:defRPr/>
            </a:pPr>
            <a:r>
              <a:rPr lang="en-US" sz="1000" dirty="0">
                <a:latin typeface="+mn-lt"/>
                <a:cs typeface="+mn-cs"/>
              </a:rPr>
              <a:t>NEFL FIMR</a:t>
            </a:r>
          </a:p>
          <a:p>
            <a:pPr algn="ctr">
              <a:defRPr/>
            </a:pPr>
            <a:r>
              <a:rPr lang="en-US" sz="1000" dirty="0">
                <a:latin typeface="+mn-lt"/>
                <a:cs typeface="+mn-cs"/>
              </a:rPr>
              <a:t>Healthy Start Coalition</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a:xfrm>
            <a:off x="457200" y="152400"/>
            <a:ext cx="8229600" cy="1251062"/>
          </a:xfrm>
        </p:spPr>
        <p:txBody>
          <a:bodyPr>
            <a:normAutofit fontScale="90000"/>
          </a:bodyPr>
          <a:lstStyle/>
          <a:p>
            <a:pPr fontAlgn="auto">
              <a:spcAft>
                <a:spcPts val="0"/>
              </a:spcAft>
              <a:defRPr/>
            </a:pPr>
            <a:r>
              <a:rPr lang="en-US" sz="2800" dirty="0" smtClean="0">
                <a:solidFill>
                  <a:schemeClr val="accent1">
                    <a:satMod val="150000"/>
                  </a:schemeClr>
                </a:solidFill>
              </a:rPr>
              <a:t>Maternal Findings</a:t>
            </a:r>
            <a:br>
              <a:rPr lang="en-US" sz="2800" dirty="0" smtClean="0">
                <a:solidFill>
                  <a:schemeClr val="accent1">
                    <a:satMod val="150000"/>
                  </a:schemeClr>
                </a:solidFill>
              </a:rPr>
            </a:br>
            <a:r>
              <a:rPr lang="en-US" sz="2800" dirty="0" smtClean="0">
                <a:solidFill>
                  <a:schemeClr val="accent1">
                    <a:satMod val="150000"/>
                  </a:schemeClr>
                </a:solidFill>
              </a:rPr>
              <a:t>Sleep Related Deaths-2012</a:t>
            </a:r>
            <a:r>
              <a:rPr lang="en-US" sz="2400" dirty="0" smtClean="0">
                <a:solidFill>
                  <a:schemeClr val="accent1">
                    <a:satMod val="150000"/>
                  </a:schemeClr>
                </a:solidFill>
              </a:rPr>
              <a:t/>
            </a:r>
            <a:br>
              <a:rPr lang="en-US" sz="2400" dirty="0" smtClean="0">
                <a:solidFill>
                  <a:schemeClr val="accent1">
                    <a:satMod val="150000"/>
                  </a:schemeClr>
                </a:solidFill>
              </a:rPr>
            </a:br>
            <a:endParaRPr lang="en-US" sz="2400" dirty="0" smtClean="0">
              <a:solidFill>
                <a:schemeClr val="accent1">
                  <a:satMod val="150000"/>
                </a:schemeClr>
              </a:solidFill>
            </a:endParaRPr>
          </a:p>
        </p:txBody>
      </p:sp>
      <p:pic>
        <p:nvPicPr>
          <p:cNvPr id="26627" name="Picture 2" descr="http://www.estatevaults.com/bol/_baby_sleeping_to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868863"/>
            <a:ext cx="2209800" cy="198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8" name="TextBox 4"/>
          <p:cNvSpPr txBox="1">
            <a:spLocks noChangeArrowheads="1"/>
          </p:cNvSpPr>
          <p:nvPr/>
        </p:nvSpPr>
        <p:spPr bwMode="auto">
          <a:xfrm>
            <a:off x="1524001" y="2057400"/>
            <a:ext cx="6705600"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3200" dirty="0" smtClean="0"/>
              <a:t>76% </a:t>
            </a:r>
            <a:r>
              <a:rPr lang="en-US" sz="3200" dirty="0"/>
              <a:t>in their </a:t>
            </a:r>
            <a:r>
              <a:rPr lang="en-US" sz="3200" dirty="0" smtClean="0"/>
              <a:t>20’s and single</a:t>
            </a:r>
            <a:endParaRPr lang="en-US" sz="3200" dirty="0"/>
          </a:p>
          <a:p>
            <a:pPr eaLnBrk="1" hangingPunct="1">
              <a:buFont typeface="Arial" charset="0"/>
              <a:buChar char="•"/>
            </a:pPr>
            <a:r>
              <a:rPr lang="en-US" sz="3200" dirty="0" smtClean="0"/>
              <a:t>½ black; all others white except one multi-race</a:t>
            </a:r>
            <a:endParaRPr lang="en-US" sz="3200" dirty="0"/>
          </a:p>
          <a:p>
            <a:pPr eaLnBrk="1" hangingPunct="1">
              <a:buFont typeface="Arial" charset="0"/>
              <a:buChar char="•"/>
            </a:pPr>
            <a:r>
              <a:rPr lang="en-US" sz="3200" dirty="0" smtClean="0"/>
              <a:t>71% inadequate </a:t>
            </a:r>
            <a:r>
              <a:rPr lang="en-US" sz="3200" dirty="0"/>
              <a:t>prenatal care</a:t>
            </a:r>
          </a:p>
          <a:p>
            <a:pPr eaLnBrk="1" hangingPunct="1">
              <a:buFont typeface="Arial" charset="0"/>
              <a:buChar char="•"/>
            </a:pPr>
            <a:r>
              <a:rPr lang="en-US" sz="3200" dirty="0" smtClean="0"/>
              <a:t>38 % </a:t>
            </a:r>
            <a:r>
              <a:rPr lang="en-US" sz="3200" dirty="0"/>
              <a:t>with no high school diploma</a:t>
            </a:r>
          </a:p>
          <a:p>
            <a:pPr eaLnBrk="1" hangingPunct="1">
              <a:buFont typeface="Arial" charset="0"/>
              <a:buChar char="•"/>
            </a:pPr>
            <a:r>
              <a:rPr lang="en-US" sz="3200" dirty="0" smtClean="0"/>
              <a:t>42% are </a:t>
            </a:r>
            <a:r>
              <a:rPr lang="en-US" sz="3200" dirty="0"/>
              <a:t>overweight or </a:t>
            </a:r>
            <a:r>
              <a:rPr lang="en-US" sz="3200" dirty="0" smtClean="0"/>
              <a:t>obese; only 1 of these involved co-sleeping</a:t>
            </a:r>
            <a:endParaRPr lang="en-US" sz="3200" dirty="0"/>
          </a:p>
        </p:txBody>
      </p:sp>
      <p:pic>
        <p:nvPicPr>
          <p:cNvPr id="26629" name="Picture 2" descr="http://4.bp.blogspot.com/-tA8PmY7xf5s/Tebhzivz_lI/AAAAAAAAAGk/ecBZwqoqyxY/s1600/baby-sleep-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86600" y="0"/>
            <a:ext cx="2057400" cy="186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a:xfrm>
            <a:off x="457200" y="152400"/>
            <a:ext cx="8229600" cy="1251062"/>
          </a:xfrm>
        </p:spPr>
        <p:txBody>
          <a:bodyPr>
            <a:normAutofit fontScale="90000"/>
          </a:bodyPr>
          <a:lstStyle/>
          <a:p>
            <a:pPr fontAlgn="auto">
              <a:spcAft>
                <a:spcPts val="0"/>
              </a:spcAft>
              <a:defRPr/>
            </a:pPr>
            <a:r>
              <a:rPr lang="en-US" sz="2800" dirty="0" smtClean="0">
                <a:solidFill>
                  <a:schemeClr val="accent1">
                    <a:satMod val="150000"/>
                  </a:schemeClr>
                </a:solidFill>
              </a:rPr>
              <a:t>Infant Findings</a:t>
            </a:r>
            <a:br>
              <a:rPr lang="en-US" sz="2800" dirty="0" smtClean="0">
                <a:solidFill>
                  <a:schemeClr val="accent1">
                    <a:satMod val="150000"/>
                  </a:schemeClr>
                </a:solidFill>
              </a:rPr>
            </a:br>
            <a:r>
              <a:rPr lang="en-US" sz="2800" dirty="0" smtClean="0">
                <a:solidFill>
                  <a:schemeClr val="accent1">
                    <a:satMod val="150000"/>
                  </a:schemeClr>
                </a:solidFill>
              </a:rPr>
              <a:t>Sleep Related Deaths-2012</a:t>
            </a:r>
            <a:r>
              <a:rPr lang="en-US" sz="2400" dirty="0" smtClean="0">
                <a:solidFill>
                  <a:schemeClr val="accent1">
                    <a:satMod val="150000"/>
                  </a:schemeClr>
                </a:solidFill>
              </a:rPr>
              <a:t/>
            </a:r>
            <a:br>
              <a:rPr lang="en-US" sz="2400" dirty="0" smtClean="0">
                <a:solidFill>
                  <a:schemeClr val="accent1">
                    <a:satMod val="150000"/>
                  </a:schemeClr>
                </a:solidFill>
              </a:rPr>
            </a:br>
            <a:endParaRPr lang="en-US" sz="2400" dirty="0" smtClean="0">
              <a:solidFill>
                <a:schemeClr val="accent1">
                  <a:satMod val="150000"/>
                </a:schemeClr>
              </a:solidFill>
            </a:endParaRPr>
          </a:p>
        </p:txBody>
      </p:sp>
      <p:pic>
        <p:nvPicPr>
          <p:cNvPr id="26627" name="Picture 2" descr="http://www.estatevaults.com/bol/_baby_sleeping_to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868863"/>
            <a:ext cx="2209800" cy="198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8" name="TextBox 4"/>
          <p:cNvSpPr txBox="1">
            <a:spLocks noChangeArrowheads="1"/>
          </p:cNvSpPr>
          <p:nvPr/>
        </p:nvSpPr>
        <p:spPr bwMode="auto">
          <a:xfrm>
            <a:off x="1524001" y="2057400"/>
            <a:ext cx="67056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3200" dirty="0" smtClean="0"/>
              <a:t>All singletons except one twin sharing sleep surface with sibling</a:t>
            </a:r>
          </a:p>
          <a:p>
            <a:pPr eaLnBrk="1" hangingPunct="1">
              <a:buFont typeface="Arial" charset="0"/>
              <a:buChar char="•"/>
            </a:pPr>
            <a:r>
              <a:rPr lang="en-US" sz="3200" dirty="0" smtClean="0"/>
              <a:t>90% Medicaid</a:t>
            </a:r>
            <a:endParaRPr lang="en-US" sz="3200" dirty="0"/>
          </a:p>
          <a:p>
            <a:pPr eaLnBrk="1" hangingPunct="1">
              <a:buFont typeface="Arial" charset="0"/>
              <a:buChar char="•"/>
            </a:pPr>
            <a:r>
              <a:rPr lang="en-US" sz="3200" dirty="0" smtClean="0"/>
              <a:t>85% term</a:t>
            </a:r>
            <a:endParaRPr lang="en-US" sz="3200" dirty="0"/>
          </a:p>
          <a:p>
            <a:pPr eaLnBrk="1" hangingPunct="1">
              <a:buFont typeface="Arial" charset="0"/>
              <a:buChar char="•"/>
            </a:pPr>
            <a:r>
              <a:rPr lang="en-US" sz="3200" dirty="0" smtClean="0"/>
              <a:t>57% male</a:t>
            </a:r>
            <a:endParaRPr lang="en-US" sz="3200" dirty="0"/>
          </a:p>
        </p:txBody>
      </p:sp>
      <p:pic>
        <p:nvPicPr>
          <p:cNvPr id="26629" name="Picture 2" descr="http://4.bp.blogspot.com/-tA8PmY7xf5s/Tebhzivz_lI/AAAAAAAAAGk/ecBZwqoqyxY/s1600/baby-sleep-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86600" y="0"/>
            <a:ext cx="2057400" cy="186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a:xfrm>
            <a:off x="1676400" y="228600"/>
            <a:ext cx="7772400" cy="1143000"/>
          </a:xfrm>
        </p:spPr>
        <p:txBody>
          <a:bodyPr>
            <a:noAutofit/>
          </a:bodyPr>
          <a:lstStyle/>
          <a:p>
            <a:pPr fontAlgn="auto">
              <a:spcAft>
                <a:spcPts val="0"/>
              </a:spcAft>
              <a:defRPr/>
            </a:pPr>
            <a:r>
              <a:rPr lang="en-US" sz="2800" dirty="0" smtClean="0">
                <a:solidFill>
                  <a:schemeClr val="accent1">
                    <a:satMod val="150000"/>
                  </a:schemeClr>
                </a:solidFill>
              </a:rPr>
              <a:t>Contributing Factors in FIMR Cases</a:t>
            </a:r>
            <a:br>
              <a:rPr lang="en-US" sz="2800" dirty="0" smtClean="0">
                <a:solidFill>
                  <a:schemeClr val="accent1">
                    <a:satMod val="150000"/>
                  </a:schemeClr>
                </a:solidFill>
              </a:rPr>
            </a:br>
            <a:r>
              <a:rPr lang="en-US" sz="2800" dirty="0" smtClean="0">
                <a:solidFill>
                  <a:schemeClr val="accent1">
                    <a:satMod val="150000"/>
                  </a:schemeClr>
                </a:solidFill>
              </a:rPr>
              <a:t>2010-2012</a:t>
            </a:r>
            <a:br>
              <a:rPr lang="en-US" sz="2800" dirty="0" smtClean="0">
                <a:solidFill>
                  <a:schemeClr val="accent1">
                    <a:satMod val="150000"/>
                  </a:schemeClr>
                </a:solidFill>
              </a:rPr>
            </a:br>
            <a:r>
              <a:rPr lang="en-US" sz="2800" dirty="0" smtClean="0">
                <a:solidFill>
                  <a:schemeClr val="accent1">
                    <a:satMod val="150000"/>
                  </a:schemeClr>
                </a:solidFill>
              </a:rPr>
              <a:t>N=81</a:t>
            </a:r>
          </a:p>
        </p:txBody>
      </p:sp>
      <p:graphicFrame>
        <p:nvGraphicFramePr>
          <p:cNvPr id="36867" name="Object 3"/>
          <p:cNvGraphicFramePr>
            <a:graphicFrameLocks noGrp="1" noChangeAspect="1"/>
          </p:cNvGraphicFramePr>
          <p:nvPr>
            <p:ph type="chart" idx="1"/>
          </p:nvPr>
        </p:nvGraphicFramePr>
        <p:xfrm>
          <a:off x="920750" y="2374900"/>
          <a:ext cx="7451725" cy="3733800"/>
        </p:xfrm>
        <a:graphic>
          <a:graphicData uri="http://schemas.openxmlformats.org/presentationml/2006/ole">
            <p:oleObj spid="_x0000_s1026" name="Worksheet" r:id="rId4" imgW="9067854" imgH="4543522" progId="Excel.Sheet.8">
              <p:embed/>
            </p:oleObj>
          </a:graphicData>
        </a:graphic>
      </p:graphicFrame>
      <p:pic>
        <p:nvPicPr>
          <p:cNvPr id="36868" name="Picture 5" descr="See full size image">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0"/>
            <a:ext cx="1412875"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4114800" y="6477000"/>
            <a:ext cx="4724400" cy="381000"/>
          </a:xfrm>
          <a:prstGeom prst="rect">
            <a:avLst/>
          </a:prstGeom>
          <a:noFill/>
        </p:spPr>
        <p:txBody>
          <a:bodyPr wrap="square" rtlCol="0">
            <a:spAutoFit/>
          </a:bodyPr>
          <a:lstStyle/>
          <a:p>
            <a:r>
              <a:rPr lang="en-US" dirty="0" smtClean="0"/>
              <a:t>78% all FIMR cases had med </a:t>
            </a:r>
            <a:r>
              <a:rPr lang="en-US" dirty="0" err="1" smtClean="0"/>
              <a:t>hx</a:t>
            </a:r>
            <a:r>
              <a:rPr lang="en-US" dirty="0" smtClean="0"/>
              <a:t> issues</a:t>
            </a:r>
            <a:endParaRPr lang="en-US" dirty="0"/>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1" name="Object 3"/>
          <p:cNvGraphicFramePr>
            <a:graphicFrameLocks noGrp="1" noChangeAspect="1"/>
          </p:cNvGraphicFramePr>
          <p:nvPr>
            <p:ph sz="half" idx="1"/>
          </p:nvPr>
        </p:nvGraphicFramePr>
        <p:xfrm>
          <a:off x="457200" y="2568575"/>
          <a:ext cx="4038600" cy="2351088"/>
        </p:xfrm>
        <a:graphic>
          <a:graphicData uri="http://schemas.openxmlformats.org/presentationml/2006/ole">
            <p:oleObj spid="_x0000_s2050" r:id="rId3" imgW="4041998" imgH="2353260" progId="Excel.Sheet.8">
              <p:embed/>
            </p:oleObj>
          </a:graphicData>
        </a:graphic>
      </p:graphicFrame>
      <p:graphicFrame>
        <p:nvGraphicFramePr>
          <p:cNvPr id="37892" name="Object 6"/>
          <p:cNvGraphicFramePr>
            <a:graphicFrameLocks noGrp="1" noChangeAspect="1"/>
          </p:cNvGraphicFramePr>
          <p:nvPr>
            <p:ph sz="half" idx="2"/>
          </p:nvPr>
        </p:nvGraphicFramePr>
        <p:xfrm>
          <a:off x="855663" y="1671638"/>
          <a:ext cx="7024687" cy="4886325"/>
        </p:xfrm>
        <a:graphic>
          <a:graphicData uri="http://schemas.openxmlformats.org/presentationml/2006/ole">
            <p:oleObj spid="_x0000_s2051" name="Worksheet" r:id="rId4" imgW="7353189" imgH="5114971" progId="Excel.Sheet.8">
              <p:embed/>
            </p:oleObj>
          </a:graphicData>
        </a:graphic>
      </p:graphicFrame>
      <p:sp>
        <p:nvSpPr>
          <p:cNvPr id="199681" name="Rectangle 2"/>
          <p:cNvSpPr>
            <a:spLocks noGrp="1" noChangeArrowheads="1"/>
          </p:cNvSpPr>
          <p:nvPr>
            <p:ph type="title"/>
          </p:nvPr>
        </p:nvSpPr>
        <p:spPr>
          <a:xfrm>
            <a:off x="228600" y="304800"/>
            <a:ext cx="8229600" cy="1143000"/>
          </a:xfrm>
        </p:spPr>
        <p:txBody>
          <a:bodyPr>
            <a:normAutofit fontScale="90000"/>
          </a:bodyPr>
          <a:lstStyle/>
          <a:p>
            <a:pPr fontAlgn="auto">
              <a:spcAft>
                <a:spcPts val="0"/>
              </a:spcAft>
              <a:defRPr/>
            </a:pPr>
            <a:r>
              <a:rPr lang="en-US" sz="2400" dirty="0" smtClean="0">
                <a:solidFill>
                  <a:schemeClr val="accent1">
                    <a:satMod val="150000"/>
                  </a:schemeClr>
                </a:solidFill>
              </a:rPr>
              <a:t>Contributing Factors in FIMR Cases</a:t>
            </a:r>
            <a:br>
              <a:rPr lang="en-US" sz="2400" dirty="0" smtClean="0">
                <a:solidFill>
                  <a:schemeClr val="accent1">
                    <a:satMod val="150000"/>
                  </a:schemeClr>
                </a:solidFill>
              </a:rPr>
            </a:br>
            <a:r>
              <a:rPr lang="en-US" sz="2400" dirty="0" smtClean="0">
                <a:solidFill>
                  <a:schemeClr val="accent1">
                    <a:satMod val="150000"/>
                  </a:schemeClr>
                </a:solidFill>
              </a:rPr>
              <a:t>2010-2012</a:t>
            </a:r>
            <a:br>
              <a:rPr lang="en-US" sz="2400" dirty="0" smtClean="0">
                <a:solidFill>
                  <a:schemeClr val="accent1">
                    <a:satMod val="150000"/>
                  </a:schemeClr>
                </a:solidFill>
              </a:rPr>
            </a:br>
            <a:r>
              <a:rPr lang="en-US" sz="2400" dirty="0" smtClean="0">
                <a:solidFill>
                  <a:schemeClr val="accent1">
                    <a:satMod val="150000"/>
                  </a:schemeClr>
                </a:solidFill>
              </a:rPr>
              <a:t>N=81</a:t>
            </a:r>
            <a:endParaRPr lang="en-US" sz="2100" dirty="0" smtClean="0">
              <a:solidFill>
                <a:schemeClr val="accent1">
                  <a:satMod val="150000"/>
                </a:schemeClr>
              </a:solidFill>
            </a:endParaRPr>
          </a:p>
        </p:txBody>
      </p:sp>
      <p:sp>
        <p:nvSpPr>
          <p:cNvPr id="37893" name="Text Box 4"/>
          <p:cNvSpPr txBox="1">
            <a:spLocks noChangeArrowheads="1"/>
          </p:cNvSpPr>
          <p:nvPr/>
        </p:nvSpPr>
        <p:spPr bwMode="auto">
          <a:xfrm>
            <a:off x="7543800" y="6302375"/>
            <a:ext cx="16002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pic>
        <p:nvPicPr>
          <p:cNvPr id="37894" name="Picture 8" descr="http://blstb.msn.com/i/93/2C46D4C0E5B377965F77AF5CAB1C.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91400" y="0"/>
            <a:ext cx="17526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ChangeArrowheads="1"/>
          </p:cNvSpPr>
          <p:nvPr>
            <p:ph type="title"/>
          </p:nvPr>
        </p:nvSpPr>
        <p:spPr>
          <a:xfrm>
            <a:off x="228600" y="228600"/>
            <a:ext cx="7772400" cy="1143000"/>
          </a:xfrm>
        </p:spPr>
        <p:txBody>
          <a:bodyPr>
            <a:normAutofit fontScale="90000"/>
          </a:bodyPr>
          <a:lstStyle/>
          <a:p>
            <a:pPr fontAlgn="auto">
              <a:spcAft>
                <a:spcPts val="0"/>
              </a:spcAft>
              <a:defRPr/>
            </a:pPr>
            <a:r>
              <a:rPr lang="en-US" sz="2400" dirty="0" smtClean="0">
                <a:solidFill>
                  <a:schemeClr val="accent1">
                    <a:satMod val="150000"/>
                  </a:schemeClr>
                </a:solidFill>
              </a:rPr>
              <a:t>Contributing Factors in FIMR Cases</a:t>
            </a:r>
            <a:br>
              <a:rPr lang="en-US" sz="2400" dirty="0" smtClean="0">
                <a:solidFill>
                  <a:schemeClr val="accent1">
                    <a:satMod val="150000"/>
                  </a:schemeClr>
                </a:solidFill>
              </a:rPr>
            </a:br>
            <a:r>
              <a:rPr lang="en-US" sz="2400" dirty="0" smtClean="0">
                <a:solidFill>
                  <a:schemeClr val="accent1">
                    <a:satMod val="150000"/>
                  </a:schemeClr>
                </a:solidFill>
              </a:rPr>
              <a:t>2010-2012</a:t>
            </a:r>
            <a:br>
              <a:rPr lang="en-US" sz="2400" dirty="0" smtClean="0">
                <a:solidFill>
                  <a:schemeClr val="accent1">
                    <a:satMod val="150000"/>
                  </a:schemeClr>
                </a:solidFill>
              </a:rPr>
            </a:br>
            <a:r>
              <a:rPr lang="en-US" sz="2400" dirty="0" smtClean="0">
                <a:solidFill>
                  <a:schemeClr val="accent1">
                    <a:satMod val="150000"/>
                  </a:schemeClr>
                </a:solidFill>
              </a:rPr>
              <a:t>N=81</a:t>
            </a:r>
            <a:endParaRPr lang="en-US" sz="2100" dirty="0" smtClean="0">
              <a:solidFill>
                <a:schemeClr val="accent1">
                  <a:satMod val="150000"/>
                </a:schemeClr>
              </a:solidFill>
            </a:endParaRPr>
          </a:p>
        </p:txBody>
      </p:sp>
      <p:graphicFrame>
        <p:nvGraphicFramePr>
          <p:cNvPr id="38915" name="Object 6"/>
          <p:cNvGraphicFramePr>
            <a:graphicFrameLocks noGrp="1" noChangeAspect="1"/>
          </p:cNvGraphicFramePr>
          <p:nvPr>
            <p:ph type="chart" idx="1"/>
          </p:nvPr>
        </p:nvGraphicFramePr>
        <p:xfrm>
          <a:off x="717550" y="2098675"/>
          <a:ext cx="7616825" cy="4259263"/>
        </p:xfrm>
        <a:graphic>
          <a:graphicData uri="http://schemas.openxmlformats.org/presentationml/2006/ole">
            <p:oleObj spid="_x0000_s3074" name="Worksheet" r:id="rId4" imgW="8925055" imgH="4991072" progId="Excel.Sheet.8">
              <p:embed/>
            </p:oleObj>
          </a:graphicData>
        </a:graphic>
      </p:graphicFrame>
      <p:sp>
        <p:nvSpPr>
          <p:cNvPr id="38916" name="Text Box 3"/>
          <p:cNvSpPr txBox="1">
            <a:spLocks noChangeArrowheads="1"/>
          </p:cNvSpPr>
          <p:nvPr/>
        </p:nvSpPr>
        <p:spPr bwMode="auto">
          <a:xfrm>
            <a:off x="7543800" y="6302375"/>
            <a:ext cx="16002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sp>
        <p:nvSpPr>
          <p:cNvPr id="38917" name="Text Box 4"/>
          <p:cNvSpPr txBox="1">
            <a:spLocks noChangeArrowheads="1"/>
          </p:cNvSpPr>
          <p:nvPr/>
        </p:nvSpPr>
        <p:spPr bwMode="auto">
          <a:xfrm>
            <a:off x="7543800" y="6308725"/>
            <a:ext cx="16002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pic>
        <p:nvPicPr>
          <p:cNvPr id="38918" name="Picture 5" descr="Allan%20babie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638925" y="0"/>
            <a:ext cx="2505075" cy="148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ChangeArrowheads="1"/>
          </p:cNvSpPr>
          <p:nvPr>
            <p:ph type="title"/>
          </p:nvPr>
        </p:nvSpPr>
        <p:spPr>
          <a:xfrm>
            <a:off x="228600" y="228600"/>
            <a:ext cx="7772400" cy="1143000"/>
          </a:xfrm>
        </p:spPr>
        <p:txBody>
          <a:bodyPr>
            <a:normAutofit fontScale="90000"/>
          </a:bodyPr>
          <a:lstStyle/>
          <a:p>
            <a:pPr fontAlgn="auto">
              <a:spcAft>
                <a:spcPts val="0"/>
              </a:spcAft>
              <a:defRPr/>
            </a:pPr>
            <a:r>
              <a:rPr lang="en-US" sz="2400" dirty="0" smtClean="0">
                <a:solidFill>
                  <a:schemeClr val="accent1">
                    <a:satMod val="150000"/>
                  </a:schemeClr>
                </a:solidFill>
              </a:rPr>
              <a:t>Contributing Factors in FIMR Cases</a:t>
            </a:r>
            <a:br>
              <a:rPr lang="en-US" sz="2400" dirty="0" smtClean="0">
                <a:solidFill>
                  <a:schemeClr val="accent1">
                    <a:satMod val="150000"/>
                  </a:schemeClr>
                </a:solidFill>
              </a:rPr>
            </a:br>
            <a:r>
              <a:rPr lang="en-US" sz="2400" dirty="0" smtClean="0">
                <a:solidFill>
                  <a:schemeClr val="accent1">
                    <a:satMod val="150000"/>
                  </a:schemeClr>
                </a:solidFill>
              </a:rPr>
              <a:t>2010-2012</a:t>
            </a:r>
            <a:br>
              <a:rPr lang="en-US" sz="2400" dirty="0" smtClean="0">
                <a:solidFill>
                  <a:schemeClr val="accent1">
                    <a:satMod val="150000"/>
                  </a:schemeClr>
                </a:solidFill>
              </a:rPr>
            </a:br>
            <a:r>
              <a:rPr lang="en-US" sz="2400" dirty="0" smtClean="0">
                <a:solidFill>
                  <a:schemeClr val="accent1">
                    <a:satMod val="150000"/>
                  </a:schemeClr>
                </a:solidFill>
              </a:rPr>
              <a:t>N=81</a:t>
            </a:r>
            <a:endParaRPr lang="en-US" sz="2100" dirty="0" smtClean="0">
              <a:solidFill>
                <a:schemeClr val="accent1">
                  <a:satMod val="150000"/>
                </a:schemeClr>
              </a:solidFill>
            </a:endParaRPr>
          </a:p>
        </p:txBody>
      </p:sp>
      <p:graphicFrame>
        <p:nvGraphicFramePr>
          <p:cNvPr id="38915" name="Object 6"/>
          <p:cNvGraphicFramePr>
            <a:graphicFrameLocks noGrp="1" noChangeAspect="1"/>
          </p:cNvGraphicFramePr>
          <p:nvPr>
            <p:ph type="chart" idx="1"/>
          </p:nvPr>
        </p:nvGraphicFramePr>
        <p:xfrm>
          <a:off x="857250" y="2222500"/>
          <a:ext cx="7335838" cy="4011613"/>
        </p:xfrm>
        <a:graphic>
          <a:graphicData uri="http://schemas.openxmlformats.org/presentationml/2006/ole">
            <p:oleObj spid="_x0000_s4098" name="Worksheet" r:id="rId4" imgW="9039240" imgH="4943564" progId="Excel.Sheet.8">
              <p:embed/>
            </p:oleObj>
          </a:graphicData>
        </a:graphic>
      </p:graphicFrame>
      <p:sp>
        <p:nvSpPr>
          <p:cNvPr id="38916" name="Text Box 3"/>
          <p:cNvSpPr txBox="1">
            <a:spLocks noChangeArrowheads="1"/>
          </p:cNvSpPr>
          <p:nvPr/>
        </p:nvSpPr>
        <p:spPr bwMode="auto">
          <a:xfrm>
            <a:off x="7543800" y="6302375"/>
            <a:ext cx="16002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sp>
        <p:nvSpPr>
          <p:cNvPr id="38917" name="Text Box 4"/>
          <p:cNvSpPr txBox="1">
            <a:spLocks noChangeArrowheads="1"/>
          </p:cNvSpPr>
          <p:nvPr/>
        </p:nvSpPr>
        <p:spPr bwMode="auto">
          <a:xfrm>
            <a:off x="7543800" y="6308725"/>
            <a:ext cx="16002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ChangeArrowheads="1"/>
          </p:cNvSpPr>
          <p:nvPr/>
        </p:nvSpPr>
        <p:spPr bwMode="auto">
          <a:xfrm>
            <a:off x="228600" y="228600"/>
            <a:ext cx="7772400" cy="1143000"/>
          </a:xfrm>
          <a:prstGeom prst="rect">
            <a:avLst/>
          </a:prstGeom>
          <a:noFill/>
          <a:ln w="9525">
            <a:noFill/>
            <a:miter lim="800000"/>
            <a:headEnd/>
            <a:tailEnd/>
          </a:ln>
        </p:spPr>
        <p:txBody>
          <a:bodyPr anchor="ctr"/>
          <a:lstStyle/>
          <a:p>
            <a:pPr>
              <a:defRPr/>
            </a:pPr>
            <a:r>
              <a:rPr lang="en-US" sz="2400" dirty="0" smtClean="0">
                <a:solidFill>
                  <a:schemeClr val="accent1">
                    <a:satMod val="150000"/>
                  </a:schemeClr>
                </a:solidFill>
              </a:rPr>
              <a:t>Contributing Factors in FIMR Cases</a:t>
            </a:r>
            <a:br>
              <a:rPr lang="en-US" sz="2400" dirty="0" smtClean="0">
                <a:solidFill>
                  <a:schemeClr val="accent1">
                    <a:satMod val="150000"/>
                  </a:schemeClr>
                </a:solidFill>
              </a:rPr>
            </a:br>
            <a:r>
              <a:rPr lang="en-US" sz="2400" dirty="0" smtClean="0">
                <a:solidFill>
                  <a:schemeClr val="accent1">
                    <a:satMod val="150000"/>
                  </a:schemeClr>
                </a:solidFill>
              </a:rPr>
              <a:t>2010-2012</a:t>
            </a:r>
            <a:br>
              <a:rPr lang="en-US" sz="2400" dirty="0" smtClean="0">
                <a:solidFill>
                  <a:schemeClr val="accent1">
                    <a:satMod val="150000"/>
                  </a:schemeClr>
                </a:solidFill>
              </a:rPr>
            </a:br>
            <a:r>
              <a:rPr lang="en-US" sz="2400" dirty="0" smtClean="0">
                <a:solidFill>
                  <a:schemeClr val="accent1">
                    <a:satMod val="150000"/>
                  </a:schemeClr>
                </a:solidFill>
              </a:rPr>
              <a:t>N=81</a:t>
            </a:r>
            <a:endParaRPr lang="en-US" sz="2400" dirty="0">
              <a:solidFill>
                <a:schemeClr val="tx2"/>
              </a:solidFill>
              <a:latin typeface="+mj-lt"/>
              <a:cs typeface="+mn-cs"/>
            </a:endParaRPr>
          </a:p>
        </p:txBody>
      </p:sp>
      <p:sp>
        <p:nvSpPr>
          <p:cNvPr id="39939" name="Text Box 3"/>
          <p:cNvSpPr txBox="1">
            <a:spLocks noChangeArrowheads="1"/>
          </p:cNvSpPr>
          <p:nvPr/>
        </p:nvSpPr>
        <p:spPr bwMode="auto">
          <a:xfrm>
            <a:off x="7543800" y="6302375"/>
            <a:ext cx="16002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sp>
        <p:nvSpPr>
          <p:cNvPr id="39940" name="Text Box 4"/>
          <p:cNvSpPr txBox="1">
            <a:spLocks noChangeArrowheads="1"/>
          </p:cNvSpPr>
          <p:nvPr/>
        </p:nvSpPr>
        <p:spPr bwMode="auto">
          <a:xfrm>
            <a:off x="7543800" y="6308725"/>
            <a:ext cx="16002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graphicFrame>
        <p:nvGraphicFramePr>
          <p:cNvPr id="39941" name="Object 5"/>
          <p:cNvGraphicFramePr>
            <a:graphicFrameLocks noChangeAspect="1"/>
          </p:cNvGraphicFramePr>
          <p:nvPr/>
        </p:nvGraphicFramePr>
        <p:xfrm>
          <a:off x="177800" y="1600200"/>
          <a:ext cx="8707438" cy="4872038"/>
        </p:xfrm>
        <a:graphic>
          <a:graphicData uri="http://schemas.openxmlformats.org/presentationml/2006/ole">
            <p:oleObj spid="_x0000_s5122" name="Worksheet" r:id="rId4" imgW="8715311" imgH="4867172" progId="Excel.Sheet.8">
              <p:embed/>
            </p:oleObj>
          </a:graphicData>
        </a:graphic>
      </p:graphicFrame>
      <p:pic>
        <p:nvPicPr>
          <p:cNvPr id="39942" name="Picture 6" descr="pregnant-women-should-not-drink-alcohol-during-first-three-months-says-nice_2008_03_2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15200" y="0"/>
            <a:ext cx="1828800" cy="1373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ChangeArrowheads="1"/>
          </p:cNvSpPr>
          <p:nvPr/>
        </p:nvSpPr>
        <p:spPr bwMode="auto">
          <a:xfrm>
            <a:off x="914400" y="277813"/>
            <a:ext cx="7772400" cy="1143000"/>
          </a:xfrm>
          <a:prstGeom prst="rect">
            <a:avLst/>
          </a:prstGeom>
          <a:noFill/>
          <a:ln w="9525">
            <a:noFill/>
            <a:miter lim="800000"/>
            <a:headEnd/>
            <a:tailEnd/>
          </a:ln>
        </p:spPr>
        <p:txBody>
          <a:bodyPr anchor="ctr"/>
          <a:lstStyle/>
          <a:p>
            <a:pPr>
              <a:defRPr/>
            </a:pPr>
            <a:r>
              <a:rPr lang="en-US" sz="2400" dirty="0" smtClean="0">
                <a:solidFill>
                  <a:schemeClr val="accent1">
                    <a:satMod val="150000"/>
                  </a:schemeClr>
                </a:solidFill>
              </a:rPr>
              <a:t>Contributing Factors in FIMR Cases</a:t>
            </a:r>
            <a:br>
              <a:rPr lang="en-US" sz="2400" dirty="0" smtClean="0">
                <a:solidFill>
                  <a:schemeClr val="accent1">
                    <a:satMod val="150000"/>
                  </a:schemeClr>
                </a:solidFill>
              </a:rPr>
            </a:br>
            <a:r>
              <a:rPr lang="en-US" sz="2400" dirty="0" smtClean="0">
                <a:solidFill>
                  <a:schemeClr val="accent1">
                    <a:satMod val="150000"/>
                  </a:schemeClr>
                </a:solidFill>
              </a:rPr>
              <a:t>2010-2012</a:t>
            </a:r>
            <a:br>
              <a:rPr lang="en-US" sz="2400" dirty="0" smtClean="0">
                <a:solidFill>
                  <a:schemeClr val="accent1">
                    <a:satMod val="150000"/>
                  </a:schemeClr>
                </a:solidFill>
              </a:rPr>
            </a:br>
            <a:r>
              <a:rPr lang="en-US" sz="2400" dirty="0" smtClean="0">
                <a:solidFill>
                  <a:schemeClr val="accent1">
                    <a:satMod val="150000"/>
                  </a:schemeClr>
                </a:solidFill>
              </a:rPr>
              <a:t>N=81</a:t>
            </a:r>
            <a:endParaRPr lang="en-US" sz="2400" dirty="0">
              <a:solidFill>
                <a:schemeClr val="tx2"/>
              </a:solidFill>
              <a:latin typeface="+mj-lt"/>
              <a:cs typeface="+mn-cs"/>
            </a:endParaRPr>
          </a:p>
        </p:txBody>
      </p:sp>
      <p:sp>
        <p:nvSpPr>
          <p:cNvPr id="40963" name="Text Box 3"/>
          <p:cNvSpPr txBox="1">
            <a:spLocks noChangeArrowheads="1"/>
          </p:cNvSpPr>
          <p:nvPr/>
        </p:nvSpPr>
        <p:spPr bwMode="auto">
          <a:xfrm>
            <a:off x="7543800" y="6302375"/>
            <a:ext cx="16002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sp>
        <p:nvSpPr>
          <p:cNvPr id="40964" name="Text Box 4"/>
          <p:cNvSpPr txBox="1">
            <a:spLocks noChangeArrowheads="1"/>
          </p:cNvSpPr>
          <p:nvPr/>
        </p:nvSpPr>
        <p:spPr bwMode="auto">
          <a:xfrm>
            <a:off x="7543800" y="6308725"/>
            <a:ext cx="16002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graphicFrame>
        <p:nvGraphicFramePr>
          <p:cNvPr id="40965" name="Object 5"/>
          <p:cNvGraphicFramePr>
            <a:graphicFrameLocks noChangeAspect="1"/>
          </p:cNvGraphicFramePr>
          <p:nvPr/>
        </p:nvGraphicFramePr>
        <p:xfrm>
          <a:off x="407988" y="1676400"/>
          <a:ext cx="8755062" cy="4535488"/>
        </p:xfrm>
        <a:graphic>
          <a:graphicData uri="http://schemas.openxmlformats.org/presentationml/2006/ole">
            <p:oleObj spid="_x0000_s6146" name="Worksheet" r:id="rId4" imgW="8763091" imgH="4543522" progId="Excel.Sheet.8">
              <p:embed/>
            </p:oleObj>
          </a:graphicData>
        </a:graphic>
      </p:graphicFrame>
      <p:pic>
        <p:nvPicPr>
          <p:cNvPr id="40966" name="Picture 6" descr="surgerywaitingrm"/>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84975" y="0"/>
            <a:ext cx="2359025" cy="1265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ChangeArrowheads="1"/>
          </p:cNvSpPr>
          <p:nvPr/>
        </p:nvSpPr>
        <p:spPr bwMode="auto">
          <a:xfrm>
            <a:off x="304800" y="304800"/>
            <a:ext cx="7772400" cy="1143000"/>
          </a:xfrm>
          <a:prstGeom prst="rect">
            <a:avLst/>
          </a:prstGeom>
          <a:noFill/>
          <a:ln w="9525">
            <a:noFill/>
            <a:miter lim="800000"/>
            <a:headEnd/>
            <a:tailEnd/>
          </a:ln>
        </p:spPr>
        <p:txBody>
          <a:bodyPr anchor="ctr"/>
          <a:lstStyle/>
          <a:p>
            <a:pPr>
              <a:defRPr/>
            </a:pPr>
            <a:r>
              <a:rPr lang="en-US" sz="2400" dirty="0" smtClean="0">
                <a:solidFill>
                  <a:schemeClr val="accent1">
                    <a:satMod val="150000"/>
                  </a:schemeClr>
                </a:solidFill>
              </a:rPr>
              <a:t>Contributing Factors in FIMR Cases</a:t>
            </a:r>
            <a:br>
              <a:rPr lang="en-US" sz="2400" dirty="0" smtClean="0">
                <a:solidFill>
                  <a:schemeClr val="accent1">
                    <a:satMod val="150000"/>
                  </a:schemeClr>
                </a:solidFill>
              </a:rPr>
            </a:br>
            <a:r>
              <a:rPr lang="en-US" sz="2400" dirty="0" smtClean="0">
                <a:solidFill>
                  <a:schemeClr val="accent1">
                    <a:satMod val="150000"/>
                  </a:schemeClr>
                </a:solidFill>
              </a:rPr>
              <a:t>2010-2012</a:t>
            </a:r>
            <a:br>
              <a:rPr lang="en-US" sz="2400" dirty="0" smtClean="0">
                <a:solidFill>
                  <a:schemeClr val="accent1">
                    <a:satMod val="150000"/>
                  </a:schemeClr>
                </a:solidFill>
              </a:rPr>
            </a:br>
            <a:r>
              <a:rPr lang="en-US" sz="2400" dirty="0" smtClean="0">
                <a:solidFill>
                  <a:schemeClr val="accent1">
                    <a:satMod val="150000"/>
                  </a:schemeClr>
                </a:solidFill>
              </a:rPr>
              <a:t>N=81</a:t>
            </a:r>
            <a:endParaRPr lang="en-US" sz="2400" dirty="0">
              <a:solidFill>
                <a:schemeClr val="tx2"/>
              </a:solidFill>
              <a:latin typeface="+mj-lt"/>
              <a:cs typeface="+mn-cs"/>
            </a:endParaRPr>
          </a:p>
        </p:txBody>
      </p:sp>
      <p:sp>
        <p:nvSpPr>
          <p:cNvPr id="41987" name="Text Box 3"/>
          <p:cNvSpPr txBox="1">
            <a:spLocks noChangeArrowheads="1"/>
          </p:cNvSpPr>
          <p:nvPr/>
        </p:nvSpPr>
        <p:spPr bwMode="auto">
          <a:xfrm>
            <a:off x="7543800" y="6302375"/>
            <a:ext cx="16002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sp>
        <p:nvSpPr>
          <p:cNvPr id="41988" name="Text Box 4"/>
          <p:cNvSpPr txBox="1">
            <a:spLocks noChangeArrowheads="1"/>
          </p:cNvSpPr>
          <p:nvPr/>
        </p:nvSpPr>
        <p:spPr bwMode="auto">
          <a:xfrm>
            <a:off x="7543800" y="6308725"/>
            <a:ext cx="16002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graphicFrame>
        <p:nvGraphicFramePr>
          <p:cNvPr id="41989" name="Object 5"/>
          <p:cNvGraphicFramePr>
            <a:graphicFrameLocks noChangeAspect="1"/>
          </p:cNvGraphicFramePr>
          <p:nvPr/>
        </p:nvGraphicFramePr>
        <p:xfrm>
          <a:off x="914400" y="1600200"/>
          <a:ext cx="7954963" cy="4535488"/>
        </p:xfrm>
        <a:graphic>
          <a:graphicData uri="http://schemas.openxmlformats.org/presentationml/2006/ole">
            <p:oleObj spid="_x0000_s7170" name="Worksheet" r:id="rId4" imgW="7962986" imgH="4543522" progId="Excel.Sheet.8">
              <p:embed/>
            </p:oleObj>
          </a:graphicData>
        </a:graphic>
      </p:graphicFrame>
      <p:pic>
        <p:nvPicPr>
          <p:cNvPr id="41990" name="Picture 7" descr="http://www.mychildhealth.net/wp-content/uploads/2009/04/premature-baby-picture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18263" y="0"/>
            <a:ext cx="2725737"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8600" y="304800"/>
            <a:ext cx="6477000" cy="1066800"/>
          </a:xfrm>
        </p:spPr>
        <p:txBody>
          <a:bodyPr>
            <a:normAutofit fontScale="90000"/>
          </a:bodyPr>
          <a:lstStyle/>
          <a:p>
            <a:pPr fontAlgn="auto">
              <a:spcAft>
                <a:spcPts val="0"/>
              </a:spcAft>
              <a:defRPr/>
            </a:pPr>
            <a:r>
              <a:rPr lang="en-US" sz="3100" dirty="0" smtClean="0">
                <a:solidFill>
                  <a:schemeClr val="accent1">
                    <a:satMod val="150000"/>
                  </a:schemeClr>
                </a:solidFill>
              </a:rPr>
              <a:t>Overview of the Fetal &amp; Infant Mortality Review Process</a:t>
            </a:r>
            <a:r>
              <a:rPr lang="en-US" sz="3800" dirty="0" smtClean="0">
                <a:solidFill>
                  <a:schemeClr val="accent1">
                    <a:satMod val="150000"/>
                  </a:schemeClr>
                </a:solidFill>
              </a:rPr>
              <a:t/>
            </a:r>
            <a:br>
              <a:rPr lang="en-US" sz="3800" dirty="0" smtClean="0">
                <a:solidFill>
                  <a:schemeClr val="accent1">
                    <a:satMod val="150000"/>
                  </a:schemeClr>
                </a:solidFill>
              </a:rPr>
            </a:br>
            <a:endParaRPr lang="en-US" sz="3800" dirty="0" smtClean="0">
              <a:solidFill>
                <a:schemeClr val="accent1">
                  <a:satMod val="150000"/>
                </a:schemeClr>
              </a:solidFill>
            </a:endParaRPr>
          </a:p>
        </p:txBody>
      </p:sp>
      <p:sp>
        <p:nvSpPr>
          <p:cNvPr id="114691" name="Rectangle 3"/>
          <p:cNvSpPr>
            <a:spLocks noGrp="1" noChangeArrowheads="1"/>
          </p:cNvSpPr>
          <p:nvPr>
            <p:ph idx="1"/>
          </p:nvPr>
        </p:nvSpPr>
        <p:spPr>
          <a:xfrm>
            <a:off x="762000" y="2590800"/>
            <a:ext cx="7848600" cy="3763963"/>
          </a:xfrm>
        </p:spPr>
        <p:txBody>
          <a:bodyPr rtlCol="0">
            <a:normAutofit lnSpcReduction="10000"/>
          </a:bodyPr>
          <a:lstStyle/>
          <a:p>
            <a:pPr marL="274320" indent="-274320" fontAlgn="auto">
              <a:lnSpc>
                <a:spcPct val="80000"/>
              </a:lnSpc>
              <a:spcBef>
                <a:spcPts val="0"/>
              </a:spcBef>
              <a:spcAft>
                <a:spcPts val="0"/>
              </a:spcAft>
              <a:buClr>
                <a:schemeClr val="accent3"/>
              </a:buClr>
              <a:buFont typeface="Wingdings 2"/>
              <a:buChar char=""/>
              <a:defRPr/>
            </a:pPr>
            <a:r>
              <a:rPr lang="en-US" sz="2800" dirty="0" smtClean="0"/>
              <a:t>The </a:t>
            </a:r>
            <a:r>
              <a:rPr lang="en-US" sz="2800" dirty="0"/>
              <a:t>purpose of FIMR is to examine cases with the worst outcomes to identify gaps in services that might be addressed through community action</a:t>
            </a:r>
            <a:r>
              <a:rPr lang="en-US" sz="2800" dirty="0" smtClean="0"/>
              <a:t>.</a:t>
            </a:r>
          </a:p>
          <a:p>
            <a:pPr marL="274320" indent="-274320" fontAlgn="auto">
              <a:lnSpc>
                <a:spcPct val="80000"/>
              </a:lnSpc>
              <a:spcBef>
                <a:spcPts val="0"/>
              </a:spcBef>
              <a:spcAft>
                <a:spcPts val="0"/>
              </a:spcAft>
              <a:buClr>
                <a:schemeClr val="accent3"/>
              </a:buClr>
              <a:buFont typeface="Wingdings 2"/>
              <a:buChar char=""/>
              <a:defRPr/>
            </a:pPr>
            <a:endParaRPr lang="en-US" sz="2400" dirty="0" smtClean="0"/>
          </a:p>
          <a:p>
            <a:pPr marL="274320" indent="-274320" fontAlgn="auto">
              <a:lnSpc>
                <a:spcPct val="80000"/>
              </a:lnSpc>
              <a:spcBef>
                <a:spcPts val="0"/>
              </a:spcBef>
              <a:spcAft>
                <a:spcPts val="0"/>
              </a:spcAft>
              <a:buClr>
                <a:schemeClr val="accent3"/>
              </a:buClr>
              <a:buFont typeface="Wingdings 2"/>
              <a:buChar char=""/>
              <a:defRPr/>
            </a:pPr>
            <a:endParaRPr lang="en-US" sz="2400" dirty="0" smtClean="0"/>
          </a:p>
          <a:p>
            <a:pPr marL="274320" indent="-274320" fontAlgn="auto">
              <a:lnSpc>
                <a:spcPct val="80000"/>
              </a:lnSpc>
              <a:spcBef>
                <a:spcPts val="0"/>
              </a:spcBef>
              <a:spcAft>
                <a:spcPts val="0"/>
              </a:spcAft>
              <a:buClr>
                <a:schemeClr val="accent3"/>
              </a:buClr>
              <a:buFont typeface="Wingdings 2"/>
              <a:buChar char=""/>
              <a:defRPr/>
            </a:pPr>
            <a:r>
              <a:rPr lang="en-US" sz="2800" dirty="0" smtClean="0"/>
              <a:t>Cases  selected for </a:t>
            </a:r>
            <a:r>
              <a:rPr lang="en-US" sz="2800" dirty="0"/>
              <a:t>review based on specific criteria such </a:t>
            </a:r>
            <a:r>
              <a:rPr lang="en-US" sz="2800" dirty="0" smtClean="0"/>
              <a:t>as:</a:t>
            </a:r>
          </a:p>
          <a:p>
            <a:pPr marL="566928" lvl="1" indent="-274320" fontAlgn="auto">
              <a:lnSpc>
                <a:spcPct val="80000"/>
              </a:lnSpc>
              <a:spcAft>
                <a:spcPts val="0"/>
              </a:spcAft>
              <a:buClr>
                <a:schemeClr val="accent3"/>
              </a:buClr>
              <a:buFont typeface="Wingdings 2"/>
              <a:buChar char=""/>
              <a:defRPr/>
            </a:pPr>
            <a:r>
              <a:rPr lang="en-US" sz="2400" dirty="0" smtClean="0"/>
              <a:t>Zip codes with high infant </a:t>
            </a:r>
            <a:r>
              <a:rPr lang="en-US" sz="2400" dirty="0"/>
              <a:t>mortality </a:t>
            </a:r>
            <a:r>
              <a:rPr lang="en-US" sz="2400" dirty="0" smtClean="0"/>
              <a:t>rates</a:t>
            </a:r>
          </a:p>
          <a:p>
            <a:pPr marL="566928" lvl="1" indent="-274320" fontAlgn="auto">
              <a:lnSpc>
                <a:spcPct val="80000"/>
              </a:lnSpc>
              <a:spcAft>
                <a:spcPts val="0"/>
              </a:spcAft>
              <a:buClr>
                <a:schemeClr val="accent3"/>
              </a:buClr>
              <a:buFont typeface="Wingdings 2"/>
              <a:buChar char=""/>
              <a:defRPr/>
            </a:pPr>
            <a:r>
              <a:rPr lang="en-US" sz="2400" dirty="0" smtClean="0"/>
              <a:t>Fetal </a:t>
            </a:r>
            <a:r>
              <a:rPr lang="en-US" sz="2400" dirty="0"/>
              <a:t>losses over 36 weeks gestation or 2500 </a:t>
            </a:r>
            <a:r>
              <a:rPr lang="en-US" sz="2400" dirty="0" smtClean="0"/>
              <a:t>grams</a:t>
            </a:r>
          </a:p>
          <a:p>
            <a:pPr marL="566928" lvl="1" indent="-274320" fontAlgn="auto">
              <a:lnSpc>
                <a:spcPct val="80000"/>
              </a:lnSpc>
              <a:spcAft>
                <a:spcPts val="0"/>
              </a:spcAft>
              <a:buClr>
                <a:schemeClr val="accent3"/>
              </a:buClr>
              <a:buFont typeface="Wingdings 2"/>
              <a:buChar char=""/>
              <a:defRPr/>
            </a:pPr>
            <a:r>
              <a:rPr lang="en-US" sz="2400" dirty="0" smtClean="0"/>
              <a:t>Deaths in </a:t>
            </a:r>
            <a:r>
              <a:rPr lang="en-US" sz="2400" dirty="0"/>
              <a:t>outlying counties, etc. </a:t>
            </a:r>
          </a:p>
        </p:txBody>
      </p:sp>
      <p:pic>
        <p:nvPicPr>
          <p:cNvPr id="14340" name="Picture 4" descr="premature-babie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39000" y="0"/>
            <a:ext cx="190500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8153400" y="6400800"/>
            <a:ext cx="838200" cy="457200"/>
          </a:xfrm>
          <a:prstGeom prst="rect">
            <a:avLst/>
          </a:prstGeom>
          <a:noFill/>
          <a:ln w="9525">
            <a:noFill/>
            <a:miter lim="800000"/>
            <a:headEnd/>
            <a:tailEnd/>
          </a:ln>
          <a:effectLst/>
        </p:spPr>
        <p:txBody>
          <a:bodyPr wrap="none" anchor="ctr"/>
          <a:lstStyle/>
          <a:p>
            <a:pPr algn="ctr">
              <a:defRPr/>
            </a:pPr>
            <a:r>
              <a:rPr lang="en-US" sz="1000" dirty="0">
                <a:latin typeface="+mn-lt"/>
                <a:cs typeface="+mn-cs"/>
              </a:rPr>
              <a:t>Prepared by Llee</a:t>
            </a:r>
          </a:p>
          <a:p>
            <a:pPr algn="ctr">
              <a:defRPr/>
            </a:pPr>
            <a:r>
              <a:rPr lang="en-US" sz="1000" dirty="0">
                <a:latin typeface="+mn-lt"/>
                <a:cs typeface="+mn-cs"/>
              </a:rPr>
              <a:t>NEFL FIMR</a:t>
            </a:r>
          </a:p>
          <a:p>
            <a:pPr algn="ctr">
              <a:defRPr/>
            </a:pPr>
            <a:r>
              <a:rPr lang="en-US" sz="1000" dirty="0">
                <a:latin typeface="+mn-lt"/>
                <a:cs typeface="+mn-cs"/>
              </a:rPr>
              <a:t>Healthy Start Coalition</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33400" y="1752600"/>
            <a:ext cx="8382000" cy="4419600"/>
          </a:xfrm>
        </p:spPr>
        <p:txBody>
          <a:bodyPr>
            <a:normAutofit lnSpcReduction="10000"/>
          </a:bodyPr>
          <a:lstStyle/>
          <a:p>
            <a:r>
              <a:rPr lang="en-US" sz="2200" dirty="0" smtClean="0"/>
              <a:t>Continue to focus on preventing sleep related deaths.  </a:t>
            </a:r>
          </a:p>
          <a:p>
            <a:pPr lvl="1"/>
            <a:r>
              <a:rPr lang="en-US" sz="2200" dirty="0" smtClean="0"/>
              <a:t>Of the 127 infant deaths in Northeast Florida in 2012, 21 were sleep related. This represents 17% of all deaths as opposed to 13% in 2011.</a:t>
            </a:r>
          </a:p>
          <a:p>
            <a:pPr lvl="1"/>
            <a:r>
              <a:rPr lang="en-US" sz="2200" dirty="0" smtClean="0"/>
              <a:t>Focus on safe sleep surface and bed sharing.  </a:t>
            </a:r>
          </a:p>
          <a:p>
            <a:pPr lvl="1"/>
            <a:r>
              <a:rPr lang="en-US" sz="2200" dirty="0" smtClean="0"/>
              <a:t>Reconnect with Healthy Moms and Health Babies to revive the Cribs 4 Kids programs in the Northeast Florida region and take advantage of cash matching programs (program was not active in 2012 and thus may have contributed to the increase in deaths).  </a:t>
            </a:r>
          </a:p>
          <a:p>
            <a:pPr lvl="1"/>
            <a:r>
              <a:rPr lang="en-US" sz="2200" dirty="0" smtClean="0"/>
              <a:t>New Florida Law effective July 1, 2013, requires all new parents to watch a safe sleep video before </a:t>
            </a:r>
          </a:p>
          <a:p>
            <a:pPr lvl="1">
              <a:buNone/>
            </a:pPr>
            <a:r>
              <a:rPr lang="en-US" sz="2200" dirty="0" smtClean="0"/>
              <a:t>   taking their baby home.</a:t>
            </a:r>
          </a:p>
          <a:p>
            <a:pPr lvl="0"/>
            <a:endParaRPr lang="en-US" sz="2000" dirty="0" smtClean="0"/>
          </a:p>
          <a:p>
            <a:pPr marL="457200" indent="-457200">
              <a:buFont typeface="Wingdings 2" pitchFamily="18" charset="2"/>
              <a:buAutoNum type="arabicPeriod"/>
              <a:defRPr/>
            </a:pPr>
            <a:endParaRPr lang="en-US" dirty="0" smtClean="0"/>
          </a:p>
        </p:txBody>
      </p:sp>
      <p:sp>
        <p:nvSpPr>
          <p:cNvPr id="11266" name="Rectangle 2"/>
          <p:cNvSpPr>
            <a:spLocks noGrp="1" noChangeArrowheads="1"/>
          </p:cNvSpPr>
          <p:nvPr>
            <p:ph type="title"/>
          </p:nvPr>
        </p:nvSpPr>
        <p:spPr/>
        <p:txBody>
          <a:bodyPr/>
          <a:lstStyle/>
          <a:p>
            <a:pPr algn="ctr" eaLnBrk="1" hangingPunct="1"/>
            <a:r>
              <a:rPr lang="en-US" sz="3800" dirty="0" smtClean="0"/>
              <a:t>2013 FIMR Recommendations </a:t>
            </a:r>
            <a:br>
              <a:rPr lang="en-US" sz="3800" dirty="0" smtClean="0"/>
            </a:br>
            <a:r>
              <a:rPr lang="en-US" sz="2400" dirty="0" smtClean="0"/>
              <a:t>(based on 2012 data)</a:t>
            </a:r>
          </a:p>
        </p:txBody>
      </p:sp>
      <p:pic>
        <p:nvPicPr>
          <p:cNvPr id="5" name="Picture 5" descr="NOAHblanket2"/>
          <p:cNvPicPr>
            <a:picLocks noChangeAspect="1" noChangeArrowheads="1"/>
          </p:cNvPicPr>
          <p:nvPr/>
        </p:nvPicPr>
        <p:blipFill>
          <a:blip r:embed="rId3" cstate="print"/>
          <a:srcRect/>
          <a:stretch>
            <a:fillRect/>
          </a:stretch>
        </p:blipFill>
        <p:spPr bwMode="auto">
          <a:xfrm>
            <a:off x="7157584" y="5410200"/>
            <a:ext cx="1986416" cy="1447800"/>
          </a:xfrm>
          <a:prstGeom prst="rect">
            <a:avLst/>
          </a:prstGeom>
          <a:noFill/>
          <a:ln w="9525">
            <a:noFill/>
            <a:miter lim="800000"/>
            <a:headEnd/>
            <a:tailEnd/>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04800" y="1524000"/>
            <a:ext cx="8382000" cy="5105400"/>
          </a:xfrm>
        </p:spPr>
        <p:txBody>
          <a:bodyPr>
            <a:normAutofit fontScale="92500" lnSpcReduction="10000"/>
          </a:bodyPr>
          <a:lstStyle/>
          <a:p>
            <a:r>
              <a:rPr lang="en-US" sz="2400" dirty="0" smtClean="0"/>
              <a:t>Focus on safe sex, STD prevention and family planning.  </a:t>
            </a:r>
          </a:p>
          <a:p>
            <a:pPr lvl="1"/>
            <a:r>
              <a:rPr lang="en-US" sz="2400" dirty="0" smtClean="0"/>
              <a:t>Duval County ranks 5</a:t>
            </a:r>
            <a:r>
              <a:rPr lang="en-US" sz="2400" baseline="30000" dirty="0" smtClean="0"/>
              <a:t>th</a:t>
            </a:r>
            <a:r>
              <a:rPr lang="en-US" sz="2400" dirty="0" smtClean="0"/>
              <a:t> in the state based on 2012 data in STD rates. </a:t>
            </a:r>
          </a:p>
          <a:p>
            <a:pPr lvl="1"/>
            <a:r>
              <a:rPr lang="en-US" sz="2400" dirty="0" smtClean="0"/>
              <a:t>STD protection education should be separate from family planning as the contraceptive methods that are most effective do not protect against STD’s.  Clients need to think of both concerns and make decisions about each one individually.   </a:t>
            </a:r>
          </a:p>
          <a:p>
            <a:pPr lvl="1"/>
            <a:r>
              <a:rPr lang="en-US" sz="2400" dirty="0" smtClean="0"/>
              <a:t>Within the FIMR cases, STDs during pregnancy increased from 9% in 2009 to 35% in 2011.  It was at 23% in 2012.</a:t>
            </a:r>
          </a:p>
          <a:p>
            <a:pPr lvl="1"/>
            <a:r>
              <a:rPr lang="en-US" sz="2400" dirty="0" smtClean="0"/>
              <a:t>83% FIMR cases had family planning issues. 75% unplanned; 25% w/ pregnancy intervals &lt; 12 months.  Need to provide early contraceptive education in immediate PP period about choices, options and spacing.</a:t>
            </a:r>
          </a:p>
          <a:p>
            <a:pPr lvl="1"/>
            <a:endParaRPr lang="en-US" sz="2400" dirty="0" smtClean="0"/>
          </a:p>
          <a:p>
            <a:pPr lvl="1"/>
            <a:endParaRPr lang="en-US" sz="2400" dirty="0" smtClean="0"/>
          </a:p>
          <a:p>
            <a:pPr>
              <a:buNone/>
            </a:pPr>
            <a:endParaRPr lang="en-US" sz="2000" dirty="0" smtClean="0"/>
          </a:p>
          <a:p>
            <a:pPr marL="457200" indent="-457200">
              <a:buFont typeface="Wingdings 2" pitchFamily="18" charset="2"/>
              <a:buAutoNum type="arabicPeriod"/>
              <a:defRPr/>
            </a:pPr>
            <a:endParaRPr lang="en-US" dirty="0" smtClean="0"/>
          </a:p>
        </p:txBody>
      </p:sp>
      <p:sp>
        <p:nvSpPr>
          <p:cNvPr id="11266" name="Rectangle 2"/>
          <p:cNvSpPr>
            <a:spLocks noGrp="1" noChangeArrowheads="1"/>
          </p:cNvSpPr>
          <p:nvPr>
            <p:ph type="title"/>
          </p:nvPr>
        </p:nvSpPr>
        <p:spPr/>
        <p:txBody>
          <a:bodyPr/>
          <a:lstStyle/>
          <a:p>
            <a:pPr algn="ctr" eaLnBrk="1" hangingPunct="1"/>
            <a:r>
              <a:rPr lang="en-US" sz="3800" dirty="0" smtClean="0"/>
              <a:t>2013 FIMR Recommendations </a:t>
            </a:r>
            <a:br>
              <a:rPr lang="en-US" sz="3800" dirty="0" smtClean="0"/>
            </a:br>
            <a:r>
              <a:rPr lang="en-US" sz="2400" dirty="0" smtClean="0"/>
              <a:t>(based on 2012 data)</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04800" y="1371600"/>
            <a:ext cx="8610600" cy="4953000"/>
          </a:xfrm>
        </p:spPr>
        <p:txBody>
          <a:bodyPr>
            <a:noAutofit/>
          </a:bodyPr>
          <a:lstStyle/>
          <a:p>
            <a:pPr lvl="0"/>
            <a:r>
              <a:rPr lang="en-US" sz="2000" dirty="0" smtClean="0"/>
              <a:t>Continue to focus on dangers of smoking during pregnancy.</a:t>
            </a:r>
          </a:p>
          <a:p>
            <a:pPr lvl="1"/>
            <a:r>
              <a:rPr lang="en-US" sz="2000" dirty="0" smtClean="0"/>
              <a:t>Over the last 3 years, the percentage of moms in the death cohort that self-reported some type of substance abuse has from 11 to 17%.</a:t>
            </a:r>
          </a:p>
          <a:p>
            <a:pPr lvl="1"/>
            <a:r>
              <a:rPr lang="en-US" sz="2000" dirty="0" smtClean="0"/>
              <a:t>In all years, &gt;90% were tobacco smokers.  </a:t>
            </a:r>
          </a:p>
          <a:p>
            <a:pPr lvl="1"/>
            <a:r>
              <a:rPr lang="en-US" sz="2000" dirty="0" smtClean="0"/>
              <a:t>The C.A.T. began an anti-smoking campaign in the target area (Health Zone 1) last year.  </a:t>
            </a:r>
          </a:p>
          <a:p>
            <a:pPr lvl="2"/>
            <a:r>
              <a:rPr lang="en-US" sz="2000" dirty="0" smtClean="0"/>
              <a:t>Phase 2 planned this year.</a:t>
            </a:r>
          </a:p>
          <a:p>
            <a:pPr lvl="2"/>
            <a:r>
              <a:rPr lang="en-US" sz="2000" dirty="0" smtClean="0"/>
              <a:t>Focus on social media and expansion to 32218 and 32244 zips. </a:t>
            </a:r>
          </a:p>
          <a:p>
            <a:pPr lvl="1"/>
            <a:r>
              <a:rPr lang="en-US" sz="2000" dirty="0" smtClean="0"/>
              <a:t>The Healthy Start program in St. Johns County piloted SCRIPT (evidence-based smoking cessation program for pregnant women) based on last year’s recommendations. </a:t>
            </a:r>
          </a:p>
          <a:p>
            <a:pPr lvl="2"/>
            <a:r>
              <a:rPr lang="en-US" sz="2000" dirty="0" smtClean="0"/>
              <a:t>Pilot successful; now expanding into all 5 counties.  </a:t>
            </a:r>
          </a:p>
          <a:p>
            <a:pPr lvl="2"/>
            <a:r>
              <a:rPr lang="en-US" sz="2000" dirty="0" smtClean="0"/>
              <a:t>All HS providers will be trained in the SCRIPT program.  </a:t>
            </a:r>
          </a:p>
          <a:p>
            <a:pPr lvl="1"/>
            <a:r>
              <a:rPr lang="en-US" sz="2000" dirty="0" smtClean="0"/>
              <a:t>All 5 counties have Tobacco Prevention programs w/ FDOH.</a:t>
            </a:r>
          </a:p>
          <a:p>
            <a:endParaRPr lang="en-US" sz="2000" dirty="0" smtClean="0"/>
          </a:p>
        </p:txBody>
      </p:sp>
      <p:sp>
        <p:nvSpPr>
          <p:cNvPr id="12290" name="Title 1"/>
          <p:cNvSpPr>
            <a:spLocks noGrp="1"/>
          </p:cNvSpPr>
          <p:nvPr>
            <p:ph type="title"/>
          </p:nvPr>
        </p:nvSpPr>
        <p:spPr/>
        <p:txBody>
          <a:bodyPr/>
          <a:lstStyle/>
          <a:p>
            <a:pPr algn="ctr"/>
            <a:r>
              <a:rPr lang="en-US" sz="3600" dirty="0" smtClean="0"/>
              <a:t>2013 FIMR Recommendations </a:t>
            </a:r>
            <a:r>
              <a:rPr lang="en-US" sz="3200" dirty="0" smtClean="0"/>
              <a:t/>
            </a:r>
            <a:br>
              <a:rPr lang="en-US" sz="3200" dirty="0" smtClean="0"/>
            </a:br>
            <a:r>
              <a:rPr lang="en-US" sz="2400" dirty="0" smtClean="0"/>
              <a:t>(based on 2012 data)</a:t>
            </a:r>
          </a:p>
        </p:txBody>
      </p:sp>
      <p:pic>
        <p:nvPicPr>
          <p:cNvPr id="4098" name="Picture 2" descr="http://images.sciencedaily.com/2009/10/091001081223-large.jpg"/>
          <p:cNvPicPr>
            <a:picLocks noChangeAspect="1" noChangeArrowheads="1"/>
          </p:cNvPicPr>
          <p:nvPr/>
        </p:nvPicPr>
        <p:blipFill>
          <a:blip r:embed="rId3" cstate="print"/>
          <a:srcRect/>
          <a:stretch>
            <a:fillRect/>
          </a:stretch>
        </p:blipFill>
        <p:spPr bwMode="auto">
          <a:xfrm>
            <a:off x="7467600" y="228600"/>
            <a:ext cx="1676400" cy="1120394"/>
          </a:xfrm>
          <a:prstGeom prst="rect">
            <a:avLst/>
          </a:prstGeom>
          <a:noFill/>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1642872"/>
          </a:xfrm>
        </p:spPr>
        <p:txBody>
          <a:bodyPr/>
          <a:lstStyle/>
          <a:p>
            <a:r>
              <a:rPr lang="en-US" dirty="0" smtClean="0"/>
              <a:t>Any questions?</a:t>
            </a:r>
            <a:endParaRPr lang="en-US" dirty="0"/>
          </a:p>
        </p:txBody>
      </p:sp>
      <p:sp>
        <p:nvSpPr>
          <p:cNvPr id="3" name="Title 2"/>
          <p:cNvSpPr>
            <a:spLocks noGrp="1"/>
          </p:cNvSpPr>
          <p:nvPr>
            <p:ph type="title"/>
          </p:nvPr>
        </p:nvSpPr>
        <p:spPr>
          <a:xfrm>
            <a:off x="457200" y="5181600"/>
            <a:ext cx="8229600" cy="1143000"/>
          </a:xfrm>
        </p:spPr>
        <p:txBody>
          <a:bodyPr/>
          <a:lstStyle/>
          <a:p>
            <a:pPr algn="ctr"/>
            <a:r>
              <a:rPr lang="en-US" dirty="0" smtClean="0"/>
              <a:t>Thank you!</a:t>
            </a:r>
            <a:endParaRPr lang="en-US" dirty="0"/>
          </a:p>
        </p:txBody>
      </p:sp>
      <p:pic>
        <p:nvPicPr>
          <p:cNvPr id="65538" name="Picture 2" descr="https://encrypted-tbn2.gstatic.com/images?q=tbn:ANd9GcQA71CdBVa_6ukSFac7_5arp-7NgFJuhPT7h1BCTHvsxKC42j5w"/>
          <p:cNvPicPr>
            <a:picLocks noChangeAspect="1" noChangeArrowheads="1"/>
          </p:cNvPicPr>
          <p:nvPr/>
        </p:nvPicPr>
        <p:blipFill>
          <a:blip r:embed="rId2" cstate="print"/>
          <a:srcRect/>
          <a:stretch>
            <a:fillRect/>
          </a:stretch>
        </p:blipFill>
        <p:spPr bwMode="auto">
          <a:xfrm>
            <a:off x="4648200" y="762000"/>
            <a:ext cx="3124200" cy="3124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sz="1200" b="0" i="0" u="none" strike="noStrike" kern="1200" baseline="0">
                <a:solidFill>
                  <a:sysClr val="windowText" lastClr="000000"/>
                </a:solidFill>
                <a:latin typeface="Calibri"/>
                <a:ea typeface="Calibri"/>
                <a:cs typeface="Calibri"/>
              </a:defRPr>
            </a:pPr>
            <a:r>
              <a:rPr lang="en-US" sz="2400" dirty="0" smtClean="0"/>
              <a:t>Florida</a:t>
            </a:r>
            <a:br>
              <a:rPr lang="en-US" sz="2400" dirty="0" smtClean="0"/>
            </a:br>
            <a:r>
              <a:rPr lang="en-US" sz="2400" dirty="0" smtClean="0"/>
              <a:t>Infant Mortality Rate Trends</a:t>
            </a:r>
            <a:br>
              <a:rPr lang="en-US" sz="2400" dirty="0" smtClean="0"/>
            </a:br>
            <a:r>
              <a:rPr lang="en-US" sz="2400" dirty="0" smtClean="0"/>
              <a:t>Florida, 1990-2012</a:t>
            </a:r>
            <a:br>
              <a:rPr lang="en-US" sz="2400" dirty="0" smtClean="0"/>
            </a:br>
            <a:endParaRPr lang="en-US" sz="2400" dirty="0"/>
          </a:p>
        </p:txBody>
      </p:sp>
      <p:graphicFrame>
        <p:nvGraphicFramePr>
          <p:cNvPr id="6" name="Chart 5"/>
          <p:cNvGraphicFramePr>
            <a:graphicFrameLocks/>
          </p:cNvGraphicFramePr>
          <p:nvPr/>
        </p:nvGraphicFramePr>
        <p:xfrm>
          <a:off x="0" y="1000125"/>
          <a:ext cx="8915400" cy="58578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normAutofit fontScale="90000"/>
          </a:bodyPr>
          <a:lstStyle/>
          <a:p>
            <a:pPr fontAlgn="auto">
              <a:spcAft>
                <a:spcPts val="0"/>
              </a:spcAft>
              <a:defRPr/>
            </a:pPr>
            <a:r>
              <a:rPr lang="en-US" sz="2500" dirty="0"/>
              <a:t>Resident Infant Mortality Rates-All Races</a:t>
            </a:r>
            <a:br>
              <a:rPr lang="en-US" sz="2500" dirty="0"/>
            </a:br>
            <a:r>
              <a:rPr lang="en-US" sz="2500" dirty="0"/>
              <a:t>Northeast Florida and Florida</a:t>
            </a:r>
            <a:br>
              <a:rPr lang="en-US" sz="2500" dirty="0"/>
            </a:br>
            <a:r>
              <a:rPr lang="en-US" sz="2500" dirty="0" smtClean="0"/>
              <a:t>2003-2012</a:t>
            </a:r>
            <a:endParaRPr lang="en-US" sz="2500" dirty="0"/>
          </a:p>
        </p:txBody>
      </p:sp>
      <p:graphicFrame>
        <p:nvGraphicFramePr>
          <p:cNvPr id="6" name="Object 3"/>
          <p:cNvGraphicFramePr>
            <a:graphicFrameLocks noGrp="1" noChangeAspect="1"/>
          </p:cNvGraphicFramePr>
          <p:nvPr>
            <p:ph type="chart" idx="1"/>
          </p:nvPr>
        </p:nvGraphicFramePr>
        <p:xfrm>
          <a:off x="609600" y="1828800"/>
          <a:ext cx="78740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24579" name="Text Box 4"/>
          <p:cNvSpPr txBox="1">
            <a:spLocks noChangeArrowheads="1"/>
          </p:cNvSpPr>
          <p:nvPr/>
        </p:nvSpPr>
        <p:spPr bwMode="auto">
          <a:xfrm>
            <a:off x="7543800" y="6302375"/>
            <a:ext cx="1600200" cy="549275"/>
          </a:xfrm>
          <a:prstGeom prst="rect">
            <a:avLst/>
          </a:prstGeom>
          <a:noFill/>
          <a:ln w="9525">
            <a:noFill/>
            <a:miter lim="800000"/>
            <a:headEnd/>
            <a:tailEnd/>
          </a:ln>
        </p:spPr>
        <p:txBody>
          <a:bodyPr>
            <a:spAutoFit/>
          </a:bodyPr>
          <a:lstStyle/>
          <a:p>
            <a:pPr eaLnBrk="0" hangingPunct="0">
              <a:spcBef>
                <a:spcPct val="50000"/>
              </a:spcBef>
            </a:pPr>
            <a:r>
              <a:rPr lang="en-US" sz="1000" dirty="0">
                <a:latin typeface="Tahoma" pitchFamily="34" charset="0"/>
              </a:rPr>
              <a:t>Prepared by L.Lee Source: Birth and Death Certificates/Vital Stats </a:t>
            </a:r>
          </a:p>
        </p:txBody>
      </p:sp>
      <p:pic>
        <p:nvPicPr>
          <p:cNvPr id="24580" name="Picture 5" descr="hospital-birth"/>
          <p:cNvPicPr>
            <a:picLocks noChangeAspect="1" noChangeArrowheads="1"/>
          </p:cNvPicPr>
          <p:nvPr/>
        </p:nvPicPr>
        <p:blipFill>
          <a:blip r:embed="rId4" cstate="print"/>
          <a:srcRect/>
          <a:stretch>
            <a:fillRect/>
          </a:stretch>
        </p:blipFill>
        <p:spPr bwMode="auto">
          <a:xfrm>
            <a:off x="7315200" y="0"/>
            <a:ext cx="1828800" cy="1371600"/>
          </a:xfrm>
          <a:prstGeom prst="rect">
            <a:avLst/>
          </a:prstGeom>
          <a:noFill/>
          <a:ln w="9525">
            <a:noFill/>
            <a:miter lim="800000"/>
            <a:headEnd/>
            <a:tailEnd/>
          </a:ln>
        </p:spPr>
      </p:pic>
      <p:sp>
        <p:nvSpPr>
          <p:cNvPr id="7" name="TextBox 6"/>
          <p:cNvSpPr txBox="1"/>
          <p:nvPr/>
        </p:nvSpPr>
        <p:spPr>
          <a:xfrm>
            <a:off x="3352800" y="6248400"/>
            <a:ext cx="3505200" cy="369332"/>
          </a:xfrm>
          <a:prstGeom prst="rect">
            <a:avLst/>
          </a:prstGeom>
          <a:noFill/>
        </p:spPr>
        <p:txBody>
          <a:bodyPr wrap="square" rtlCol="0">
            <a:spAutoFit/>
          </a:bodyPr>
          <a:lstStyle/>
          <a:p>
            <a:r>
              <a:rPr lang="en-US" i="1" dirty="0" smtClean="0"/>
              <a:t>127 infant deaths in 2012</a:t>
            </a:r>
            <a:endParaRPr lang="en-US" i="1"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type="title"/>
          </p:nvPr>
        </p:nvSpPr>
        <p:spPr/>
        <p:txBody>
          <a:bodyPr>
            <a:normAutofit fontScale="90000"/>
          </a:bodyPr>
          <a:lstStyle/>
          <a:p>
            <a:pPr eaLnBrk="0" fontAlgn="auto" hangingPunct="0">
              <a:spcAft>
                <a:spcPts val="0"/>
              </a:spcAft>
              <a:defRPr/>
            </a:pPr>
            <a:r>
              <a:rPr lang="en-US" sz="2500" dirty="0"/>
              <a:t>Resident White Infant Mortality Rates</a:t>
            </a:r>
            <a:br>
              <a:rPr lang="en-US" sz="2500" dirty="0"/>
            </a:br>
            <a:r>
              <a:rPr lang="en-US" sz="2500" dirty="0"/>
              <a:t>Northeast Florida and Florida </a:t>
            </a:r>
            <a:br>
              <a:rPr lang="en-US" sz="2500" dirty="0"/>
            </a:br>
            <a:r>
              <a:rPr lang="en-US" sz="2500" dirty="0" smtClean="0"/>
              <a:t>2003-2012</a:t>
            </a:r>
            <a:endParaRPr lang="en-US" sz="2100" dirty="0"/>
          </a:p>
        </p:txBody>
      </p:sp>
      <p:graphicFrame>
        <p:nvGraphicFramePr>
          <p:cNvPr id="6" name="Object 2"/>
          <p:cNvGraphicFramePr>
            <a:graphicFrameLocks noGrp="1" noChangeAspect="1"/>
          </p:cNvGraphicFramePr>
          <p:nvPr>
            <p:ph type="chart" idx="1"/>
          </p:nvPr>
        </p:nvGraphicFramePr>
        <p:xfrm>
          <a:off x="457200" y="1789113"/>
          <a:ext cx="8077200" cy="4152900"/>
        </p:xfrm>
        <a:graphic>
          <a:graphicData uri="http://schemas.openxmlformats.org/drawingml/2006/chart">
            <c:chart xmlns:c="http://schemas.openxmlformats.org/drawingml/2006/chart" xmlns:r="http://schemas.openxmlformats.org/officeDocument/2006/relationships" r:id="rId3"/>
          </a:graphicData>
        </a:graphic>
      </p:graphicFrame>
      <p:sp>
        <p:nvSpPr>
          <p:cNvPr id="26627" name="Text Box 4"/>
          <p:cNvSpPr txBox="1">
            <a:spLocks noChangeArrowheads="1"/>
          </p:cNvSpPr>
          <p:nvPr/>
        </p:nvSpPr>
        <p:spPr bwMode="auto">
          <a:xfrm>
            <a:off x="7543800" y="6302375"/>
            <a:ext cx="1600200" cy="549275"/>
          </a:xfrm>
          <a:prstGeom prst="rect">
            <a:avLst/>
          </a:prstGeom>
          <a:noFill/>
          <a:ln w="9525">
            <a:noFill/>
            <a:miter lim="800000"/>
            <a:headEnd/>
            <a:tailEnd/>
          </a:ln>
        </p:spPr>
        <p:txBody>
          <a:bodyPr>
            <a:spAutoFit/>
          </a:bodyPr>
          <a:lstStyle/>
          <a:p>
            <a:pPr eaLnBrk="0" hangingPunct="0">
              <a:spcBef>
                <a:spcPct val="50000"/>
              </a:spcBef>
            </a:pPr>
            <a:r>
              <a:rPr lang="en-US" sz="1000" dirty="0">
                <a:latin typeface="Tahoma" pitchFamily="34" charset="0"/>
              </a:rPr>
              <a:t>Prepared by L.Lee Source: Birth and Death Certificates/Vital Stats</a:t>
            </a:r>
          </a:p>
        </p:txBody>
      </p:sp>
      <p:pic>
        <p:nvPicPr>
          <p:cNvPr id="26628" name="Picture 4" descr="http://stupidcelebrities.net/wp-content/new_baby.jpg"/>
          <p:cNvPicPr>
            <a:picLocks noChangeAspect="1" noChangeArrowheads="1"/>
          </p:cNvPicPr>
          <p:nvPr/>
        </p:nvPicPr>
        <p:blipFill>
          <a:blip r:embed="rId4" cstate="print"/>
          <a:srcRect/>
          <a:stretch>
            <a:fillRect/>
          </a:stretch>
        </p:blipFill>
        <p:spPr bwMode="auto">
          <a:xfrm>
            <a:off x="7239000" y="0"/>
            <a:ext cx="1905000" cy="1428750"/>
          </a:xfrm>
          <a:prstGeom prst="rect">
            <a:avLst/>
          </a:prstGeom>
          <a:noFill/>
          <a:ln w="9525">
            <a:noFill/>
            <a:miter lim="800000"/>
            <a:headEnd/>
            <a:tailEnd/>
          </a:ln>
        </p:spPr>
      </p:pic>
      <p:sp>
        <p:nvSpPr>
          <p:cNvPr id="7" name="TextBox 6"/>
          <p:cNvSpPr txBox="1"/>
          <p:nvPr/>
        </p:nvSpPr>
        <p:spPr>
          <a:xfrm>
            <a:off x="2895600" y="6096000"/>
            <a:ext cx="3886200" cy="381000"/>
          </a:xfrm>
          <a:prstGeom prst="rect">
            <a:avLst/>
          </a:prstGeom>
          <a:noFill/>
        </p:spPr>
        <p:txBody>
          <a:bodyPr wrap="square" rtlCol="0">
            <a:spAutoFit/>
          </a:bodyPr>
          <a:lstStyle/>
          <a:p>
            <a:r>
              <a:rPr lang="en-US" i="1" dirty="0" smtClean="0"/>
              <a:t>51 white infant deaths in 2012</a:t>
            </a:r>
            <a:endParaRPr lang="en-US" i="1"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title"/>
          </p:nvPr>
        </p:nvSpPr>
        <p:spPr/>
        <p:txBody>
          <a:bodyPr>
            <a:normAutofit fontScale="90000"/>
          </a:bodyPr>
          <a:lstStyle/>
          <a:p>
            <a:pPr eaLnBrk="0" fontAlgn="auto" hangingPunct="0">
              <a:spcAft>
                <a:spcPts val="0"/>
              </a:spcAft>
              <a:defRPr/>
            </a:pPr>
            <a:r>
              <a:rPr lang="en-US" sz="2500" dirty="0"/>
              <a:t>Resident </a:t>
            </a:r>
            <a:r>
              <a:rPr lang="en-US" sz="2500" dirty="0" smtClean="0"/>
              <a:t>Black </a:t>
            </a:r>
            <a:r>
              <a:rPr lang="en-US" sz="2500" dirty="0"/>
              <a:t>Infant Mortality Rates </a:t>
            </a:r>
            <a:br>
              <a:rPr lang="en-US" sz="2500" dirty="0"/>
            </a:br>
            <a:r>
              <a:rPr lang="en-US" sz="2500" dirty="0"/>
              <a:t>Northeast Florida and Florida</a:t>
            </a:r>
            <a:br>
              <a:rPr lang="en-US" sz="2500" dirty="0"/>
            </a:br>
            <a:r>
              <a:rPr lang="en-US" sz="2500" dirty="0" smtClean="0"/>
              <a:t>2003-2012</a:t>
            </a:r>
            <a:endParaRPr lang="en-US" sz="2100" dirty="0"/>
          </a:p>
        </p:txBody>
      </p:sp>
      <p:graphicFrame>
        <p:nvGraphicFramePr>
          <p:cNvPr id="6" name="Object 2"/>
          <p:cNvGraphicFramePr>
            <a:graphicFrameLocks noGrp="1" noChangeAspect="1"/>
          </p:cNvGraphicFramePr>
          <p:nvPr>
            <p:ph type="chart" idx="1"/>
          </p:nvPr>
        </p:nvGraphicFramePr>
        <p:xfrm>
          <a:off x="463177" y="1719263"/>
          <a:ext cx="8178800" cy="4292600"/>
        </p:xfrm>
        <a:graphic>
          <a:graphicData uri="http://schemas.openxmlformats.org/drawingml/2006/chart">
            <c:chart xmlns:c="http://schemas.openxmlformats.org/drawingml/2006/chart" xmlns:r="http://schemas.openxmlformats.org/officeDocument/2006/relationships" r:id="rId3"/>
          </a:graphicData>
        </a:graphic>
      </p:graphicFrame>
      <p:sp>
        <p:nvSpPr>
          <p:cNvPr id="28675" name="Text Box 5"/>
          <p:cNvSpPr txBox="1">
            <a:spLocks noChangeArrowheads="1"/>
          </p:cNvSpPr>
          <p:nvPr/>
        </p:nvSpPr>
        <p:spPr bwMode="auto">
          <a:xfrm>
            <a:off x="7543800" y="6302375"/>
            <a:ext cx="1600200" cy="549275"/>
          </a:xfrm>
          <a:prstGeom prst="rect">
            <a:avLst/>
          </a:prstGeom>
          <a:noFill/>
          <a:ln w="9525">
            <a:noFill/>
            <a:miter lim="800000"/>
            <a:headEnd/>
            <a:tailEnd/>
          </a:ln>
        </p:spPr>
        <p:txBody>
          <a:bodyPr>
            <a:spAutoFit/>
          </a:bodyPr>
          <a:lstStyle/>
          <a:p>
            <a:pPr eaLnBrk="0" hangingPunct="0">
              <a:spcBef>
                <a:spcPct val="50000"/>
              </a:spcBef>
            </a:pPr>
            <a:r>
              <a:rPr lang="en-US" sz="1000" dirty="0">
                <a:latin typeface="Tahoma" pitchFamily="34" charset="0"/>
              </a:rPr>
              <a:t>Prepared by L.Lee Source: Birth and Death Certificates/Vital Stats</a:t>
            </a:r>
          </a:p>
        </p:txBody>
      </p:sp>
      <p:pic>
        <p:nvPicPr>
          <p:cNvPr id="28676" name="Picture 6" descr="http://cm1.theinsider.com/media/0/51/51/diddy2_400-1.0.0.0x0.400x300.jpeg"/>
          <p:cNvPicPr>
            <a:picLocks noChangeAspect="1" noChangeArrowheads="1"/>
          </p:cNvPicPr>
          <p:nvPr/>
        </p:nvPicPr>
        <p:blipFill>
          <a:blip r:embed="rId4" cstate="print"/>
          <a:srcRect/>
          <a:stretch>
            <a:fillRect/>
          </a:stretch>
        </p:blipFill>
        <p:spPr bwMode="auto">
          <a:xfrm>
            <a:off x="7239000" y="0"/>
            <a:ext cx="1905000" cy="1428750"/>
          </a:xfrm>
          <a:prstGeom prst="rect">
            <a:avLst/>
          </a:prstGeom>
          <a:noFill/>
          <a:ln w="9525">
            <a:noFill/>
            <a:miter lim="800000"/>
            <a:headEnd/>
            <a:tailEnd/>
          </a:ln>
        </p:spPr>
      </p:pic>
      <p:sp>
        <p:nvSpPr>
          <p:cNvPr id="7" name="TextBox 6"/>
          <p:cNvSpPr txBox="1"/>
          <p:nvPr/>
        </p:nvSpPr>
        <p:spPr>
          <a:xfrm>
            <a:off x="2590800" y="6172200"/>
            <a:ext cx="3634328" cy="369332"/>
          </a:xfrm>
          <a:prstGeom prst="rect">
            <a:avLst/>
          </a:prstGeom>
          <a:noFill/>
        </p:spPr>
        <p:txBody>
          <a:bodyPr wrap="none" rtlCol="0">
            <a:spAutoFit/>
          </a:bodyPr>
          <a:lstStyle/>
          <a:p>
            <a:r>
              <a:rPr lang="en-US" i="1" dirty="0" smtClean="0"/>
              <a:t>67 black infant deaths in 2012</a:t>
            </a:r>
            <a:endParaRPr lang="en-US" i="1"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304800"/>
            <a:ext cx="8001000" cy="1143000"/>
          </a:xfrm>
        </p:spPr>
        <p:txBody>
          <a:bodyPr lIns="91440" rIns="91440" bIns="45720" anchor="ctr">
            <a:normAutofit fontScale="90000"/>
          </a:bodyPr>
          <a:lstStyle/>
          <a:p>
            <a:pPr eaLnBrk="1" hangingPunct="1"/>
            <a:r>
              <a:rPr lang="en-US" sz="3300" dirty="0" smtClean="0"/>
              <a:t>5 Year Infant Mortality Rates</a:t>
            </a:r>
            <a:br>
              <a:rPr lang="en-US" sz="3300" dirty="0" smtClean="0"/>
            </a:br>
            <a:r>
              <a:rPr lang="en-US" sz="3300" dirty="0" smtClean="0"/>
              <a:t>Outlying Counties</a:t>
            </a:r>
            <a:br>
              <a:rPr lang="en-US" sz="3300" dirty="0" smtClean="0"/>
            </a:br>
            <a:r>
              <a:rPr lang="en-US" sz="2100" dirty="0" smtClean="0"/>
              <a:t>2008 – 2012</a:t>
            </a:r>
            <a:br>
              <a:rPr lang="en-US" sz="2100" dirty="0" smtClean="0"/>
            </a:br>
            <a:endParaRPr lang="en-US" sz="2100" dirty="0" smtClean="0"/>
          </a:p>
        </p:txBody>
      </p:sp>
      <p:graphicFrame>
        <p:nvGraphicFramePr>
          <p:cNvPr id="236579" name="Group 35"/>
          <p:cNvGraphicFramePr>
            <a:graphicFrameLocks noGrp="1"/>
          </p:cNvGraphicFramePr>
          <p:nvPr/>
        </p:nvGraphicFramePr>
        <p:xfrm>
          <a:off x="685800" y="1905000"/>
          <a:ext cx="6553199" cy="4448944"/>
        </p:xfrm>
        <a:graphic>
          <a:graphicData uri="http://schemas.openxmlformats.org/drawingml/2006/table">
            <a:tbl>
              <a:tblPr/>
              <a:tblGrid>
                <a:gridCol w="1679257"/>
                <a:gridCol w="1629766"/>
                <a:gridCol w="1622088"/>
                <a:gridCol w="1622088"/>
              </a:tblGrid>
              <a:tr h="717417">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endParaRPr kumimoji="0" lang="en-US" sz="2400" b="1" i="0" u="sng" strike="noStrike" cap="none" normalizeH="0" baseline="0" dirty="0" smtClean="0">
                        <a:ln>
                          <a:noFill/>
                        </a:ln>
                        <a:solidFill>
                          <a:schemeClr val="tx1"/>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1" i="0" u="sng" strike="noStrike" cap="none" normalizeH="0" baseline="0" dirty="0" smtClean="0">
                          <a:ln>
                            <a:noFill/>
                          </a:ln>
                          <a:solidFill>
                            <a:schemeClr val="tx1"/>
                          </a:solidFill>
                          <a:effectLst/>
                          <a:latin typeface="Constantia" pitchFamily="18" charset="0"/>
                        </a:rPr>
                        <a:t>Infant Deaths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1" i="0" u="sng" strike="noStrike" cap="none" normalizeH="0" baseline="0" dirty="0" smtClean="0">
                          <a:ln>
                            <a:noFill/>
                          </a:ln>
                          <a:solidFill>
                            <a:schemeClr val="tx1"/>
                          </a:solidFill>
                          <a:effectLst/>
                          <a:latin typeface="Constantia" pitchFamily="18" charset="0"/>
                        </a:rPr>
                        <a:t>Births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1" i="0" u="sng" strike="noStrike" cap="none" normalizeH="0" baseline="0" dirty="0" smtClean="0">
                          <a:ln>
                            <a:noFill/>
                          </a:ln>
                          <a:solidFill>
                            <a:schemeClr val="tx1"/>
                          </a:solidFill>
                          <a:effectLst/>
                          <a:latin typeface="Constantia" pitchFamily="18" charset="0"/>
                        </a:rPr>
                        <a:t>IM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96">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Baker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1809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96">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Clay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10789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96">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Nassau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3886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r h="906496">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St .Johns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9091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73" name="Rectangle 42"/>
          <p:cNvSpPr>
            <a:spLocks noChangeArrowheads="1"/>
          </p:cNvSpPr>
          <p:nvPr/>
        </p:nvSpPr>
        <p:spPr bwMode="auto">
          <a:xfrm>
            <a:off x="7772400" y="6156325"/>
            <a:ext cx="1371600" cy="701675"/>
          </a:xfrm>
          <a:prstGeom prst="rect">
            <a:avLst/>
          </a:prstGeom>
          <a:noFill/>
          <a:ln w="9525">
            <a:noFill/>
            <a:miter lim="800000"/>
            <a:headEnd/>
            <a:tailEnd/>
          </a:ln>
        </p:spPr>
        <p:txBody>
          <a:bodyPr>
            <a:spAutoFit/>
          </a:bodyPr>
          <a:lstStyle/>
          <a:p>
            <a:pPr>
              <a:spcBef>
                <a:spcPct val="50000"/>
              </a:spcBef>
            </a:pPr>
            <a:r>
              <a:rPr lang="en-US" sz="1000" dirty="0">
                <a:latin typeface="Times New Roman" pitchFamily="18" charset="0"/>
              </a:rPr>
              <a:t>Prepared by Llee</a:t>
            </a:r>
          </a:p>
          <a:p>
            <a:pPr>
              <a:spcBef>
                <a:spcPct val="50000"/>
              </a:spcBef>
            </a:pPr>
            <a:r>
              <a:rPr lang="en-US" sz="1000" dirty="0">
                <a:latin typeface="Times New Roman" pitchFamily="18" charset="0"/>
              </a:rPr>
              <a:t>NEFL FIMR</a:t>
            </a:r>
          </a:p>
          <a:p>
            <a:pPr>
              <a:spcBef>
                <a:spcPct val="50000"/>
              </a:spcBef>
            </a:pPr>
            <a:r>
              <a:rPr lang="en-US" sz="1000" dirty="0">
                <a:latin typeface="Times New Roman" pitchFamily="18" charset="0"/>
              </a:rPr>
              <a:t>Healthy Start Coalition</a:t>
            </a:r>
          </a:p>
        </p:txBody>
      </p:sp>
      <p:pic>
        <p:nvPicPr>
          <p:cNvPr id="6174" name="Picture 2" descr="http://blogs.lifeway.com/blog/deeperstill/2008/06/13/sleeping%20baby.jpg"/>
          <p:cNvPicPr>
            <a:picLocks noChangeAspect="1" noChangeArrowheads="1"/>
          </p:cNvPicPr>
          <p:nvPr/>
        </p:nvPicPr>
        <p:blipFill>
          <a:blip r:embed="rId3" cstate="print"/>
          <a:srcRect/>
          <a:stretch>
            <a:fillRect/>
          </a:stretch>
        </p:blipFill>
        <p:spPr bwMode="auto">
          <a:xfrm>
            <a:off x="7086600" y="838200"/>
            <a:ext cx="2057400" cy="15430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04800" y="304800"/>
            <a:ext cx="7772400" cy="1143000"/>
          </a:xfrm>
        </p:spPr>
        <p:txBody>
          <a:bodyPr>
            <a:normAutofit fontScale="90000"/>
          </a:bodyPr>
          <a:lstStyle/>
          <a:p>
            <a:pPr fontAlgn="auto">
              <a:spcAft>
                <a:spcPts val="0"/>
              </a:spcAft>
              <a:defRPr/>
            </a:pPr>
            <a:r>
              <a:rPr lang="en-US" sz="2500" dirty="0"/>
              <a:t>Resident Infant Mortality Rates by Race</a:t>
            </a:r>
            <a:br>
              <a:rPr lang="en-US" sz="2500" dirty="0"/>
            </a:br>
            <a:r>
              <a:rPr lang="en-US" sz="2500" dirty="0"/>
              <a:t>Duval </a:t>
            </a:r>
            <a:r>
              <a:rPr lang="en-US" sz="2500" dirty="0" smtClean="0"/>
              <a:t>County</a:t>
            </a:r>
            <a:r>
              <a:rPr lang="en-US" sz="2500" dirty="0"/>
              <a:t/>
            </a:r>
            <a:br>
              <a:rPr lang="en-US" sz="2500" dirty="0"/>
            </a:br>
            <a:r>
              <a:rPr lang="en-US" sz="2500" dirty="0" smtClean="0"/>
              <a:t>2007-2012</a:t>
            </a:r>
            <a:endParaRPr lang="en-US" dirty="0"/>
          </a:p>
        </p:txBody>
      </p:sp>
      <p:graphicFrame>
        <p:nvGraphicFramePr>
          <p:cNvPr id="6" name="Object 3"/>
          <p:cNvGraphicFramePr>
            <a:graphicFrameLocks noGrp="1" noChangeAspect="1"/>
          </p:cNvGraphicFramePr>
          <p:nvPr>
            <p:ph type="chart" idx="1"/>
            <p:extLst>
              <p:ext uri="{D42A27DB-BD31-4B8C-83A1-F6EECF244321}">
                <p14:modId xmlns="" xmlns:p14="http://schemas.microsoft.com/office/powerpoint/2010/main" val="265011260"/>
              </p:ext>
            </p:extLst>
          </p:nvPr>
        </p:nvGraphicFramePr>
        <p:xfrm>
          <a:off x="183434" y="1803400"/>
          <a:ext cx="8406529" cy="4749800"/>
        </p:xfrm>
        <a:graphic>
          <a:graphicData uri="http://schemas.openxmlformats.org/drawingml/2006/chart">
            <c:chart xmlns:c="http://schemas.openxmlformats.org/drawingml/2006/chart" xmlns:r="http://schemas.openxmlformats.org/officeDocument/2006/relationships" r:id="rId3"/>
          </a:graphicData>
        </a:graphic>
      </p:graphicFrame>
      <p:sp>
        <p:nvSpPr>
          <p:cNvPr id="181251" name="Text Box 4"/>
          <p:cNvSpPr txBox="1">
            <a:spLocks noChangeArrowheads="1"/>
          </p:cNvSpPr>
          <p:nvPr/>
        </p:nvSpPr>
        <p:spPr bwMode="auto">
          <a:xfrm>
            <a:off x="7772400" y="6400800"/>
            <a:ext cx="1371600" cy="461665"/>
          </a:xfrm>
          <a:prstGeom prst="rect">
            <a:avLst/>
          </a:prstGeom>
          <a:noFill/>
          <a:ln w="9525">
            <a:noFill/>
            <a:miter lim="800000"/>
            <a:headEnd/>
            <a:tailEnd/>
          </a:ln>
        </p:spPr>
        <p:txBody>
          <a:bodyPr wrap="square">
            <a:spAutoFit/>
          </a:bodyPr>
          <a:lstStyle/>
          <a:p>
            <a:pPr eaLnBrk="0" hangingPunct="0">
              <a:spcBef>
                <a:spcPct val="50000"/>
              </a:spcBef>
            </a:pPr>
            <a:r>
              <a:rPr lang="en-US" sz="800" dirty="0">
                <a:latin typeface="Tahoma" pitchFamily="34" charset="0"/>
              </a:rPr>
              <a:t>Prepared by L.Lee Source: Birth and Death Certificates/Vital stats</a:t>
            </a:r>
          </a:p>
        </p:txBody>
      </p:sp>
      <p:pic>
        <p:nvPicPr>
          <p:cNvPr id="181252" name="Picture 5" descr="http://static.flickr.com/104/280969932_a7b30805b1_o.jpg"/>
          <p:cNvPicPr>
            <a:picLocks noChangeAspect="1" noChangeArrowheads="1"/>
          </p:cNvPicPr>
          <p:nvPr/>
        </p:nvPicPr>
        <p:blipFill>
          <a:blip r:embed="rId4" cstate="print"/>
          <a:srcRect/>
          <a:stretch>
            <a:fillRect/>
          </a:stretch>
        </p:blipFill>
        <p:spPr bwMode="auto">
          <a:xfrm>
            <a:off x="6248400" y="0"/>
            <a:ext cx="2895600" cy="1909763"/>
          </a:xfrm>
          <a:prstGeom prst="rect">
            <a:avLst/>
          </a:prstGeom>
          <a:noFill/>
          <a:ln w="9525">
            <a:noFill/>
            <a:miter lim="800000"/>
            <a:headEnd/>
            <a:tailEnd/>
          </a:ln>
        </p:spPr>
      </p:pic>
      <p:sp>
        <p:nvSpPr>
          <p:cNvPr id="7" name="TextBox 6"/>
          <p:cNvSpPr txBox="1"/>
          <p:nvPr/>
        </p:nvSpPr>
        <p:spPr>
          <a:xfrm>
            <a:off x="3962400" y="6488668"/>
            <a:ext cx="6172200" cy="369332"/>
          </a:xfrm>
          <a:prstGeom prst="rect">
            <a:avLst/>
          </a:prstGeom>
          <a:noFill/>
        </p:spPr>
        <p:txBody>
          <a:bodyPr wrap="square" rtlCol="0">
            <a:spAutoFit/>
          </a:bodyPr>
          <a:lstStyle/>
          <a:p>
            <a:r>
              <a:rPr lang="en-US" b="1" i="1" dirty="0" smtClean="0">
                <a:solidFill>
                  <a:srgbClr val="002060"/>
                </a:solidFill>
              </a:rPr>
              <a:t>104 deaths:33-W; 64-B; 21-T</a:t>
            </a:r>
            <a:endParaRPr lang="en-US" b="1" i="1" dirty="0">
              <a:solidFill>
                <a:srgbClr val="002060"/>
              </a:solidFill>
            </a:endParaRPr>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687</TotalTime>
  <Words>1787</Words>
  <Application>Microsoft Office PowerPoint</Application>
  <PresentationFormat>On-screen Show (4:3)</PresentationFormat>
  <Paragraphs>328</Paragraphs>
  <Slides>33</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Concourse</vt:lpstr>
      <vt:lpstr>Worksheet</vt:lpstr>
      <vt:lpstr>Microsoft Office Excel 97-2003 Worksheet</vt:lpstr>
      <vt:lpstr>Northeast Florida FIMR Findings</vt:lpstr>
      <vt:lpstr>Overview of the Fetal &amp; Infant Mortality Review Process </vt:lpstr>
      <vt:lpstr>Overview of the Fetal &amp; Infant Mortality Review Process </vt:lpstr>
      <vt:lpstr>Florida Infant Mortality Rate Trends Florida, 1990-2012 </vt:lpstr>
      <vt:lpstr>Resident Infant Mortality Rates-All Races Northeast Florida and Florida 2003-2012</vt:lpstr>
      <vt:lpstr>Resident White Infant Mortality Rates Northeast Florida and Florida  2003-2012</vt:lpstr>
      <vt:lpstr>Resident Black Infant Mortality Rates  Northeast Florida and Florida 2003-2012</vt:lpstr>
      <vt:lpstr>5 Year Infant Mortality Rates Outlying Counties 2008 – 2012 </vt:lpstr>
      <vt:lpstr>Resident Infant Mortality Rates by Race Duval County 2007-2012</vt:lpstr>
      <vt:lpstr>Duval County White Births 2007-2012</vt:lpstr>
      <vt:lpstr>Duval County Black and Other Births 2007-2012</vt:lpstr>
      <vt:lpstr>Birth versus Death Cohorts: Demographics</vt:lpstr>
      <vt:lpstr>Birth versus Death Cohorts: Behavior</vt:lpstr>
      <vt:lpstr>Infant Age at Death Northeast Florida 2007-2012</vt:lpstr>
      <vt:lpstr>Causes of Infant Death Northeast Florida 2012 </vt:lpstr>
      <vt:lpstr> Birth Weight  in Infants That Died Northeast Florida  2012-n=127 </vt:lpstr>
      <vt:lpstr>Slide 17</vt:lpstr>
      <vt:lpstr>Total Number of Sleep Related Deaths Northeast Florida 2007 – 2012 </vt:lpstr>
      <vt:lpstr>Distribution of Sleep Related Deaths in 2012</vt:lpstr>
      <vt:lpstr>Risk Factor Comparison</vt:lpstr>
      <vt:lpstr>Maternal Findings Sleep Related Deaths-2012 </vt:lpstr>
      <vt:lpstr>Infant Findings Sleep Related Deaths-2012 </vt:lpstr>
      <vt:lpstr>Contributing Factors in FIMR Cases 2010-2012 N=81</vt:lpstr>
      <vt:lpstr>Contributing Factors in FIMR Cases 2010-2012 N=81</vt:lpstr>
      <vt:lpstr>Contributing Factors in FIMR Cases 2010-2012 N=81</vt:lpstr>
      <vt:lpstr>Contributing Factors in FIMR Cases 2010-2012 N=81</vt:lpstr>
      <vt:lpstr>Slide 27</vt:lpstr>
      <vt:lpstr>Slide 28</vt:lpstr>
      <vt:lpstr>Slide 29</vt:lpstr>
      <vt:lpstr>2013 FIMR Recommendations  (based on 2012 data)</vt:lpstr>
      <vt:lpstr>2013 FIMR Recommendations  (based on 2012 data)</vt:lpstr>
      <vt:lpstr>2013 FIMR Recommendations  (based on 2012 data)</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Laurie Lee</dc:creator>
  <cp:lastModifiedBy>Laurie Lee</cp:lastModifiedBy>
  <cp:revision>92</cp:revision>
  <dcterms:created xsi:type="dcterms:W3CDTF">2013-08-21T23:45:12Z</dcterms:created>
  <dcterms:modified xsi:type="dcterms:W3CDTF">2013-10-17T16:22:21Z</dcterms:modified>
</cp:coreProperties>
</file>