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8" r:id="rId3"/>
    <p:sldId id="260" r:id="rId4"/>
    <p:sldId id="261" r:id="rId5"/>
    <p:sldId id="271" r:id="rId6"/>
    <p:sldId id="259" r:id="rId7"/>
    <p:sldId id="264" r:id="rId8"/>
    <p:sldId id="269" r:id="rId9"/>
    <p:sldId id="257" r:id="rId10"/>
    <p:sldId id="262" r:id="rId11"/>
    <p:sldId id="267" r:id="rId12"/>
    <p:sldId id="263" r:id="rId13"/>
    <p:sldId id="270" r:id="rId14"/>
    <p:sldId id="266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79853" autoAdjust="0"/>
  </p:normalViewPr>
  <p:slideViewPr>
    <p:cSldViewPr>
      <p:cViewPr varScale="1">
        <p:scale>
          <a:sx n="58" d="100"/>
          <a:sy n="58" d="100"/>
        </p:scale>
        <p:origin x="-4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803934434666267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477124183006535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1503267973856245E-2"/>
                  <c:y val="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US</c:v>
                </c:pt>
                <c:pt idx="1">
                  <c:v>Florida</c:v>
                </c:pt>
                <c:pt idx="2">
                  <c:v>Jacksonville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0.47400000000000014</c:v>
                </c:pt>
                <c:pt idx="1">
                  <c:v>0.48200000000000015</c:v>
                </c:pt>
                <c:pt idx="2">
                  <c:v>0.50900000000000001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44032"/>
        <c:axId val="3245568"/>
      </c:barChart>
      <c:catAx>
        <c:axId val="3244032"/>
        <c:scaling>
          <c:orientation val="minMax"/>
        </c:scaling>
        <c:delete val="0"/>
        <c:axPos val="l"/>
        <c:majorTickMark val="out"/>
        <c:minorTickMark val="none"/>
        <c:tickLblPos val="nextTo"/>
        <c:crossAx val="3245568"/>
        <c:crosses val="autoZero"/>
        <c:auto val="1"/>
        <c:lblAlgn val="ctr"/>
        <c:lblOffset val="100"/>
        <c:noMultiLvlLbl val="0"/>
      </c:catAx>
      <c:valAx>
        <c:axId val="3245568"/>
        <c:scaling>
          <c:orientation val="minMax"/>
          <c:max val="0.65000000000000058"/>
          <c:min val="0"/>
        </c:scaling>
        <c:delete val="0"/>
        <c:axPos val="b"/>
        <c:majorGridlines/>
        <c:numFmt formatCode="0.0%" sourceLinked="1"/>
        <c:majorTickMark val="out"/>
        <c:minorTickMark val="none"/>
        <c:tickLblPos val="nextTo"/>
        <c:crossAx val="32440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Sex Before Age 13</c:v>
                </c:pt>
                <c:pt idx="1">
                  <c:v>Condom Use</c:v>
                </c:pt>
                <c:pt idx="2">
                  <c:v>Birth Control Pill Use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6.2000000000000027E-2</c:v>
                </c:pt>
                <c:pt idx="1">
                  <c:v>0.60200000000000031</c:v>
                </c:pt>
                <c:pt idx="2">
                  <c:v>0.18000000000000008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Florida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Sex Before Age 13</c:v>
                </c:pt>
                <c:pt idx="1">
                  <c:v>Condom Use</c:v>
                </c:pt>
                <c:pt idx="2">
                  <c:v>Birth Control Pill Use</c:v>
                </c:pt>
              </c:strCache>
            </c:strRef>
          </c:cat>
          <c:val>
            <c:numRef>
              <c:f>Sheet1!$C$2:$C$4</c:f>
              <c:numCache>
                <c:formatCode>0.0%</c:formatCode>
                <c:ptCount val="3"/>
                <c:pt idx="0">
                  <c:v>7.5999999999999998E-2</c:v>
                </c:pt>
                <c:pt idx="1">
                  <c:v>0.64300000000000035</c:v>
                </c:pt>
                <c:pt idx="2">
                  <c:v>0.14200000000000004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Jacksonville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Sex Before Age 13</c:v>
                </c:pt>
                <c:pt idx="1">
                  <c:v>Condom Use</c:v>
                </c:pt>
                <c:pt idx="2">
                  <c:v>Birth Control Pill Use</c:v>
                </c:pt>
              </c:strCache>
            </c:strRef>
          </c:cat>
          <c:val>
            <c:numRef>
              <c:f>Sheet1!$D$2:$D$4</c:f>
              <c:numCache>
                <c:formatCode>0.0%</c:formatCode>
                <c:ptCount val="3"/>
                <c:pt idx="0">
                  <c:v>0.10400000000000002</c:v>
                </c:pt>
                <c:pt idx="1">
                  <c:v>0.59199999999999997</c:v>
                </c:pt>
                <c:pt idx="2">
                  <c:v>0.13600000000000001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27104"/>
        <c:axId val="5345280"/>
      </c:barChart>
      <c:catAx>
        <c:axId val="5327104"/>
        <c:scaling>
          <c:orientation val="minMax"/>
        </c:scaling>
        <c:delete val="0"/>
        <c:axPos val="l"/>
        <c:majorTickMark val="out"/>
        <c:minorTickMark val="none"/>
        <c:tickLblPos val="nextTo"/>
        <c:crossAx val="5345280"/>
        <c:crosses val="autoZero"/>
        <c:auto val="1"/>
        <c:lblAlgn val="ctr"/>
        <c:lblOffset val="100"/>
        <c:noMultiLvlLbl val="0"/>
      </c:catAx>
      <c:valAx>
        <c:axId val="5345280"/>
        <c:scaling>
          <c:orientation val="minMax"/>
        </c:scaling>
        <c:delete val="0"/>
        <c:axPos val="b"/>
        <c:majorGridlines/>
        <c:numFmt formatCode="0.0%" sourceLinked="1"/>
        <c:majorTickMark val="out"/>
        <c:minorTickMark val="none"/>
        <c:tickLblPos val="nextTo"/>
        <c:crossAx val="53271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2.222222222222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901960784313735E-3"/>
                  <c:y val="1.38888888888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Florida</c:v>
                </c:pt>
                <c:pt idx="1">
                  <c:v>NEFL</c:v>
                </c:pt>
                <c:pt idx="2">
                  <c:v>Baker</c:v>
                </c:pt>
                <c:pt idx="3">
                  <c:v>Clay</c:v>
                </c:pt>
                <c:pt idx="4">
                  <c:v>Duval</c:v>
                </c:pt>
                <c:pt idx="5">
                  <c:v>Nassau </c:v>
                </c:pt>
                <c:pt idx="6">
                  <c:v>St. Johns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2251</c:v>
                </c:pt>
                <c:pt idx="1">
                  <c:v>2603</c:v>
                </c:pt>
                <c:pt idx="2">
                  <c:v>2647</c:v>
                </c:pt>
                <c:pt idx="3">
                  <c:v>1802</c:v>
                </c:pt>
                <c:pt idx="4">
                  <c:v>3236</c:v>
                </c:pt>
                <c:pt idx="5">
                  <c:v>1522</c:v>
                </c:pt>
                <c:pt idx="6">
                  <c:v>1085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92480"/>
        <c:axId val="5094016"/>
      </c:barChart>
      <c:catAx>
        <c:axId val="5092480"/>
        <c:scaling>
          <c:orientation val="minMax"/>
        </c:scaling>
        <c:delete val="0"/>
        <c:axPos val="b"/>
        <c:majorTickMark val="out"/>
        <c:minorTickMark val="none"/>
        <c:tickLblPos val="nextTo"/>
        <c:crossAx val="5094016"/>
        <c:crosses val="autoZero"/>
        <c:auto val="1"/>
        <c:lblAlgn val="ctr"/>
        <c:lblOffset val="100"/>
        <c:noMultiLvlLbl val="0"/>
      </c:catAx>
      <c:valAx>
        <c:axId val="5094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0924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NEFL</c:v>
                </c:pt>
              </c:strCache>
            </c:strRef>
          </c:tx>
          <c:marker>
            <c:symbol val="square"/>
            <c:size val="7"/>
          </c:marker>
          <c:dLbls>
            <c:dLbl>
              <c:idx val="0"/>
              <c:layout>
                <c:manualLayout>
                  <c:x val="-7.8431372549019648E-2"/>
                  <c:y val="-1.9444444444444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6339869281045765E-3"/>
                  <c:y val="-2.77777777777778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37.4</c:v>
                </c:pt>
                <c:pt idx="1">
                  <c:v>31.3</c:v>
                </c:pt>
                <c:pt idx="2">
                  <c:v>29.7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Florida</c:v>
                </c:pt>
              </c:strCache>
            </c:strRef>
          </c:tx>
          <c:marker>
            <c:symbol val="square"/>
            <c:size val="7"/>
          </c:marker>
          <c:dLbls>
            <c:dLbl>
              <c:idx val="0"/>
              <c:layout>
                <c:manualLayout>
                  <c:x val="-7.8431372549019648E-2"/>
                  <c:y val="-1.3888888888888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0849673202614394E-2"/>
                  <c:y val="2.77777777777778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4509803921568644E-2"/>
                  <c:y val="3.33331146106736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32.4</c:v>
                </c:pt>
                <c:pt idx="1">
                  <c:v>29.1</c:v>
                </c:pt>
                <c:pt idx="2">
                  <c:v>27.2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US</c:v>
                </c:pt>
              </c:strCache>
            </c:strRef>
          </c:tx>
          <c:marker>
            <c:symbol val="square"/>
            <c:size val="7"/>
          </c:marker>
          <c:dLbls>
            <c:dLbl>
              <c:idx val="0"/>
              <c:layout>
                <c:manualLayout>
                  <c:x val="-7.8431372549019648E-2"/>
                  <c:y val="-2.2222222222222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0849673202614394E-2"/>
                  <c:y val="3.05555555555555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4313725490196081E-2"/>
                  <c:y val="3.888888888888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>
                  <c:v>34.200000000000003</c:v>
                </c:pt>
                <c:pt idx="1">
                  <c:v>31.1</c:v>
                </c:pt>
                <c:pt idx="2">
                  <c:v>29.4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17888"/>
        <c:axId val="8560640"/>
      </c:lineChart>
      <c:catAx>
        <c:axId val="8517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560640"/>
        <c:crosses val="autoZero"/>
        <c:auto val="1"/>
        <c:lblAlgn val="ctr"/>
        <c:lblOffset val="100"/>
        <c:noMultiLvlLbl val="0"/>
      </c:catAx>
      <c:valAx>
        <c:axId val="8560640"/>
        <c:scaling>
          <c:orientation val="minMax"/>
          <c:max val="45"/>
          <c:min val="2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178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967386021191813E-2"/>
          <c:y val="5.0473457250976239E-2"/>
          <c:w val="0.80625619714202357"/>
          <c:h val="0.8515913629872803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Baker</c:v>
                </c:pt>
              </c:strCache>
            </c:strRef>
          </c:tx>
          <c:marker>
            <c:symbol val="square"/>
            <c:size val="7"/>
          </c:marker>
          <c:dLbls>
            <c:dLbl>
              <c:idx val="0"/>
              <c:layout>
                <c:manualLayout>
                  <c:x val="-7.0987654320987664E-2"/>
                  <c:y val="-8.4180979826834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0061728395061731E-2"/>
                  <c:y val="-4.4896522574311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2008-10</c:v>
                </c:pt>
                <c:pt idx="1">
                  <c:v>2009-11</c:v>
                </c:pt>
                <c:pt idx="2">
                  <c:v>2010-12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65.7</c:v>
                </c:pt>
                <c:pt idx="1">
                  <c:v>60</c:v>
                </c:pt>
                <c:pt idx="2">
                  <c:v>56.7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Clay</c:v>
                </c:pt>
              </c:strCache>
            </c:strRef>
          </c:tx>
          <c:marker>
            <c:symbol val="star"/>
            <c:size val="7"/>
          </c:marker>
          <c:dLbls>
            <c:dLbl>
              <c:idx val="0"/>
              <c:layout>
                <c:manualLayout>
                  <c:x val="-7.0987654320987664E-2"/>
                  <c:y val="-3.0866359269839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3209876543209839E-2"/>
                  <c:y val="3.0866359269839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432098765432109E-3"/>
                  <c:y val="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2008-10</c:v>
                </c:pt>
                <c:pt idx="1">
                  <c:v>2009-11</c:v>
                </c:pt>
                <c:pt idx="2">
                  <c:v>2010-12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30.3</c:v>
                </c:pt>
                <c:pt idx="1">
                  <c:v>27.8</c:v>
                </c:pt>
                <c:pt idx="2">
                  <c:v>25.7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Duval</c:v>
                </c:pt>
              </c:strCache>
            </c:strRef>
          </c:tx>
          <c:marker>
            <c:symbol val="diamond"/>
            <c:size val="7"/>
          </c:marker>
          <c:dLbls>
            <c:dLbl>
              <c:idx val="0"/>
              <c:layout>
                <c:manualLayout>
                  <c:x val="-7.2530864197530909E-2"/>
                  <c:y val="-1.403016330447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2407407407407426E-2"/>
                  <c:y val="-4.2090489913417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2008-10</c:v>
                </c:pt>
                <c:pt idx="1">
                  <c:v>2009-11</c:v>
                </c:pt>
                <c:pt idx="2">
                  <c:v>2010-12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46.1</c:v>
                </c:pt>
                <c:pt idx="1">
                  <c:v>41.3</c:v>
                </c:pt>
                <c:pt idx="2">
                  <c:v>37.300000000000004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Nassau</c:v>
                </c:pt>
              </c:strCache>
            </c:strRef>
          </c:tx>
          <c:marker>
            <c:symbol val="triangle"/>
            <c:size val="7"/>
          </c:marker>
          <c:dLbls>
            <c:dLbl>
              <c:idx val="0"/>
              <c:layout>
                <c:manualLayout>
                  <c:x val="-7.0987654320987664E-2"/>
                  <c:y val="1.403016330447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8580246913580245E-2"/>
                  <c:y val="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432098765432109E-3"/>
                  <c:y val="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2008-10</c:v>
                </c:pt>
                <c:pt idx="1">
                  <c:v>2009-11</c:v>
                </c:pt>
                <c:pt idx="2">
                  <c:v>2010-12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44.6</c:v>
                </c:pt>
                <c:pt idx="1">
                  <c:v>39.300000000000004</c:v>
                </c:pt>
                <c:pt idx="2">
                  <c:v>35.200000000000003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St. Johns</c:v>
                </c:pt>
              </c:strCache>
            </c:strRef>
          </c:tx>
          <c:marker>
            <c:symbol val="x"/>
            <c:size val="7"/>
          </c:marker>
          <c:dLbls>
            <c:dLbl>
              <c:idx val="0"/>
              <c:layout>
                <c:manualLayout>
                  <c:x val="-7.0987654320987664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9320987654320996E-2"/>
                  <c:y val="4.7702555235206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2008-10</c:v>
                </c:pt>
                <c:pt idx="1">
                  <c:v>2009-11</c:v>
                </c:pt>
                <c:pt idx="2">
                  <c:v>2010-12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20.9</c:v>
                </c:pt>
                <c:pt idx="1">
                  <c:v>18.899999999999999</c:v>
                </c:pt>
                <c:pt idx="2">
                  <c:v>16.600000000000001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FL</c:v>
                </c:pt>
              </c:strCache>
            </c:strRef>
          </c:tx>
          <c:dLbls>
            <c:dLbl>
              <c:idx val="0"/>
              <c:layout>
                <c:manualLayout>
                  <c:x val="-7.0987654320987664E-2"/>
                  <c:y val="-2.24482612871558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1666666666666664E-2"/>
                  <c:y val="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432098765432109E-3"/>
                  <c:y val="1.1224130643577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2008-10</c:v>
                </c:pt>
                <c:pt idx="1">
                  <c:v>2009-11</c:v>
                </c:pt>
                <c:pt idx="2">
                  <c:v>2010-12</c:v>
                </c:pt>
              </c:strCache>
            </c:strRef>
          </c:cat>
          <c:val>
            <c:numRef>
              <c:f>Sheet1!$G$2:$G$4</c:f>
              <c:numCache>
                <c:formatCode>General</c:formatCode>
                <c:ptCount val="3"/>
                <c:pt idx="0">
                  <c:v>36.800000000000004</c:v>
                </c:pt>
                <c:pt idx="1">
                  <c:v>32.9</c:v>
                </c:pt>
                <c:pt idx="2">
                  <c:v>29.6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96192"/>
        <c:axId val="8697728"/>
      </c:lineChart>
      <c:catAx>
        <c:axId val="8696192"/>
        <c:scaling>
          <c:orientation val="minMax"/>
        </c:scaling>
        <c:delete val="0"/>
        <c:axPos val="b"/>
        <c:majorTickMark val="out"/>
        <c:minorTickMark val="none"/>
        <c:tickLblPos val="nextTo"/>
        <c:crossAx val="8697728"/>
        <c:crosses val="autoZero"/>
        <c:auto val="1"/>
        <c:lblAlgn val="ctr"/>
        <c:lblOffset val="100"/>
        <c:noMultiLvlLbl val="0"/>
      </c:catAx>
      <c:valAx>
        <c:axId val="8697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6961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170506464469786"/>
          <c:y val="0.25512979226741378"/>
          <c:w val="0.1452085156022164"/>
          <c:h val="0.4672919332305632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NEFL</c:v>
                </c:pt>
              </c:strCache>
            </c:strRef>
          </c:tx>
          <c:spPr>
            <a:ln w="38100">
              <a:solidFill>
                <a:schemeClr val="accent1"/>
              </a:solidFill>
            </a:ln>
          </c:spPr>
          <c:marker>
            <c:symbol val="diamond"/>
            <c:size val="7"/>
            <c:spPr>
              <a:ln w="38100">
                <a:solidFill>
                  <a:schemeClr val="accent1"/>
                </a:solidFill>
              </a:ln>
            </c:spPr>
          </c:marker>
          <c:dLbls>
            <c:dLbl>
              <c:idx val="0"/>
              <c:layout>
                <c:manualLayout>
                  <c:x val="-0.10865005578281889"/>
                  <c:y val="-2.777777777777777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5760505764224619E-2"/>
                  <c:y val="4.44444444444444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5760505764224619E-2"/>
                  <c:y val="3.61111111111111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2008-10</c:v>
                </c:pt>
                <c:pt idx="1">
                  <c:v>2009-11</c:v>
                </c:pt>
                <c:pt idx="2">
                  <c:v>2010-12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0.17699999999999999</c:v>
                </c:pt>
                <c:pt idx="1">
                  <c:v>0.17899999999999999</c:v>
                </c:pt>
                <c:pt idx="2">
                  <c:v>0.17399999999999999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FL</c:v>
                </c:pt>
              </c:strCache>
            </c:strRef>
          </c:tx>
          <c:spPr>
            <a:ln w="38100"/>
          </c:spPr>
          <c:marker>
            <c:symbol val="square"/>
            <c:size val="7"/>
            <c:spPr>
              <a:ln w="38100"/>
            </c:spPr>
          </c:marker>
          <c:dLbls>
            <c:dLbl>
              <c:idx val="0"/>
              <c:layout>
                <c:manualLayout>
                  <c:x val="-1.0412792859799182E-2"/>
                  <c:y val="-4.72222222222221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4377091855708441E-3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2008-10</c:v>
                </c:pt>
                <c:pt idx="1">
                  <c:v>2009-11</c:v>
                </c:pt>
                <c:pt idx="2">
                  <c:v>2010-12</c:v>
                </c:pt>
              </c:strCache>
            </c:strRef>
          </c:cat>
          <c:val>
            <c:numRef>
              <c:f>Sheet1!$C$2:$C$4</c:f>
              <c:numCache>
                <c:formatCode>0.0%</c:formatCode>
                <c:ptCount val="3"/>
                <c:pt idx="0">
                  <c:v>0.184</c:v>
                </c:pt>
                <c:pt idx="1">
                  <c:v>0.18099999999999999</c:v>
                </c:pt>
                <c:pt idx="2">
                  <c:v>0.17399999999999999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767872"/>
        <c:axId val="42769408"/>
      </c:lineChart>
      <c:catAx>
        <c:axId val="427678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2769408"/>
        <c:crosses val="autoZero"/>
        <c:auto val="1"/>
        <c:lblAlgn val="ctr"/>
        <c:lblOffset val="100"/>
        <c:noMultiLvlLbl val="0"/>
      </c:catAx>
      <c:valAx>
        <c:axId val="42769408"/>
        <c:scaling>
          <c:orientation val="minMax"/>
          <c:max val="0.2"/>
          <c:min val="0.16000000000000003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276787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FL</c:v>
                </c:pt>
                <c:pt idx="1">
                  <c:v>NEFL</c:v>
                </c:pt>
                <c:pt idx="2">
                  <c:v>Baker</c:v>
                </c:pt>
                <c:pt idx="3">
                  <c:v>Clay</c:v>
                </c:pt>
                <c:pt idx="4">
                  <c:v>Duval</c:v>
                </c:pt>
                <c:pt idx="5">
                  <c:v>Nassau</c:v>
                </c:pt>
                <c:pt idx="6">
                  <c:v>St. Johns</c:v>
                </c:pt>
              </c:strCache>
            </c:strRef>
          </c:cat>
          <c:val>
            <c:numRef>
              <c:f>Sheet1!$B$2:$B$8</c:f>
              <c:numCache>
                <c:formatCode>0.0%</c:formatCode>
                <c:ptCount val="7"/>
                <c:pt idx="0">
                  <c:v>0.16900000000000001</c:v>
                </c:pt>
                <c:pt idx="1">
                  <c:v>0.16800000000000001</c:v>
                </c:pt>
                <c:pt idx="2">
                  <c:v>0.31700000000000017</c:v>
                </c:pt>
                <c:pt idx="3">
                  <c:v>0.13300000000000001</c:v>
                </c:pt>
                <c:pt idx="4">
                  <c:v>0.16400000000000001</c:v>
                </c:pt>
                <c:pt idx="5">
                  <c:v>0.20300000000000001</c:v>
                </c:pt>
                <c:pt idx="6">
                  <c:v>0.18600000000000008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509440"/>
        <c:axId val="42510976"/>
      </c:barChart>
      <c:catAx>
        <c:axId val="42509440"/>
        <c:scaling>
          <c:orientation val="minMax"/>
        </c:scaling>
        <c:delete val="0"/>
        <c:axPos val="b"/>
        <c:majorTickMark val="out"/>
        <c:minorTickMark val="none"/>
        <c:tickLblPos val="nextTo"/>
        <c:crossAx val="42510976"/>
        <c:crosses val="autoZero"/>
        <c:auto val="1"/>
        <c:lblAlgn val="ctr"/>
        <c:lblOffset val="100"/>
        <c:noMultiLvlLbl val="0"/>
      </c:catAx>
      <c:valAx>
        <c:axId val="4251097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425094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Low &amp; Very Low Birthweight</c:v>
                </c:pt>
                <c:pt idx="1">
                  <c:v>Late or No Prenatal Care</c:v>
                </c:pt>
                <c:pt idx="2">
                  <c:v>Pre-term Births</c:v>
                </c:pt>
                <c:pt idx="3">
                  <c:v>Fetal Deaths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9.8000000000000087E-2</c:v>
                </c:pt>
                <c:pt idx="1">
                  <c:v>0.128</c:v>
                </c:pt>
                <c:pt idx="2">
                  <c:v>9.1000000000000025E-2</c:v>
                </c:pt>
                <c:pt idx="3">
                  <c:v>7.3999999999999996E-2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559360"/>
        <c:axId val="42560896"/>
      </c:barChart>
      <c:catAx>
        <c:axId val="425593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2560896"/>
        <c:crosses val="autoZero"/>
        <c:auto val="1"/>
        <c:lblAlgn val="ctr"/>
        <c:lblOffset val="100"/>
        <c:noMultiLvlLbl val="0"/>
      </c:catAx>
      <c:valAx>
        <c:axId val="4256089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25593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0.1028</cdr:x>
      <cdr:y>0.40678</cdr:y>
    </cdr:from>
    <cdr:to>
      <cdr:x>0.98131</cdr:x>
      <cdr:y>0.40678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838200" y="1828800"/>
          <a:ext cx="7162800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0.3271</cdr:x>
      <cdr:y>0.40678</cdr:y>
    </cdr:from>
    <cdr:to>
      <cdr:x>0.3271</cdr:x>
      <cdr:y>0.46035</cdr:y>
    </cdr:to>
    <cdr:cxnSp macro="">
      <cdr:nvCxnSpPr>
        <cdr:cNvPr id="4" name="Straight Arrow Connector 3"/>
        <cdr:cNvCxnSpPr/>
      </cdr:nvCxnSpPr>
      <cdr:spPr>
        <a:xfrm xmlns:a="http://schemas.openxmlformats.org/drawingml/2006/main" flipV="1">
          <a:off x="2667000" y="1828800"/>
          <a:ext cx="0" cy="24084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26118-10F2-4847-97C2-26DEC1543465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14E4D-4FC9-47E1-9585-41C06E8066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21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4E4D-4FC9-47E1-9585-41C06E80669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4E4D-4FC9-47E1-9585-41C06E80669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4E4D-4FC9-47E1-9585-41C06E80669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4E4D-4FC9-47E1-9585-41C06E80669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4E4D-4FC9-47E1-9585-41C06E80669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4E4D-4FC9-47E1-9585-41C06E80669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4E4D-4FC9-47E1-9585-41C06E80669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4E4D-4FC9-47E1-9585-41C06E80669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4E4D-4FC9-47E1-9585-41C06E80669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D241AA2-E2FE-48A2-B092-57C8AA7D9AB3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974BC3-7D88-4CF0-B09F-24CF74E7B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1AA2-E2FE-48A2-B092-57C8AA7D9AB3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4BC3-7D88-4CF0-B09F-24CF74E7B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D241AA2-E2FE-48A2-B092-57C8AA7D9AB3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B974BC3-7D88-4CF0-B09F-24CF74E7B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1AA2-E2FE-48A2-B092-57C8AA7D9AB3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974BC3-7D88-4CF0-B09F-24CF74E7BA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1AA2-E2FE-48A2-B092-57C8AA7D9AB3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B974BC3-7D88-4CF0-B09F-24CF74E7BA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241AA2-E2FE-48A2-B092-57C8AA7D9AB3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B974BC3-7D88-4CF0-B09F-24CF74E7BA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241AA2-E2FE-48A2-B092-57C8AA7D9AB3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B974BC3-7D88-4CF0-B09F-24CF74E7BA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1AA2-E2FE-48A2-B092-57C8AA7D9AB3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974BC3-7D88-4CF0-B09F-24CF74E7B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1AA2-E2FE-48A2-B092-57C8AA7D9AB3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974BC3-7D88-4CF0-B09F-24CF74E7B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1AA2-E2FE-48A2-B092-57C8AA7D9AB3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974BC3-7D88-4CF0-B09F-24CF74E7BA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D241AA2-E2FE-48A2-B092-57C8AA7D9AB3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B974BC3-7D88-4CF0-B09F-24CF74E7BA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241AA2-E2FE-48A2-B092-57C8AA7D9AB3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B974BC3-7D88-4CF0-B09F-24CF74E7B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962400"/>
            <a:ext cx="6553200" cy="1905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Update: Adolescent Health in northeast </a:t>
            </a:r>
            <a:r>
              <a:rPr lang="en-US" dirty="0" err="1" smtClean="0"/>
              <a:t>florida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Teen Pregnancy Task Force</a:t>
            </a:r>
          </a:p>
          <a:p>
            <a:r>
              <a:rPr lang="en-US" dirty="0" smtClean="0"/>
              <a:t>January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00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 smtClean="0"/>
              <a:t>Teen Births by County, 15-19 Years Old</a:t>
            </a:r>
            <a:br>
              <a:rPr lang="en-US" sz="2800" b="1" dirty="0" smtClean="0"/>
            </a:br>
            <a:r>
              <a:rPr lang="en-US" sz="2800" b="1" dirty="0" smtClean="0"/>
              <a:t>3-year Rolling Rates</a:t>
            </a:r>
            <a:br>
              <a:rPr lang="en-US" sz="2800" b="1" dirty="0" smtClean="0"/>
            </a:br>
            <a:r>
              <a:rPr lang="en-US" sz="2800" b="1" dirty="0" smtClean="0"/>
              <a:t>FL &amp; NEFL, 2008-10 to 2010-12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71536404"/>
              </p:ext>
            </p:extLst>
          </p:nvPr>
        </p:nvGraphicFramePr>
        <p:xfrm>
          <a:off x="6096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56603" y="6216134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Florida Department of Health,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529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3100" dirty="0" smtClean="0">
                <a:solidFill>
                  <a:sysClr val="windowText" lastClr="000000"/>
                </a:solidFill>
              </a:rPr>
              <a:t>Repeat Teen Birth Rate </a:t>
            </a:r>
            <a:r>
              <a:rPr lang="en-US" sz="2400" dirty="0" smtClean="0">
                <a:solidFill>
                  <a:sysClr val="windowText" lastClr="000000"/>
                </a:solidFill>
              </a:rPr>
              <a:t/>
            </a:r>
            <a:br>
              <a:rPr lang="en-US" sz="2400" dirty="0" smtClean="0">
                <a:solidFill>
                  <a:sysClr val="windowText" lastClr="000000"/>
                </a:solidFill>
              </a:rPr>
            </a:br>
            <a:r>
              <a:rPr lang="en-US" sz="2200" dirty="0" smtClean="0">
                <a:solidFill>
                  <a:sysClr val="windowText" lastClr="000000"/>
                </a:solidFill>
              </a:rPr>
              <a:t>(Percent of births to moms age 15-19 who had a previous birth)</a:t>
            </a:r>
            <a:r>
              <a:rPr lang="en-US" sz="2400" dirty="0" smtClean="0">
                <a:solidFill>
                  <a:sysClr val="windowText" lastClr="000000"/>
                </a:solidFill>
              </a:rPr>
              <a:t/>
            </a:r>
            <a:br>
              <a:rPr lang="en-US" sz="2400" dirty="0" smtClean="0">
                <a:solidFill>
                  <a:sysClr val="windowText" lastClr="000000"/>
                </a:solidFill>
              </a:rPr>
            </a:br>
            <a:r>
              <a:rPr lang="en-US" sz="3100" dirty="0" smtClean="0">
                <a:solidFill>
                  <a:sysClr val="windowText" lastClr="000000"/>
                </a:solidFill>
              </a:rPr>
              <a:t>Rolling 3-year rates, 2008-2010 to 2010-2012</a:t>
            </a:r>
            <a:r>
              <a:rPr lang="en-US" b="1" dirty="0" smtClean="0">
                <a:solidFill>
                  <a:sysClr val="windowText" lastClr="000000"/>
                </a:solidFill>
              </a:rPr>
              <a:t/>
            </a:r>
            <a:br>
              <a:rPr lang="en-US" b="1" dirty="0" smtClean="0">
                <a:solidFill>
                  <a:sysClr val="windowText" lastClr="000000"/>
                </a:solidFill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28600" y="1600200"/>
          <a:ext cx="853757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 smtClean="0"/>
              <a:t>Repeat Teen Births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000" b="1" dirty="0" smtClean="0"/>
              <a:t>(</a:t>
            </a:r>
            <a:r>
              <a:rPr lang="en-US" sz="2000" b="1" dirty="0"/>
              <a:t>Percent of births to moms age 15-19 who had a previous birth</a:t>
            </a:r>
            <a:r>
              <a:rPr lang="en-US" sz="2000" b="1" dirty="0" smtClean="0"/>
              <a:t>)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800" b="1" dirty="0"/>
              <a:t>NEFL &amp; FL, </a:t>
            </a:r>
            <a:r>
              <a:rPr lang="en-US" sz="2800" b="1" dirty="0" smtClean="0"/>
              <a:t>2012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78677818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56603" y="6216134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Florida Department of Health,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149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Teen mothers account for 7.6 percent of births in NEFL</a:t>
            </a:r>
          </a:p>
          <a:p>
            <a:r>
              <a:rPr lang="en-US" dirty="0" smtClean="0"/>
              <a:t>They account for higher percentage of poor birth outcomes	</a:t>
            </a:r>
          </a:p>
          <a:p>
            <a:pPr lvl="1"/>
            <a:r>
              <a:rPr lang="en-US" dirty="0" smtClean="0"/>
              <a:t>Teen moms have a much higher rate of late or no prenatal care (care started in 2</a:t>
            </a:r>
            <a:r>
              <a:rPr lang="en-US" baseline="30000" dirty="0" smtClean="0"/>
              <a:t>nd</a:t>
            </a:r>
            <a:r>
              <a:rPr lang="en-US" dirty="0" smtClean="0"/>
              <a:t> trimester or later)</a:t>
            </a:r>
          </a:p>
          <a:p>
            <a:pPr lvl="1"/>
            <a:r>
              <a:rPr lang="en-US" dirty="0" smtClean="0"/>
              <a:t>Higher rates of low or very low birth weight babies, preterm births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Birth Outcomes for NEFL Teenage Mothers Ages 15-19, 2010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609600" y="16764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819400" y="3733800"/>
            <a:ext cx="914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% of all births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84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Teen births are on the decline but remain an issue in the region.</a:t>
            </a:r>
          </a:p>
          <a:p>
            <a:r>
              <a:rPr lang="en-US" dirty="0" smtClean="0"/>
              <a:t>Rates of sexual intercourse, STIs and repeat births remain high among adolescents</a:t>
            </a:r>
          </a:p>
          <a:p>
            <a:r>
              <a:rPr lang="en-US" dirty="0" smtClean="0"/>
              <a:t>Teen mothers experience worse birth outcomes than their older counterparts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400" b="1" dirty="0" smtClean="0"/>
              <a:t>Ever had sexual intercourse, HS Students,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>US, Florida </a:t>
            </a:r>
            <a:r>
              <a:rPr lang="en-US" sz="2400" b="1" dirty="0"/>
              <a:t>&amp; </a:t>
            </a:r>
            <a:r>
              <a:rPr lang="en-US" sz="2400" b="1" dirty="0" smtClean="0"/>
              <a:t>Jacksonville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>2011 </a:t>
            </a:r>
            <a:endParaRPr lang="en-U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94657656"/>
              </p:ext>
            </p:extLst>
          </p:nvPr>
        </p:nvGraphicFramePr>
        <p:xfrm>
          <a:off x="914400" y="178435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64008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Florida Department of Health (FL &amp; NEFL) &amp; CDC (US),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83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400" b="1" dirty="0" smtClean="0"/>
              <a:t>Sexual Activity, </a:t>
            </a:r>
            <a:r>
              <a:rPr lang="en-US" sz="2400" b="1" dirty="0"/>
              <a:t>HS Students,</a:t>
            </a:r>
            <a:br>
              <a:rPr lang="en-US" sz="2400" b="1" dirty="0"/>
            </a:br>
            <a:r>
              <a:rPr lang="en-US" sz="2400" b="1" dirty="0"/>
              <a:t>US, Florida &amp; Jacksonville</a:t>
            </a:r>
            <a:br>
              <a:rPr lang="en-US" sz="2400" b="1" dirty="0"/>
            </a:br>
            <a:r>
              <a:rPr lang="en-US" sz="2400" b="1" dirty="0" smtClean="0"/>
              <a:t>2011 </a:t>
            </a:r>
            <a:endParaRPr lang="en-U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95424374"/>
              </p:ext>
            </p:extLst>
          </p:nvPr>
        </p:nvGraphicFramePr>
        <p:xfrm>
          <a:off x="914400" y="178435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64008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Florida Department of Health (FL &amp; NEFL) &amp; CDC (US),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643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Sexually Transmitted Infections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Teen STI rates in NEFL are significantly higher than the state rates.</a:t>
            </a:r>
          </a:p>
          <a:p>
            <a:pPr lvl="1"/>
            <a:r>
              <a:rPr lang="en-US" dirty="0" smtClean="0"/>
              <a:t>20-30 percent higher than the state</a:t>
            </a:r>
          </a:p>
          <a:p>
            <a:pPr lvl="1"/>
            <a:r>
              <a:rPr lang="en-US" dirty="0" smtClean="0"/>
              <a:t>Duval County rates are the highest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 smtClean="0"/>
              <a:t>Bacterial STI Rates</a:t>
            </a:r>
            <a:br>
              <a:rPr lang="en-US" sz="2800" b="1" dirty="0" smtClean="0"/>
            </a:br>
            <a:r>
              <a:rPr lang="en-US" sz="2800" b="1" dirty="0" smtClean="0"/>
              <a:t>Per 100,000 15-19 year olds,</a:t>
            </a:r>
            <a:br>
              <a:rPr lang="en-US" sz="2800" b="1" dirty="0" smtClean="0"/>
            </a:br>
            <a:r>
              <a:rPr lang="en-US" sz="2800" b="1" dirty="0" smtClean="0"/>
              <a:t>Florida &amp; NEFL, 2012 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66152357"/>
              </p:ext>
            </p:extLst>
          </p:nvPr>
        </p:nvGraphicFramePr>
        <p:xfrm>
          <a:off x="914400" y="178435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64008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Florida Department of Health,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372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144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/>
              <a:t>Bacteria STIs</a:t>
            </a:r>
            <a:br>
              <a:rPr lang="en-US" sz="2800" b="1" dirty="0" smtClean="0"/>
            </a:br>
            <a:r>
              <a:rPr lang="en-US" sz="2800" b="1" dirty="0" smtClean="0"/>
              <a:t>Per 100,000 Females Age 15-19</a:t>
            </a:r>
            <a:br>
              <a:rPr lang="en-US" sz="2800" b="1" dirty="0" smtClean="0"/>
            </a:br>
            <a:r>
              <a:rPr lang="en-US" sz="2800" b="1" dirty="0" smtClean="0"/>
              <a:t>3-year rolling rates</a:t>
            </a:r>
            <a:endParaRPr lang="en-US" sz="28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/>
                <a:gridCol w="1630680"/>
                <a:gridCol w="1630680"/>
                <a:gridCol w="1630680"/>
                <a:gridCol w="1630680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Bacterial STIs, Females Age 15-19, 3-year rolling rates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Gonorrhea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Chlamydia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2009-11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2010-12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2009-11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2010-12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NEFL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4108.3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3953.3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627.5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559.8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3201.7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Teen Births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Teen birth rates are on the decline across the board</a:t>
            </a:r>
          </a:p>
          <a:p>
            <a:pPr lvl="1"/>
            <a:r>
              <a:rPr lang="en-US" dirty="0" smtClean="0"/>
              <a:t>NEFL closing the gap with state and national rates</a:t>
            </a:r>
          </a:p>
          <a:p>
            <a:r>
              <a:rPr lang="en-US" dirty="0"/>
              <a:t>Rates vary significantly in NEFL</a:t>
            </a:r>
          </a:p>
          <a:p>
            <a:pPr lvl="1"/>
            <a:r>
              <a:rPr lang="en-US" dirty="0"/>
              <a:t>Baker, Duval and Nassau counties have the highest rates</a:t>
            </a:r>
          </a:p>
          <a:p>
            <a:r>
              <a:rPr lang="en-US" dirty="0" smtClean="0"/>
              <a:t>Secondary pregnancies remain high</a:t>
            </a:r>
          </a:p>
          <a:p>
            <a:pPr lvl="1"/>
            <a:r>
              <a:rPr lang="en-US" dirty="0" smtClean="0"/>
              <a:t>Almost 17 </a:t>
            </a:r>
            <a:r>
              <a:rPr lang="en-US" dirty="0"/>
              <a:t>percent of teen moms will give birth again before leaving their </a:t>
            </a:r>
            <a:r>
              <a:rPr lang="en-US" dirty="0" smtClean="0"/>
              <a:t>teens</a:t>
            </a:r>
          </a:p>
          <a:p>
            <a:pPr lvl="1"/>
            <a:r>
              <a:rPr lang="en-US" dirty="0"/>
              <a:t>Additional births multiply the difficulties experienced by teen </a:t>
            </a:r>
            <a:r>
              <a:rPr lang="en-US" dirty="0" smtClean="0"/>
              <a:t>mothers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/>
              <a:t>Teen Birth </a:t>
            </a:r>
            <a:r>
              <a:rPr lang="en-US" sz="3200" b="1" dirty="0" smtClean="0"/>
              <a:t>Rate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400" b="1" dirty="0" smtClean="0"/>
              <a:t>(Births to moms age 15-19 per 1,000 females age 15-19) 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3200" b="1" dirty="0" smtClean="0"/>
              <a:t>2010-2012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71138922"/>
              </p:ext>
            </p:extLst>
          </p:nvPr>
        </p:nvGraphicFramePr>
        <p:xfrm>
          <a:off x="914400" y="178435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90600" y="64008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Florida Department of Health (FL &amp; NEFL) &amp; CDC (US), 2010-2012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761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482</TotalTime>
  <Words>367</Words>
  <Application>Microsoft Office PowerPoint</Application>
  <PresentationFormat>On-screen Show (4:3)</PresentationFormat>
  <Paragraphs>100</Paragraphs>
  <Slides>15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Update: Adolescent Health in northeast florida</vt:lpstr>
      <vt:lpstr>Overview</vt:lpstr>
      <vt:lpstr>Ever had sexual intercourse, HS Students, US, Florida &amp; Jacksonville 2011 </vt:lpstr>
      <vt:lpstr>Sexual Activity, HS Students, US, Florida &amp; Jacksonville 2011 </vt:lpstr>
      <vt:lpstr>Sexually Transmitted Infections</vt:lpstr>
      <vt:lpstr>Bacterial STI Rates Per 100,000 15-19 year olds, Florida &amp; NEFL, 2012 </vt:lpstr>
      <vt:lpstr>Bacteria STIs Per 100,000 Females Age 15-19 3-year rolling rates</vt:lpstr>
      <vt:lpstr>Teen Births</vt:lpstr>
      <vt:lpstr>Teen Birth Rate (Births to moms age 15-19 per 1,000 females age 15-19)  2010-2012</vt:lpstr>
      <vt:lpstr>Teen Births by County, 15-19 Years Old 3-year Rolling Rates FL &amp; NEFL, 2008-10 to 2010-12</vt:lpstr>
      <vt:lpstr>Repeat Teen Birth Rate  (Percent of births to moms age 15-19 who had a previous birth) Rolling 3-year rates, 2008-2010 to 2010-2012 </vt:lpstr>
      <vt:lpstr>Repeat Teen Births  (Percent of births to moms age 15-19 who had a previous birth) NEFL &amp; FL, 2012</vt:lpstr>
      <vt:lpstr>Birth Outcomes</vt:lpstr>
      <vt:lpstr>Birth Outcomes for NEFL Teenage Mothers Ages 15-19, 2010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Teen Birth and STI Slides</dc:title>
  <dc:creator>modelprofile</dc:creator>
  <cp:lastModifiedBy>modelprofile</cp:lastModifiedBy>
  <cp:revision>47</cp:revision>
  <dcterms:created xsi:type="dcterms:W3CDTF">2013-12-10T17:53:09Z</dcterms:created>
  <dcterms:modified xsi:type="dcterms:W3CDTF">2014-02-04T20:02:48Z</dcterms:modified>
</cp:coreProperties>
</file>