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7" r:id="rId5"/>
    <p:sldId id="259" r:id="rId6"/>
    <p:sldId id="269" r:id="rId7"/>
    <p:sldId id="266" r:id="rId8"/>
    <p:sldId id="261" r:id="rId9"/>
    <p:sldId id="257" r:id="rId10"/>
    <p:sldId id="262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9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1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7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1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7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4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8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3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9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3D1EE-1786-4F08-A499-819E6C64B4CA}" type="datetimeFigureOut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85D5-7367-447A-8AB8-304CEB5873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7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In memory of</a:t>
            </a:r>
            <a:br>
              <a:rPr lang="en-US" dirty="0" smtClean="0">
                <a:latin typeface="Gabriola" panose="04040605051002020D02" pitchFamily="82" charset="0"/>
              </a:rPr>
            </a:br>
            <a:r>
              <a:rPr lang="en-US" dirty="0" smtClean="0">
                <a:latin typeface="Gabriola" panose="04040605051002020D02" pitchFamily="82" charset="0"/>
              </a:rPr>
              <a:t>Karen Y. Smithson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736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4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74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74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4648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briola" panose="04040605051002020D02" pitchFamily="82" charset="0"/>
              </a:rPr>
              <a:t>A tireless advocate for women and children in Northeast Florida</a:t>
            </a:r>
            <a:endParaRPr lang="en-US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418"/>
            <a:ext cx="8229600" cy="7272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Dedicated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4800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briola" panose="04040605051002020D02" pitchFamily="82" charset="0"/>
              </a:rPr>
              <a:t>Black Infant Health Community Council Infant Mortality Event, 2008</a:t>
            </a:r>
            <a:endParaRPr lang="en-US" sz="2000" dirty="0">
              <a:latin typeface="Gabriola" panose="04040605051002020D02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55700"/>
            <a:ext cx="3810000" cy="359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34000" y="1905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briola" panose="04040605051002020D02" pitchFamily="82" charset="0"/>
              </a:rPr>
              <a:t>Family Reunion Health Fair &amp; Stroller Walk, 2009</a:t>
            </a:r>
            <a:endParaRPr lang="en-US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770"/>
            <a:ext cx="8229600" cy="875868"/>
          </a:xfrm>
        </p:spPr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Passionate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371600"/>
            <a:ext cx="478084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895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997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997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8997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33500" y="4724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briola" panose="04040605051002020D02" pitchFamily="82" charset="0"/>
              </a:rPr>
              <a:t>Feed the Children 2011</a:t>
            </a:r>
            <a:endParaRPr lang="en-US" sz="2000" dirty="0">
              <a:latin typeface="Gabriola" panose="04040605051002020D02" pitchFamily="8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18" y="3163282"/>
            <a:ext cx="4345305" cy="3522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75300" y="266700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briola" panose="04040605051002020D02" pitchFamily="82" charset="0"/>
              </a:rPr>
              <a:t>Granny Said, 2009</a:t>
            </a:r>
            <a:endParaRPr lang="en-US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6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8029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131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131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8131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" y="990600"/>
            <a:ext cx="2731835" cy="29130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990600"/>
            <a:ext cx="3247546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29000"/>
            <a:ext cx="4669497" cy="28540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3900" y="393652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briola" panose="04040605051002020D02" pitchFamily="82" charset="0"/>
              </a:rPr>
              <a:t>Color our World Reception, 2009</a:t>
            </a:r>
            <a:endParaRPr lang="en-US" sz="2000" dirty="0">
              <a:latin typeface="Gabriola" panose="04040605051002020D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0392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briola" panose="04040605051002020D02" pitchFamily="82" charset="0"/>
              </a:rPr>
              <a:t>Magnolia Project 10</a:t>
            </a:r>
            <a:r>
              <a:rPr lang="en-US" sz="2000" baseline="30000" dirty="0" smtClean="0">
                <a:latin typeface="Gabriola" panose="04040605051002020D02" pitchFamily="82" charset="0"/>
              </a:rPr>
              <a:t>th</a:t>
            </a:r>
            <a:r>
              <a:rPr lang="en-US" sz="2000" dirty="0" smtClean="0">
                <a:latin typeface="Gabriola" panose="04040605051002020D02" pitchFamily="82" charset="0"/>
              </a:rPr>
              <a:t> Anniversary, 2010</a:t>
            </a:r>
            <a:endParaRPr lang="en-US" sz="2000" dirty="0">
              <a:latin typeface="Gabriola" panose="04040605051002020D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7322" y="6283029"/>
            <a:ext cx="315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briola" panose="04040605051002020D02" pitchFamily="82" charset="0"/>
              </a:rPr>
              <a:t>Undoing Racism Workshop, 2011</a:t>
            </a:r>
            <a:endParaRPr lang="en-US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71800"/>
            <a:ext cx="5486400" cy="3672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700520"/>
            <a:ext cx="3587750" cy="383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456694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briola" panose="04040605051002020D02" pitchFamily="82" charset="0"/>
              </a:rPr>
              <a:t>Family Reunion Health Fair &amp; Stroller Walk, 2009</a:t>
            </a:r>
            <a:endParaRPr lang="en-US" sz="2000" dirty="0">
              <a:latin typeface="Gabriola" panose="040406050510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6300" y="2514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Gabriola" panose="04040605051002020D02" pitchFamily="82" charset="0"/>
              </a:rPr>
              <a:t>Community Breakfast, 2010</a:t>
            </a:r>
            <a:endParaRPr lang="en-US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 descr="PMoses (44)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72545" cy="4104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9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6533"/>
            <a:ext cx="8229600" cy="13742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briola" panose="04040605051002020D02" pitchFamily="82" charset="0"/>
              </a:rPr>
              <a:t>Karen’s </a:t>
            </a:r>
            <a:r>
              <a:rPr lang="en-US" dirty="0" smtClean="0">
                <a:latin typeface="Gabriola" panose="04040605051002020D02" pitchFamily="82" charset="0"/>
              </a:rPr>
              <a:t>life </a:t>
            </a:r>
            <a:r>
              <a:rPr lang="en-US" dirty="0" smtClean="0">
                <a:latin typeface="Gabriola" panose="04040605051002020D02" pitchFamily="82" charset="0"/>
              </a:rPr>
              <a:t>work was dedicated to making sure very baby had a healthy start.</a:t>
            </a:r>
          </a:p>
          <a:p>
            <a:endParaRPr lang="en-US" dirty="0" smtClean="0">
              <a:latin typeface="Gabriola" panose="04040605051002020D02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181475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2743200"/>
            <a:ext cx="411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Gabriola" panose="04040605051002020D02" pitchFamily="82" charset="0"/>
              </a:rPr>
              <a:t>For more than a decade, she ran </a:t>
            </a:r>
            <a:r>
              <a:rPr lang="en-US" sz="3200" dirty="0" smtClean="0">
                <a:latin typeface="Gabriola" panose="04040605051002020D02" pitchFamily="82" charset="0"/>
              </a:rPr>
              <a:t>Hold Out the Lifeline, a community-based initiative that engaged local churches in the effort to reduce black infant mortality.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90600"/>
            <a:ext cx="7585364" cy="2758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43434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Gabriola" panose="04040605051002020D02" pitchFamily="82" charset="0"/>
              </a:rPr>
              <a:t>Through Hold Out the Lifeline, Karen touched the lives of countless women, babies and their families.</a:t>
            </a:r>
            <a:endParaRPr lang="en-US" sz="3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6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5" y="2217261"/>
            <a:ext cx="7053349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49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746"/>
            <a:ext cx="8229600" cy="849891"/>
          </a:xfrm>
        </p:spPr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Hold Out the Lifeline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Gabriola" panose="04040605051002020D02" pitchFamily="82" charset="0"/>
              </a:rPr>
              <a:t>During her tenure with the program, she oversaw numerous community initiatives:</a:t>
            </a:r>
          </a:p>
          <a:p>
            <a:pPr lvl="1"/>
            <a:r>
              <a:rPr lang="en-US" sz="3200" dirty="0" smtClean="0">
                <a:latin typeface="Gabriola" panose="04040605051002020D02" pitchFamily="82" charset="0"/>
              </a:rPr>
              <a:t>Lifeline Health Fairs</a:t>
            </a:r>
          </a:p>
          <a:p>
            <a:pPr lvl="1"/>
            <a:r>
              <a:rPr lang="en-US" sz="3200" dirty="0" smtClean="0">
                <a:latin typeface="Gabriola" panose="04040605051002020D02" pitchFamily="82" charset="0"/>
              </a:rPr>
              <a:t>Neighborhood outreach</a:t>
            </a:r>
          </a:p>
          <a:p>
            <a:pPr lvl="1"/>
            <a:r>
              <a:rPr lang="en-US" sz="3200" dirty="0" smtClean="0">
                <a:latin typeface="Gabriola" panose="04040605051002020D02" pitchFamily="82" charset="0"/>
              </a:rPr>
              <a:t>Body </a:t>
            </a:r>
            <a:r>
              <a:rPr lang="en-US" sz="3200" dirty="0" smtClean="0">
                <a:latin typeface="Gabriola" panose="04040605051002020D02" pitchFamily="82" charset="0"/>
              </a:rPr>
              <a:t>&amp; Soul</a:t>
            </a:r>
          </a:p>
          <a:p>
            <a:pPr lvl="1"/>
            <a:r>
              <a:rPr lang="en-US" sz="3200" dirty="0" smtClean="0">
                <a:latin typeface="Gabriola" panose="04040605051002020D02" pitchFamily="82" charset="0"/>
              </a:rPr>
              <a:t>Your Body, Your Temple</a:t>
            </a:r>
          </a:p>
          <a:p>
            <a:pPr lvl="1"/>
            <a:r>
              <a:rPr lang="en-US" sz="3200" dirty="0" smtClean="0">
                <a:latin typeface="Gabriola" panose="04040605051002020D02" pitchFamily="82" charset="0"/>
              </a:rPr>
              <a:t>Project Moses</a:t>
            </a:r>
            <a:endParaRPr lang="en-US" sz="3200" dirty="0">
              <a:latin typeface="Gabriola" panose="04040605051002020D02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872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4872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872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2133600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52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28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139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1390"/>
            <a:ext cx="2057400" cy="28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139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0"/>
            <a:ext cx="36576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3520179" cy="2922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71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76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Making a Difference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briola" panose="04040605051002020D02" pitchFamily="82" charset="0"/>
              </a:rPr>
              <a:t>More than </a:t>
            </a:r>
            <a:r>
              <a:rPr lang="en-US" b="1" dirty="0">
                <a:latin typeface="Gabriola" panose="04040605051002020D02" pitchFamily="82" charset="0"/>
              </a:rPr>
              <a:t>100,000 one-on-one contacts </a:t>
            </a:r>
            <a:r>
              <a:rPr lang="en-US" dirty="0">
                <a:latin typeface="Gabriola" panose="04040605051002020D02" pitchFamily="82" charset="0"/>
              </a:rPr>
              <a:t>with mothers and the community as a whole</a:t>
            </a:r>
          </a:p>
          <a:p>
            <a:r>
              <a:rPr lang="en-US" dirty="0">
                <a:latin typeface="Gabriola" panose="04040605051002020D02" pitchFamily="82" charset="0"/>
              </a:rPr>
              <a:t>Recruited, trained and retained over </a:t>
            </a:r>
            <a:r>
              <a:rPr lang="en-US" b="1" dirty="0">
                <a:latin typeface="Gabriola" panose="04040605051002020D02" pitchFamily="82" charset="0"/>
              </a:rPr>
              <a:t>100 volunteers </a:t>
            </a:r>
            <a:r>
              <a:rPr lang="en-US" dirty="0">
                <a:latin typeface="Gabriola" panose="04040605051002020D02" pitchFamily="82" charset="0"/>
              </a:rPr>
              <a:t>for community outreach</a:t>
            </a:r>
          </a:p>
          <a:p>
            <a:r>
              <a:rPr lang="en-US" dirty="0">
                <a:latin typeface="Gabriola" panose="04040605051002020D02" pitchFamily="82" charset="0"/>
              </a:rPr>
              <a:t>Sponsored more than </a:t>
            </a:r>
            <a:r>
              <a:rPr lang="en-US" b="1" dirty="0">
                <a:latin typeface="Gabriola" panose="04040605051002020D02" pitchFamily="82" charset="0"/>
              </a:rPr>
              <a:t>50 Lifeline Saturday </a:t>
            </a:r>
            <a:r>
              <a:rPr lang="en-US" dirty="0">
                <a:latin typeface="Gabriola" panose="04040605051002020D02" pitchFamily="82" charset="0"/>
              </a:rPr>
              <a:t>events (health fairs) in the Jacksonville</a:t>
            </a:r>
          </a:p>
          <a:p>
            <a:r>
              <a:rPr lang="en-US" dirty="0">
                <a:latin typeface="Gabriola" panose="04040605051002020D02" pitchFamily="82" charset="0"/>
              </a:rPr>
              <a:t>Constructed and distributed </a:t>
            </a:r>
            <a:r>
              <a:rPr lang="en-US" dirty="0" smtClean="0">
                <a:latin typeface="Gabriola" panose="04040605051002020D02" pitchFamily="82" charset="0"/>
              </a:rPr>
              <a:t>approximately </a:t>
            </a:r>
            <a:r>
              <a:rPr lang="en-US" b="1" dirty="0" smtClean="0">
                <a:latin typeface="Gabriola" panose="04040605051002020D02" pitchFamily="82" charset="0"/>
              </a:rPr>
              <a:t>2,000</a:t>
            </a:r>
            <a:r>
              <a:rPr lang="en-US" dirty="0" smtClean="0">
                <a:latin typeface="Gabriola" panose="04040605051002020D02" pitchFamily="82" charset="0"/>
              </a:rPr>
              <a:t> bassinets</a:t>
            </a:r>
            <a:endParaRPr lang="en-US" dirty="0">
              <a:latin typeface="Gabriola" panose="04040605051002020D02" pitchFamily="82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976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862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9862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9862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37" y="3762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Project Moses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Through Project Moses, a Hold Out the Lifeline initiative, church women crafted bassinets and provided education to families on the importance of practicing safe sleep.</a:t>
            </a:r>
          </a:p>
          <a:p>
            <a:r>
              <a:rPr lang="en-US" dirty="0" smtClean="0">
                <a:latin typeface="Gabriola" panose="04040605051002020D02" pitchFamily="82" charset="0"/>
              </a:rPr>
              <a:t>The baskets provided a safe sleep environment for babies and provided an opportunity for the women in the church to learn about safe sleep themselves 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524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626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0626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0626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0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09" y="45720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28" y="828964"/>
            <a:ext cx="8229600" cy="5592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Gabriola" panose="04040605051002020D02" pitchFamily="82" charset="0"/>
              </a:rPr>
              <a:t>The project allowed families to provide a critical safe sleep environment for their children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5" name="Picture 8" descr="IMAGE001"/>
          <p:cNvPicPr>
            <a:picLocks noChangeAspect="1" noChangeArrowheads="1"/>
          </p:cNvPicPr>
          <p:nvPr/>
        </p:nvPicPr>
        <p:blipFill>
          <a:blip r:embed="rId3" cstate="print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MAGE002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51460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IMAGE011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2009775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668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4770"/>
            <a:ext cx="2057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D:\IMAGE003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7675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283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 memory of Karen Y. Smithson</vt:lpstr>
      <vt:lpstr>PowerPoint Presentation</vt:lpstr>
      <vt:lpstr>PowerPoint Presentation</vt:lpstr>
      <vt:lpstr>PowerPoint Presentation</vt:lpstr>
      <vt:lpstr>Hold Out the Lifeline</vt:lpstr>
      <vt:lpstr>PowerPoint Presentation</vt:lpstr>
      <vt:lpstr>Making a Difference</vt:lpstr>
      <vt:lpstr>Project Moses</vt:lpstr>
      <vt:lpstr>PowerPoint Presentation</vt:lpstr>
      <vt:lpstr>Dedicated</vt:lpstr>
      <vt:lpstr>Passionate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Karen Y. Smithson</dc:title>
  <dc:creator>modelprofile</dc:creator>
  <cp:lastModifiedBy>modelprofile</cp:lastModifiedBy>
  <cp:revision>20</cp:revision>
  <dcterms:created xsi:type="dcterms:W3CDTF">2014-09-22T15:00:02Z</dcterms:created>
  <dcterms:modified xsi:type="dcterms:W3CDTF">2014-09-23T17:21:15Z</dcterms:modified>
</cp:coreProperties>
</file>