
<file path=[Content_Types].xml><?xml version="1.0" encoding="utf-8"?>
<Types xmlns="http://schemas.openxmlformats.org/package/2006/content-types">
  <Default Extension="png" ContentType="image/png"/>
  <Default Extension="jpeg" ContentType="image/jpeg"/>
  <Default Extension="MOV" ContentType="video/unknown"/>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sldIdLst>
    <p:sldId id="256" r:id="rId2"/>
    <p:sldId id="327" r:id="rId3"/>
    <p:sldId id="328" r:id="rId4"/>
    <p:sldId id="329" r:id="rId5"/>
    <p:sldId id="326" r:id="rId6"/>
    <p:sldId id="330" r:id="rId7"/>
    <p:sldId id="309" r:id="rId8"/>
    <p:sldId id="308" r:id="rId9"/>
    <p:sldId id="324" r:id="rId10"/>
    <p:sldId id="287" r:id="rId11"/>
    <p:sldId id="257" r:id="rId12"/>
    <p:sldId id="318" r:id="rId13"/>
    <p:sldId id="313" r:id="rId14"/>
    <p:sldId id="302" r:id="rId15"/>
    <p:sldId id="317" r:id="rId16"/>
    <p:sldId id="311" r:id="rId17"/>
    <p:sldId id="303" r:id="rId18"/>
    <p:sldId id="319" r:id="rId19"/>
    <p:sldId id="314" r:id="rId20"/>
    <p:sldId id="315" r:id="rId21"/>
    <p:sldId id="290"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620"/>
    <p:restoredTop sz="94434" autoAdjust="0"/>
  </p:normalViewPr>
  <p:slideViewPr>
    <p:cSldViewPr>
      <p:cViewPr>
        <p:scale>
          <a:sx n="79" d="100"/>
          <a:sy n="79" d="100"/>
        </p:scale>
        <p:origin x="-372"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F8405295-CC38-4F37-B504-4617D4D6AC7F}" type="datetimeFigureOut">
              <a:rPr lang="en-US" altLang="en-US"/>
              <a:pPr>
                <a:defRPr/>
              </a:pPr>
              <a:t>10/29/2015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B4FB2E8-DF4E-47AB-AE09-A8ECE9A80510}" type="slidenum">
              <a:rPr lang="en-US" altLang="en-US"/>
              <a:pPr>
                <a:defRPr/>
              </a:pPr>
              <a:t>‹#›</a:t>
            </a:fld>
            <a:endParaRPr lang="en-US" altLang="en-US"/>
          </a:p>
        </p:txBody>
      </p:sp>
    </p:spTree>
    <p:extLst>
      <p:ext uri="{BB962C8B-B14F-4D97-AF65-F5344CB8AC3E}">
        <p14:creationId xmlns:p14="http://schemas.microsoft.com/office/powerpoint/2010/main" val="3209759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A8E7C4C9-B711-49F0-8797-037B1ECEAFD1}" type="slidenum">
              <a:rPr lang="en-US" altLang="en-US" smtClean="0">
                <a:latin typeface="Calibri" panose="020F0502020204030204" pitchFamily="34" charset="0"/>
              </a:rPr>
              <a:pPr/>
              <a:t>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86040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D8EDFEA0-3372-4C38-A506-055DAC268066}"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21658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99722769-5678-4419-98A6-E9DC3FC60C2D}" type="slidenum">
              <a:rPr lang="en-US" altLang="en-US" smtClean="0">
                <a:latin typeface="Calibri" panose="020F0502020204030204" pitchFamily="34" charset="0"/>
              </a:rPr>
              <a:pPr/>
              <a:t>11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275167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5" descr="MP_PPT_bkgrd.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Rectangle 11"/>
          <p:cNvSpPr>
            <a:spLocks noGrp="1" noChangeArrowheads="1"/>
          </p:cNvSpPr>
          <p:nvPr>
            <p:ph type="ctrTitle" sz="quarter"/>
          </p:nvPr>
        </p:nvSpPr>
        <p:spPr>
          <a:xfrm>
            <a:off x="3657600" y="2133600"/>
            <a:ext cx="5181600" cy="1920875"/>
          </a:xfrm>
        </p:spPr>
        <p:txBody>
          <a:bodyPr/>
          <a:lstStyle>
            <a:lvl1pPr algn="l">
              <a:defRPr sz="4000"/>
            </a:lvl1pPr>
          </a:lstStyle>
          <a:p>
            <a:r>
              <a:rPr lang="en-US" dirty="0"/>
              <a:t>Click to edit Master title style</a:t>
            </a:r>
          </a:p>
        </p:txBody>
      </p:sp>
      <p:sp>
        <p:nvSpPr>
          <p:cNvPr id="4" name="Rectangle 14"/>
          <p:cNvSpPr>
            <a:spLocks noGrp="1" noChangeArrowheads="1"/>
          </p:cNvSpPr>
          <p:nvPr>
            <p:ph type="ftr" sz="quarter" idx="10"/>
          </p:nvPr>
        </p:nvSpPr>
        <p:spPr>
          <a:xfrm>
            <a:off x="304800" y="6464300"/>
            <a:ext cx="8458200" cy="393700"/>
          </a:xfrm>
          <a:prstGeom prst="rect">
            <a:avLst/>
          </a:prstGeom>
        </p:spPr>
        <p:txBody>
          <a:bodyPr/>
          <a:lstStyle>
            <a:lvl1pPr algn="l">
              <a:defRPr sz="1200">
                <a:solidFill>
                  <a:srgbClr val="FFFFFF"/>
                </a:solidFill>
                <a:latin typeface="Arial"/>
                <a:ea typeface="ＭＳ Ｐゴシック" charset="0"/>
                <a:cs typeface="Arial"/>
              </a:defRPr>
            </a:lvl1pPr>
          </a:lstStyle>
          <a:p>
            <a:pPr>
              <a:defRPr/>
            </a:pPr>
            <a:endParaRPr lang="en-US"/>
          </a:p>
        </p:txBody>
      </p:sp>
    </p:spTree>
    <p:extLst>
      <p:ext uri="{BB962C8B-B14F-4D97-AF65-F5344CB8AC3E}">
        <p14:creationId xmlns:p14="http://schemas.microsoft.com/office/powerpoint/2010/main" val="212547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E881E5-7B35-403F-B2D0-A64A7D2EDEB0}" type="datetimeFigureOut">
              <a:rPr lang="en-US" altLang="en-US"/>
              <a:pPr>
                <a:defRPr/>
              </a:pPr>
              <a:t>10/29/2015</a:t>
            </a:fld>
            <a:endParaRPr lang="en-US" altLang="en-US"/>
          </a:p>
        </p:txBody>
      </p:sp>
      <p:sp>
        <p:nvSpPr>
          <p:cNvPr id="5" name="Rectangle 3"/>
          <p:cNvSpPr>
            <a:spLocks noGrp="1" noChangeArrowheads="1"/>
          </p:cNvSpPr>
          <p:nvPr>
            <p:ph type="sldNum" sz="quarter" idx="11"/>
          </p:nvPr>
        </p:nvSpPr>
        <p:spPr/>
        <p:txBody>
          <a:bodyPr/>
          <a:lstStyle>
            <a:lvl1pPr>
              <a:defRPr/>
            </a:lvl1pPr>
          </a:lstStyle>
          <a:p>
            <a:pPr>
              <a:defRPr/>
            </a:pPr>
            <a:fld id="{C31C43BF-07DF-4977-B2D6-9E6F454BBAF5}" type="slidenum">
              <a:rPr lang="en-US" altLang="en-US"/>
              <a:pPr>
                <a:defRPr/>
              </a:pPr>
              <a:t>‹#›</a:t>
            </a:fld>
            <a:endParaRPr lang="en-US" altLang="en-US"/>
          </a:p>
        </p:txBody>
      </p:sp>
      <p:sp>
        <p:nvSpPr>
          <p:cNvPr id="6"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179464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546D0C2-C120-4E80-996D-AA6E596876F2}" type="datetimeFigureOut">
              <a:rPr lang="en-US" altLang="en-US"/>
              <a:pPr>
                <a:defRPr/>
              </a:pPr>
              <a:t>10/29/2015</a:t>
            </a:fld>
            <a:endParaRPr lang="en-US" altLang="en-US"/>
          </a:p>
        </p:txBody>
      </p:sp>
      <p:sp>
        <p:nvSpPr>
          <p:cNvPr id="5" name="Rectangle 3"/>
          <p:cNvSpPr>
            <a:spLocks noGrp="1" noChangeArrowheads="1"/>
          </p:cNvSpPr>
          <p:nvPr>
            <p:ph type="sldNum" sz="quarter" idx="11"/>
          </p:nvPr>
        </p:nvSpPr>
        <p:spPr/>
        <p:txBody>
          <a:bodyPr/>
          <a:lstStyle>
            <a:lvl1pPr>
              <a:defRPr/>
            </a:lvl1pPr>
          </a:lstStyle>
          <a:p>
            <a:pPr>
              <a:defRPr/>
            </a:pPr>
            <a:fld id="{EC2DE17A-7A41-41E3-B233-001CA6C6A776}" type="slidenum">
              <a:rPr lang="en-US" altLang="en-US"/>
              <a:pPr>
                <a:defRPr/>
              </a:pPr>
              <a:t>‹#›</a:t>
            </a:fld>
            <a:endParaRPr lang="en-US" altLang="en-US"/>
          </a:p>
        </p:txBody>
      </p:sp>
      <p:sp>
        <p:nvSpPr>
          <p:cNvPr id="6"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360044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41E121E3-50F6-47AB-813C-A2E2634BD529}" type="slidenum">
              <a:rPr lang="en-US" altLang="en-US"/>
              <a:pPr>
                <a:defRPr/>
              </a:pPr>
              <a:t>‹#›</a:t>
            </a:fld>
            <a:endParaRPr lang="en-US" altLang="en-US"/>
          </a:p>
        </p:txBody>
      </p:sp>
    </p:spTree>
    <p:extLst>
      <p:ext uri="{BB962C8B-B14F-4D97-AF65-F5344CB8AC3E}">
        <p14:creationId xmlns:p14="http://schemas.microsoft.com/office/powerpoint/2010/main" val="227393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E4EA7F6F-4AE6-4C93-A591-E8F960192C46}" type="slidenum">
              <a:rPr lang="en-US" altLang="en-US"/>
              <a:pPr>
                <a:defRPr/>
              </a:pPr>
              <a:t>‹#›</a:t>
            </a:fld>
            <a:endParaRPr lang="en-US" altLang="en-US"/>
          </a:p>
        </p:txBody>
      </p:sp>
    </p:spTree>
    <p:extLst>
      <p:ext uri="{BB962C8B-B14F-4D97-AF65-F5344CB8AC3E}">
        <p14:creationId xmlns:p14="http://schemas.microsoft.com/office/powerpoint/2010/main" val="38393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05925"/>
            <a:ext cx="4038600" cy="411451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05925"/>
            <a:ext cx="4038600" cy="411451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
          <p:cNvSpPr>
            <a:spLocks noGrp="1" noChangeArrowheads="1"/>
          </p:cNvSpPr>
          <p:nvPr>
            <p:ph type="sldNum" sz="quarter" idx="10"/>
          </p:nvPr>
        </p:nvSpPr>
        <p:spPr>
          <a:ln/>
        </p:spPr>
        <p:txBody>
          <a:bodyPr/>
          <a:lstStyle>
            <a:lvl1pPr>
              <a:defRPr/>
            </a:lvl1pPr>
          </a:lstStyle>
          <a:p>
            <a:pPr>
              <a:defRPr/>
            </a:pPr>
            <a:fld id="{231963EC-0D03-447E-8EB3-8B52BD8F692C}" type="slidenum">
              <a:rPr lang="en-US" altLang="en-US"/>
              <a:pPr>
                <a:defRPr/>
              </a:pPr>
              <a:t>‹#›</a:t>
            </a:fld>
            <a:endParaRPr lang="en-US" altLang="en-US"/>
          </a:p>
        </p:txBody>
      </p:sp>
    </p:spTree>
    <p:extLst>
      <p:ext uri="{BB962C8B-B14F-4D97-AF65-F5344CB8AC3E}">
        <p14:creationId xmlns:p14="http://schemas.microsoft.com/office/powerpoint/2010/main" val="65264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65121"/>
            <a:ext cx="4040188" cy="5816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67000"/>
            <a:ext cx="4040188" cy="35920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065121"/>
            <a:ext cx="4041775" cy="5816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67000"/>
            <a:ext cx="4041775" cy="35920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3D9D67-2D95-4AE7-898B-27B9138FA493}" type="datetimeFigureOut">
              <a:rPr lang="en-US" altLang="en-US"/>
              <a:pPr>
                <a:defRPr/>
              </a:pPr>
              <a:t>10/29/2015</a:t>
            </a:fld>
            <a:endParaRPr lang="en-US" altLang="en-US"/>
          </a:p>
        </p:txBody>
      </p:sp>
      <p:sp>
        <p:nvSpPr>
          <p:cNvPr id="8" name="Rectangle 3"/>
          <p:cNvSpPr>
            <a:spLocks noGrp="1" noChangeArrowheads="1"/>
          </p:cNvSpPr>
          <p:nvPr>
            <p:ph type="sldNum" sz="quarter" idx="11"/>
          </p:nvPr>
        </p:nvSpPr>
        <p:spPr/>
        <p:txBody>
          <a:bodyPr/>
          <a:lstStyle>
            <a:lvl1pPr>
              <a:defRPr/>
            </a:lvl1pPr>
          </a:lstStyle>
          <a:p>
            <a:pPr>
              <a:defRPr/>
            </a:pPr>
            <a:fld id="{77FF1089-5462-4A91-B238-790CB99CC2DE}" type="slidenum">
              <a:rPr lang="en-US" altLang="en-US"/>
              <a:pPr>
                <a:defRPr/>
              </a:pPr>
              <a:t>‹#›</a:t>
            </a:fld>
            <a:endParaRPr lang="en-US" altLang="en-US"/>
          </a:p>
        </p:txBody>
      </p:sp>
      <p:sp>
        <p:nvSpPr>
          <p:cNvPr id="9"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66638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67D40B1-36B4-473B-AE82-04D31B719D39}" type="datetimeFigureOut">
              <a:rPr lang="en-US" altLang="en-US"/>
              <a:pPr>
                <a:defRPr/>
              </a:pPr>
              <a:t>10/29/2015</a:t>
            </a:fld>
            <a:endParaRPr lang="en-US" altLang="en-US"/>
          </a:p>
        </p:txBody>
      </p:sp>
      <p:sp>
        <p:nvSpPr>
          <p:cNvPr id="4" name="Rectangle 3"/>
          <p:cNvSpPr>
            <a:spLocks noGrp="1" noChangeArrowheads="1"/>
          </p:cNvSpPr>
          <p:nvPr>
            <p:ph type="sldNum" sz="quarter" idx="11"/>
          </p:nvPr>
        </p:nvSpPr>
        <p:spPr/>
        <p:txBody>
          <a:bodyPr/>
          <a:lstStyle>
            <a:lvl1pPr>
              <a:defRPr/>
            </a:lvl1pPr>
          </a:lstStyle>
          <a:p>
            <a:pPr>
              <a:defRPr/>
            </a:pPr>
            <a:fld id="{1EEE207E-9B3D-4D65-AE47-3EA3A794877B}" type="slidenum">
              <a:rPr lang="en-US" altLang="en-US"/>
              <a:pPr>
                <a:defRPr/>
              </a:pPr>
              <a:t>‹#›</a:t>
            </a:fld>
            <a:endParaRPr lang="en-US" altLang="en-US"/>
          </a:p>
        </p:txBody>
      </p:sp>
      <p:sp>
        <p:nvSpPr>
          <p:cNvPr id="5"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239749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236AA85-8192-42B6-975B-10F382B2223C}" type="datetimeFigureOut">
              <a:rPr lang="en-US" altLang="en-US"/>
              <a:pPr>
                <a:defRPr/>
              </a:pPr>
              <a:t>10/29/2015</a:t>
            </a:fld>
            <a:endParaRPr lang="en-US" altLang="en-US"/>
          </a:p>
        </p:txBody>
      </p:sp>
      <p:sp>
        <p:nvSpPr>
          <p:cNvPr id="3" name="Rectangle 3"/>
          <p:cNvSpPr>
            <a:spLocks noGrp="1" noChangeArrowheads="1"/>
          </p:cNvSpPr>
          <p:nvPr>
            <p:ph type="sldNum" sz="quarter" idx="11"/>
          </p:nvPr>
        </p:nvSpPr>
        <p:spPr/>
        <p:txBody>
          <a:bodyPr/>
          <a:lstStyle>
            <a:lvl1pPr>
              <a:defRPr/>
            </a:lvl1pPr>
          </a:lstStyle>
          <a:p>
            <a:pPr>
              <a:defRPr/>
            </a:pPr>
            <a:fld id="{5470FD31-AA7D-4817-8C25-EDCBEC7B7A0F}" type="slidenum">
              <a:rPr lang="en-US" altLang="en-US"/>
              <a:pPr>
                <a:defRPr/>
              </a:pPr>
              <a:t>‹#›</a:t>
            </a:fld>
            <a:endParaRPr lang="en-US" altLang="en-US"/>
          </a:p>
        </p:txBody>
      </p:sp>
      <p:sp>
        <p:nvSpPr>
          <p:cNvPr id="4"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2709941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09331E6-58E5-4A9E-AEDA-D9D58243F793}" type="datetimeFigureOut">
              <a:rPr lang="en-US" altLang="en-US"/>
              <a:pPr>
                <a:defRPr/>
              </a:pPr>
              <a:t>10/29/2015</a:t>
            </a:fld>
            <a:endParaRPr lang="en-US" altLang="en-US"/>
          </a:p>
        </p:txBody>
      </p:sp>
      <p:sp>
        <p:nvSpPr>
          <p:cNvPr id="6" name="Rectangle 3"/>
          <p:cNvSpPr>
            <a:spLocks noGrp="1" noChangeArrowheads="1"/>
          </p:cNvSpPr>
          <p:nvPr>
            <p:ph type="sldNum" sz="quarter" idx="11"/>
          </p:nvPr>
        </p:nvSpPr>
        <p:spPr/>
        <p:txBody>
          <a:bodyPr/>
          <a:lstStyle>
            <a:lvl1pPr>
              <a:defRPr/>
            </a:lvl1pPr>
          </a:lstStyle>
          <a:p>
            <a:pPr>
              <a:defRPr/>
            </a:pPr>
            <a:fld id="{9141C15D-0837-46D0-8A9A-C7AD291E7EB4}" type="slidenum">
              <a:rPr lang="en-US" altLang="en-US"/>
              <a:pPr>
                <a:defRPr/>
              </a:pPr>
              <a:t>‹#›</a:t>
            </a:fld>
            <a:endParaRPr lang="en-US" alt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209884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92F6621-5EB1-4D9E-AE10-FD08CB7359CE}" type="datetimeFigureOut">
              <a:rPr lang="en-US" altLang="en-US"/>
              <a:pPr>
                <a:defRPr/>
              </a:pPr>
              <a:t>10/29/2015</a:t>
            </a:fld>
            <a:endParaRPr lang="en-US" altLang="en-US"/>
          </a:p>
        </p:txBody>
      </p:sp>
      <p:sp>
        <p:nvSpPr>
          <p:cNvPr id="6" name="Rectangle 3"/>
          <p:cNvSpPr>
            <a:spLocks noGrp="1" noChangeArrowheads="1"/>
          </p:cNvSpPr>
          <p:nvPr>
            <p:ph type="sldNum" sz="quarter" idx="11"/>
          </p:nvPr>
        </p:nvSpPr>
        <p:spPr/>
        <p:txBody>
          <a:bodyPr/>
          <a:lstStyle>
            <a:lvl1pPr>
              <a:defRPr/>
            </a:lvl1pPr>
          </a:lstStyle>
          <a:p>
            <a:pPr>
              <a:defRPr/>
            </a:pPr>
            <a:fld id="{CA90D038-1544-4437-9FCC-B1C019290699}" type="slidenum">
              <a:rPr lang="en-US" altLang="en-US"/>
              <a:pPr>
                <a:defRPr/>
              </a:pPr>
              <a:t>‹#›</a:t>
            </a:fld>
            <a:endParaRPr lang="en-US" alt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latin typeface="Garamond" charset="0"/>
                <a:ea typeface="ＭＳ Ｐゴシック" charset="0"/>
                <a:cs typeface="+mn-cs"/>
              </a:defRPr>
            </a:lvl1pPr>
          </a:lstStyle>
          <a:p>
            <a:pPr>
              <a:defRPr/>
            </a:pPr>
            <a:endParaRPr lang="en-US"/>
          </a:p>
        </p:txBody>
      </p:sp>
    </p:spTree>
    <p:extLst>
      <p:ext uri="{BB962C8B-B14F-4D97-AF65-F5344CB8AC3E}">
        <p14:creationId xmlns:p14="http://schemas.microsoft.com/office/powerpoint/2010/main" val="300173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MP_PPT_bkgrd2.pd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Grp="1" noChangeArrowheads="1"/>
          </p:cNvSpPr>
          <p:nvPr>
            <p:ph type="sldNum" sz="quarter" idx="4"/>
          </p:nvPr>
        </p:nvSpPr>
        <p:spPr bwMode="auto">
          <a:xfrm>
            <a:off x="6200775" y="6324600"/>
            <a:ext cx="28384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800">
                <a:solidFill>
                  <a:srgbClr val="FFFFFF"/>
                </a:solidFill>
                <a:latin typeface="Arial" panose="020B0604020202020204" pitchFamily="34" charset="0"/>
              </a:defRPr>
            </a:lvl1pPr>
          </a:lstStyle>
          <a:p>
            <a:pPr>
              <a:defRPr/>
            </a:pPr>
            <a:fld id="{0ADFFB67-3D24-4CC1-9B5E-0497D413209D}" type="slidenum">
              <a:rPr lang="en-US" altLang="en-US"/>
              <a:pPr>
                <a:defRPr/>
              </a:pPr>
              <a:t>‹#›</a:t>
            </a:fld>
            <a:endParaRPr lang="en-US" altLang="en-US"/>
          </a:p>
        </p:txBody>
      </p:sp>
      <p:sp>
        <p:nvSpPr>
          <p:cNvPr id="1028" name="Rectangle 13"/>
          <p:cNvSpPr>
            <a:spLocks noGrp="1" noRot="1" noChangeArrowheads="1"/>
          </p:cNvSpPr>
          <p:nvPr>
            <p:ph type="title"/>
          </p:nvPr>
        </p:nvSpPr>
        <p:spPr bwMode="auto">
          <a:xfrm>
            <a:off x="1905000" y="4572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15"/>
          <p:cNvSpPr>
            <a:spLocks noGrp="1" noChangeArrowheads="1"/>
          </p:cNvSpPr>
          <p:nvPr>
            <p:ph type="body" idx="1"/>
          </p:nvPr>
        </p:nvSpPr>
        <p:spPr bwMode="auto">
          <a:xfrm>
            <a:off x="457200" y="1828800"/>
            <a:ext cx="830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74" r:id="rId1"/>
    <p:sldLayoutId id="2147484071" r:id="rId2"/>
    <p:sldLayoutId id="2147484072" r:id="rId3"/>
    <p:sldLayoutId id="2147484073" r:id="rId4"/>
    <p:sldLayoutId id="2147484075" r:id="rId5"/>
    <p:sldLayoutId id="2147484076" r:id="rId6"/>
    <p:sldLayoutId id="2147484077" r:id="rId7"/>
    <p:sldLayoutId id="2147484078" r:id="rId8"/>
    <p:sldLayoutId id="2147484079" r:id="rId9"/>
    <p:sldLayoutId id="2147484080" r:id="rId10"/>
    <p:sldLayoutId id="2147484081"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Arial"/>
          <a:ea typeface="MS PGothic" pitchFamily="34" charset="-128"/>
          <a:cs typeface="MS PGothic" charset="0"/>
        </a:defRPr>
      </a:lvl1pPr>
      <a:lvl2pPr algn="l"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pitchFamily="34" charset="0"/>
          <a:ea typeface="MS PGothic" pitchFamily="34" charset="-128"/>
          <a:cs typeface="MS PGothic" charset="0"/>
        </a:defRPr>
      </a:lvl2pPr>
      <a:lvl3pPr algn="l"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pitchFamily="34" charset="0"/>
          <a:ea typeface="MS PGothic" pitchFamily="34" charset="-128"/>
          <a:cs typeface="MS PGothic" charset="0"/>
        </a:defRPr>
      </a:lvl3pPr>
      <a:lvl4pPr algn="l"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pitchFamily="34" charset="0"/>
          <a:ea typeface="MS PGothic" pitchFamily="34" charset="-128"/>
          <a:cs typeface="MS PGothic" charset="0"/>
        </a:defRPr>
      </a:lvl4pPr>
      <a:lvl5pPr algn="l" rtl="0" eaLnBrk="0" fontAlgn="base" hangingPunct="0">
        <a:spcBef>
          <a:spcPct val="0"/>
        </a:spcBef>
        <a:spcAft>
          <a:spcPct val="0"/>
        </a:spcAft>
        <a:defRPr sz="3200" b="1">
          <a:solidFill>
            <a:schemeClr val="bg1"/>
          </a:solidFill>
          <a:effectLst>
            <a:outerShdw blurRad="38100" dist="38100" dir="2700000" algn="tl">
              <a:srgbClr val="000000"/>
            </a:outerShdw>
          </a:effectLst>
          <a:latin typeface="Arial" pitchFamily="34" charset="0"/>
          <a:ea typeface="MS PGothic" pitchFamily="34" charset="-128"/>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604A7B"/>
        </a:buClr>
        <a:buSzPct val="70000"/>
        <a:buFont typeface="Arial" panose="020B0604020202020204" pitchFamily="34" charset="0"/>
        <a:buChar char="•"/>
        <a:defRPr sz="2200">
          <a:solidFill>
            <a:srgbClr val="595959"/>
          </a:solidFill>
          <a:latin typeface="Arial"/>
          <a:ea typeface="MS PGothic" pitchFamily="34" charset="-128"/>
          <a:cs typeface="MS PGothic" charset="0"/>
        </a:defRPr>
      </a:lvl1pPr>
      <a:lvl2pPr marL="742950" indent="-285750" algn="l" rtl="0" eaLnBrk="0" fontAlgn="base" hangingPunct="0">
        <a:spcBef>
          <a:spcPct val="20000"/>
        </a:spcBef>
        <a:spcAft>
          <a:spcPct val="0"/>
        </a:spcAft>
        <a:buClr>
          <a:srgbClr val="604A7B"/>
        </a:buClr>
        <a:buSzPct val="70000"/>
        <a:buFont typeface="Arial" panose="020B0604020202020204" pitchFamily="34" charset="0"/>
        <a:buChar char="•"/>
        <a:defRPr>
          <a:solidFill>
            <a:srgbClr val="595959"/>
          </a:solidFill>
          <a:latin typeface="Arial"/>
          <a:ea typeface="MS PGothic" pitchFamily="34" charset="-128"/>
          <a:cs typeface="MS PGothic" charset="0"/>
        </a:defRPr>
      </a:lvl2pPr>
      <a:lvl3pPr marL="1143000" indent="-228600" algn="l" rtl="0" eaLnBrk="0" fontAlgn="base" hangingPunct="0">
        <a:spcBef>
          <a:spcPct val="20000"/>
        </a:spcBef>
        <a:spcAft>
          <a:spcPct val="0"/>
        </a:spcAft>
        <a:buClr>
          <a:srgbClr val="604A7B"/>
        </a:buClr>
        <a:buSzPct val="70000"/>
        <a:buFont typeface="Arial" panose="020B0604020202020204" pitchFamily="34" charset="0"/>
        <a:buChar char="•"/>
        <a:defRPr sz="1600">
          <a:solidFill>
            <a:srgbClr val="595959"/>
          </a:solidFill>
          <a:latin typeface="Arial"/>
          <a:ea typeface="MS PGothic" pitchFamily="34" charset="-128"/>
          <a:cs typeface="MS PGothic" charset="0"/>
        </a:defRPr>
      </a:lvl3pPr>
      <a:lvl4pPr marL="1600200" indent="-228600" algn="l" rtl="0" eaLnBrk="0" fontAlgn="base" hangingPunct="0">
        <a:spcBef>
          <a:spcPct val="20000"/>
        </a:spcBef>
        <a:spcAft>
          <a:spcPct val="0"/>
        </a:spcAft>
        <a:buClr>
          <a:srgbClr val="604A7B"/>
        </a:buClr>
        <a:buSzPct val="70000"/>
        <a:buFont typeface="Arial" panose="020B0604020202020204" pitchFamily="34" charset="0"/>
        <a:buChar char="•"/>
        <a:defRPr sz="1400">
          <a:solidFill>
            <a:srgbClr val="595959"/>
          </a:solidFill>
          <a:latin typeface="Arial"/>
          <a:ea typeface="MS PGothic" pitchFamily="34" charset="-128"/>
          <a:cs typeface="MS PGothic" charset="0"/>
        </a:defRPr>
      </a:lvl4pPr>
      <a:lvl5pPr marL="2057400" indent="-228600" algn="l" rtl="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a:ea typeface="MS PGothic" pitchFamily="34" charset="-128"/>
          <a:cs typeface="MS PGothic"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3.MOV"/><Relationship Id="rId7" Type="http://schemas.openxmlformats.org/officeDocument/2006/relationships/image" Target="../media/image19.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slideLayout" Target="../slideLayouts/slideLayout4.xml"/><Relationship Id="rId4" Type="http://schemas.openxmlformats.org/officeDocument/2006/relationships/video" Target="../media/media3.MOV"/></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www.google.com/url?url=http://www.huffingtonpost.com/2014/06/24/emojis-ranked_n_5461695.html&amp;rct=j&amp;frm=1&amp;q=&amp;esrc=s&amp;sa=U&amp;ei=_EdnVefxFYmhNtm-gdAN&amp;ved=0CCIQ9QEwBg&amp;sig2=COMvwnHlDzOgCskoOxJrCQ&amp;usg=AFQjCNG_4ni9TM4u8rF_qF9Vg79tQuhFCA" TargetMode="External"/><Relationship Id="rId3" Type="http://schemas.openxmlformats.org/officeDocument/2006/relationships/image" Target="../media/image21.jpeg"/><Relationship Id="rId7" Type="http://schemas.openxmlformats.org/officeDocument/2006/relationships/image" Target="../media/image23.jpeg"/><Relationship Id="rId12" Type="http://schemas.openxmlformats.org/officeDocument/2006/relationships/image" Target="../media/image26.jpeg"/><Relationship Id="rId2" Type="http://schemas.openxmlformats.org/officeDocument/2006/relationships/hyperlink" Target="http://www.google.com/url?url=http://emojipedia.org/flushed-face/&amp;rct=j&amp;frm=1&amp;q=&amp;esrc=s&amp;sa=U&amp;ei=WUhnVe_yLIyyggSD3IDwCg&amp;ved=0CCQQ9QEwBzgU&amp;sig2=BTeH5_pYVIuZ-uXg7Yz2iA&amp;usg=AFQjCNEduYGNJKkPNmEMlzCGIMP5UN3ApQ" TargetMode="External"/><Relationship Id="rId1" Type="http://schemas.openxmlformats.org/officeDocument/2006/relationships/slideLayout" Target="../slideLayouts/slideLayout2.xml"/><Relationship Id="rId6" Type="http://schemas.openxmlformats.org/officeDocument/2006/relationships/hyperlink" Target="http://www.google.com/url?url=http://girlsarethenewboys.com/2014/11/17/19004/&amp;rct=j&amp;frm=1&amp;q=&amp;esrc=s&amp;sa=U&amp;ei=_EdnVefxFYmhNtm-gdAN&amp;ved=0CDYQ9QEwEA&amp;sig2=rY8v6FfQj3iN4Q0LSN_-wg&amp;usg=AFQjCNEICWUxic2Kcnwwnlao-ms-AVwBFQ" TargetMode="External"/><Relationship Id="rId11" Type="http://schemas.openxmlformats.org/officeDocument/2006/relationships/hyperlink" Target="https://www.google.com/url?url=https://www.pinterest.com/kathydove79/emoji/&amp;rct=j&amp;frm=1&amp;q=&amp;esrc=s&amp;sa=U&amp;ei=vUhnVZfYDo3BgwSCk4LoCg&amp;ved=0CDgQ9QEwETgo&amp;sig2=_bQo5cxwqH0tBOOdpRj3Cg&amp;usg=AFQjCNFqz3-5dYuTHzen2B5PEQr-8sD-uA" TargetMode="External"/><Relationship Id="rId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hyperlink" Target="http://www.google.com/url?url=http://www.pinstopin.com/happy-face-emoji/Y2RuMyp2b3gtY2RuKmNvbXxhc3NldHN8NDYyNTg3N3xQaWN0dXJlXzE3Mipwbmc_dm94KmNvbXwyMDE0fDZ8MTd8NTgxNDQ1NHx3aGVyZS1lbW9qaS1jb21lLWZyb20/&amp;rct=j&amp;frm=1&amp;q=&amp;esrc=s&amp;sa=U&amp;ei=ZUlnVYysA42KgwTjxYDYDg&amp;ved=0CCoQ9QEwCjhQ&amp;sig2=nBpdvFJXcU3i52jy_rINuQ&amp;usg=AFQjCNH4eVCWOVt6vZ5wVIzShQgddUv5RQ" TargetMode="External"/><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media" Target="../media/media5.MOV"/><Relationship Id="rId2" Type="http://schemas.microsoft.com/office/2007/relationships/media" Target="../media/media4.MOV"/><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sz="quarter"/>
          </p:nvPr>
        </p:nvSpPr>
        <p:spPr/>
        <p:txBody>
          <a:bodyPr/>
          <a:lstStyle/>
          <a:p>
            <a:r>
              <a:rPr lang="en-US" altLang="en-US" smtClean="0">
                <a:latin typeface="Arial" panose="020B0604020202020204" pitchFamily="34" charset="0"/>
              </a:rPr>
              <a:t>Yoga in the Street</a:t>
            </a:r>
            <a:r>
              <a:rPr lang="en-US" altLang="en-US" sz="3200" smtClean="0">
                <a:latin typeface="Arial" panose="020B0604020202020204" pitchFamily="34" charset="0"/>
              </a:rPr>
              <a:t> </a:t>
            </a:r>
          </a:p>
        </p:txBody>
      </p:sp>
      <p:sp>
        <p:nvSpPr>
          <p:cNvPr id="11267" name="Footer Placeholder 1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smtClean="0">
                <a:solidFill>
                  <a:srgbClr val="FFFFFF"/>
                </a:solidFill>
                <a:cs typeface="Arial" panose="020B0604020202020204" pitchFamily="34" charset="0"/>
              </a:rPr>
              <a:t>Presenter: Sabrina Willis, MHC  |  September 29, 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altLang="en-US" sz="3600" smtClean="0">
                <a:latin typeface="Arial" panose="020B0604020202020204" pitchFamily="34" charset="0"/>
              </a:rPr>
              <a:t>Yoga: A Gateway to Wellness</a:t>
            </a:r>
          </a:p>
        </p:txBody>
      </p:sp>
      <p:sp>
        <p:nvSpPr>
          <p:cNvPr id="21507" name="Rectangle 3"/>
          <p:cNvSpPr>
            <a:spLocks noGrp="1" noChangeArrowheads="1"/>
          </p:cNvSpPr>
          <p:nvPr>
            <p:ph type="body" idx="1"/>
          </p:nvPr>
        </p:nvSpPr>
        <p:spPr>
          <a:xfrm>
            <a:off x="1752600" y="1828800"/>
            <a:ext cx="6781800" cy="4297363"/>
          </a:xfrm>
        </p:spPr>
        <p:txBody>
          <a:bodyPr/>
          <a:lstStyle/>
          <a:p>
            <a:pPr>
              <a:spcBef>
                <a:spcPct val="0"/>
              </a:spcBef>
            </a:pPr>
            <a:r>
              <a:rPr lang="en-US" altLang="en-US" sz="1800" dirty="0" smtClean="0">
                <a:latin typeface="Arial" panose="020B0604020202020204" pitchFamily="34" charset="0"/>
              </a:rPr>
              <a:t>The Magnolia Project strives to offer a level of service that go beyond the surface needs of our participants.</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We utilize the trauma informed care model to help address specific social determinants affecting many participants. Such as; finances, education, poverty, racism, family support and connectedness.</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We strive to build social capital and interdependency among the women served by the Magnolia Project.</a:t>
            </a:r>
          </a:p>
          <a:p>
            <a:endParaRPr lang="en-US" altLang="en-US" dirty="0" smtClean="0">
              <a:latin typeface="Arial" panose="020B0604020202020204" pitchFamily="34" charset="0"/>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701" y="4572000"/>
            <a:ext cx="2286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smtClean="0">
                <a:latin typeface="Arial" panose="020B0604020202020204" pitchFamily="34" charset="0"/>
              </a:rPr>
              <a:t>Partnership and Support </a:t>
            </a:r>
          </a:p>
        </p:txBody>
      </p:sp>
      <p:sp>
        <p:nvSpPr>
          <p:cNvPr id="23555" name="Rectangle 5"/>
          <p:cNvSpPr>
            <a:spLocks noGrp="1" noChangeArrowheads="1"/>
          </p:cNvSpPr>
          <p:nvPr>
            <p:ph type="body" idx="1"/>
          </p:nvPr>
        </p:nvSpPr>
        <p:spPr>
          <a:xfrm>
            <a:off x="457200" y="2065338"/>
            <a:ext cx="4040188" cy="581025"/>
          </a:xfrm>
        </p:spPr>
        <p:txBody>
          <a:bodyPr/>
          <a:lstStyle/>
          <a:p>
            <a:pPr lvl="1" eaLnBrk="1" hangingPunct="1"/>
            <a:endParaRPr lang="en-US" altLang="en-US" smtClean="0">
              <a:latin typeface="Arial" panose="020B0604020202020204" pitchFamily="34" charset="0"/>
            </a:endParaRPr>
          </a:p>
          <a:p>
            <a:pPr eaLnBrk="1" hangingPunct="1">
              <a:buFont typeface="Arial" panose="020B0604020202020204" pitchFamily="34" charset="0"/>
              <a:buChar char="•"/>
            </a:pPr>
            <a:endParaRPr lang="en-US" altLang="en-US" smtClean="0">
              <a:latin typeface="Arial" panose="020B0604020202020204" pitchFamily="34" charset="0"/>
            </a:endParaRPr>
          </a:p>
        </p:txBody>
      </p:sp>
      <p:sp>
        <p:nvSpPr>
          <p:cNvPr id="23556" name="Content Placeholder 1"/>
          <p:cNvSpPr>
            <a:spLocks noGrp="1"/>
          </p:cNvSpPr>
          <p:nvPr>
            <p:ph sz="half" idx="2"/>
          </p:nvPr>
        </p:nvSpPr>
        <p:spPr>
          <a:xfrm>
            <a:off x="609600" y="2667000"/>
            <a:ext cx="3887788" cy="3592513"/>
          </a:xfrm>
        </p:spPr>
        <p:txBody>
          <a:bodyPr/>
          <a:lstStyle/>
          <a:p>
            <a:endParaRPr lang="en-US" altLang="en-US" dirty="0" smtClean="0">
              <a:latin typeface="Arial" panose="020B0604020202020204" pitchFamily="34" charset="0"/>
            </a:endParaRPr>
          </a:p>
        </p:txBody>
      </p:sp>
      <p:sp>
        <p:nvSpPr>
          <p:cNvPr id="23557" name="Text Placeholder 2"/>
          <p:cNvSpPr>
            <a:spLocks noGrp="1"/>
          </p:cNvSpPr>
          <p:nvPr>
            <p:ph type="body" sz="quarter" idx="3"/>
          </p:nvPr>
        </p:nvSpPr>
        <p:spPr>
          <a:xfrm>
            <a:off x="4645025" y="2065338"/>
            <a:ext cx="4041775" cy="581025"/>
          </a:xfrm>
        </p:spPr>
        <p:txBody>
          <a:bodyPr/>
          <a:lstStyle/>
          <a:p>
            <a:endParaRPr lang="en-US" altLang="en-US" smtClean="0">
              <a:latin typeface="Arial" panose="020B0604020202020204" pitchFamily="34" charset="0"/>
            </a:endParaRPr>
          </a:p>
        </p:txBody>
      </p:sp>
      <p:pic>
        <p:nvPicPr>
          <p:cNvPr id="23558"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1905000" y="2674938"/>
            <a:ext cx="3352800" cy="3344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123427"/>
            <a:ext cx="14097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0" name="Rectangle 1"/>
          <p:cNvSpPr>
            <a:spLocks noChangeArrowheads="1"/>
          </p:cNvSpPr>
          <p:nvPr/>
        </p:nvSpPr>
        <p:spPr bwMode="auto">
          <a:xfrm>
            <a:off x="5410199" y="3352800"/>
            <a:ext cx="32432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r>
              <a:rPr lang="en-US" altLang="en-US" i="1" dirty="0">
                <a:latin typeface="Arial" panose="020B0604020202020204" pitchFamily="34" charset="0"/>
              </a:rPr>
              <a:t>“Yoga can still the mind, instill hope, strengthen our bodies and show us a way forward in our lives.”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latin typeface="Arial" panose="020B0604020202020204" pitchFamily="34" charset="0"/>
              </a:rPr>
              <a:t>Yoga in the Street Areas of Focus</a:t>
            </a:r>
          </a:p>
        </p:txBody>
      </p:sp>
      <p:sp>
        <p:nvSpPr>
          <p:cNvPr id="25603" name="Content Placeholder 2"/>
          <p:cNvSpPr>
            <a:spLocks noGrp="1"/>
          </p:cNvSpPr>
          <p:nvPr>
            <p:ph idx="1"/>
          </p:nvPr>
        </p:nvSpPr>
        <p:spPr>
          <a:xfrm>
            <a:off x="1295400" y="1371600"/>
            <a:ext cx="7467600" cy="5050743"/>
          </a:xfrm>
        </p:spPr>
        <p:txBody>
          <a:bodyPr/>
          <a:lstStyle/>
          <a:p>
            <a:pPr marL="0" indent="0">
              <a:buFont typeface="Arial" panose="020B0604020202020204" pitchFamily="34" charset="0"/>
              <a:buNone/>
            </a:pPr>
            <a:r>
              <a:rPr lang="en-US" altLang="en-US" dirty="0" smtClean="0">
                <a:latin typeface="Arial" panose="020B0604020202020204" pitchFamily="34" charset="0"/>
              </a:rPr>
              <a:t> </a:t>
            </a:r>
          </a:p>
          <a:p>
            <a:pPr lvl="1" eaLnBrk="1" hangingPunct="1">
              <a:lnSpc>
                <a:spcPct val="90000"/>
              </a:lnSpc>
              <a:spcBef>
                <a:spcPct val="0"/>
              </a:spcBef>
            </a:pPr>
            <a:r>
              <a:rPr lang="en-US" altLang="en-US" b="1" dirty="0" smtClean="0">
                <a:latin typeface="Arial" panose="020B0604020202020204" pitchFamily="34" charset="0"/>
              </a:rPr>
              <a:t>Access to a wellness Practice: </a:t>
            </a:r>
            <a:r>
              <a:rPr lang="en-US" altLang="en-US" dirty="0" smtClean="0">
                <a:latin typeface="Arial" panose="020B0604020202020204" pitchFamily="34" charset="0"/>
              </a:rPr>
              <a:t>Taming the Stress Response via Hatha yoga, the most common type of yoga practiced in the United States, combines three elements: physical poses,  controlled breathing practiced in conjunction with the physical poses; and a short period of deep relaxation or meditation.</a:t>
            </a:r>
          </a:p>
          <a:p>
            <a:pPr lvl="1" eaLnBrk="1" hangingPunct="1">
              <a:lnSpc>
                <a:spcPct val="90000"/>
              </a:lnSpc>
              <a:spcBef>
                <a:spcPct val="0"/>
              </a:spcBef>
            </a:pPr>
            <a:endParaRPr lang="en-US" altLang="en-US" b="1" dirty="0" smtClean="0">
              <a:latin typeface="Arial" panose="020B0604020202020204" pitchFamily="34" charset="0"/>
            </a:endParaRPr>
          </a:p>
          <a:p>
            <a:pPr lvl="1" eaLnBrk="1" hangingPunct="1">
              <a:lnSpc>
                <a:spcPct val="90000"/>
              </a:lnSpc>
              <a:spcBef>
                <a:spcPct val="0"/>
              </a:spcBef>
            </a:pPr>
            <a:r>
              <a:rPr lang="en-US" altLang="en-US" b="1" dirty="0" smtClean="0">
                <a:latin typeface="Arial" panose="020B0604020202020204" pitchFamily="34" charset="0"/>
              </a:rPr>
              <a:t>Improve Mood: </a:t>
            </a:r>
            <a:r>
              <a:rPr lang="en-US" altLang="en-US" dirty="0" smtClean="0">
                <a:latin typeface="Arial" panose="020B0604020202020204" pitchFamily="34" charset="0"/>
              </a:rPr>
              <a:t>a wide range of yoga practices suggest they can reduce the impact of exaggerated stress responses and may be helpful for both anxiety and depression.</a:t>
            </a:r>
          </a:p>
          <a:p>
            <a:pPr lvl="1" eaLnBrk="1" hangingPunct="1">
              <a:lnSpc>
                <a:spcPct val="90000"/>
              </a:lnSpc>
              <a:spcBef>
                <a:spcPct val="0"/>
              </a:spcBef>
            </a:pPr>
            <a:endParaRPr lang="en-US" altLang="en-US" b="1" dirty="0" smtClean="0">
              <a:latin typeface="Arial" panose="020B0604020202020204" pitchFamily="34" charset="0"/>
            </a:endParaRPr>
          </a:p>
          <a:p>
            <a:pPr lvl="1" eaLnBrk="1" hangingPunct="1">
              <a:lnSpc>
                <a:spcPct val="90000"/>
              </a:lnSpc>
              <a:spcBef>
                <a:spcPct val="0"/>
              </a:spcBef>
            </a:pPr>
            <a:r>
              <a:rPr lang="en-US" altLang="en-US" b="1" dirty="0" smtClean="0">
                <a:latin typeface="Arial" panose="020B0604020202020204" pitchFamily="34" charset="0"/>
              </a:rPr>
              <a:t>Reduce Blood Pressure Numbers: </a:t>
            </a:r>
          </a:p>
          <a:p>
            <a:pPr marL="457200" lvl="1" indent="0" eaLnBrk="1" hangingPunct="1">
              <a:lnSpc>
                <a:spcPct val="90000"/>
              </a:lnSpc>
              <a:spcBef>
                <a:spcPct val="0"/>
              </a:spcBef>
              <a:buNone/>
            </a:pPr>
            <a:r>
              <a:rPr lang="en-US" altLang="en-US" dirty="0">
                <a:latin typeface="Arial" panose="020B0604020202020204" pitchFamily="34" charset="0"/>
              </a:rPr>
              <a:t> </a:t>
            </a:r>
            <a:r>
              <a:rPr lang="en-US" altLang="en-US" dirty="0" smtClean="0">
                <a:latin typeface="Arial" panose="020B0604020202020204" pitchFamily="34" charset="0"/>
              </a:rPr>
              <a:t>   There is also evidence that yoga </a:t>
            </a:r>
          </a:p>
          <a:p>
            <a:pPr marL="457200" lvl="1" indent="0" eaLnBrk="1" hangingPunct="1">
              <a:lnSpc>
                <a:spcPct val="90000"/>
              </a:lnSpc>
              <a:spcBef>
                <a:spcPct val="0"/>
              </a:spcBef>
              <a:buNone/>
            </a:pPr>
            <a:r>
              <a:rPr lang="en-US" altLang="en-US" dirty="0" smtClean="0">
                <a:latin typeface="Arial" panose="020B0604020202020204" pitchFamily="34" charset="0"/>
              </a:rPr>
              <a:t>    practices help increase heart rate </a:t>
            </a:r>
          </a:p>
          <a:p>
            <a:pPr marL="457200" lvl="1" indent="0" eaLnBrk="1" hangingPunct="1">
              <a:lnSpc>
                <a:spcPct val="90000"/>
              </a:lnSpc>
              <a:spcBef>
                <a:spcPct val="0"/>
              </a:spcBef>
              <a:buNone/>
            </a:pPr>
            <a:r>
              <a:rPr lang="en-US" altLang="en-US" dirty="0" smtClean="0">
                <a:latin typeface="Arial" panose="020B0604020202020204" pitchFamily="34" charset="0"/>
              </a:rPr>
              <a:t>    variability, an indicator of the</a:t>
            </a:r>
          </a:p>
          <a:p>
            <a:pPr marL="457200" lvl="1" indent="0" eaLnBrk="1" hangingPunct="1">
              <a:lnSpc>
                <a:spcPct val="90000"/>
              </a:lnSpc>
              <a:spcBef>
                <a:spcPct val="0"/>
              </a:spcBef>
              <a:buNone/>
            </a:pPr>
            <a:r>
              <a:rPr lang="en-US" altLang="en-US" dirty="0">
                <a:latin typeface="Arial" panose="020B0604020202020204" pitchFamily="34" charset="0"/>
              </a:rPr>
              <a:t> </a:t>
            </a:r>
            <a:r>
              <a:rPr lang="en-US" altLang="en-US" dirty="0" smtClean="0">
                <a:latin typeface="Arial" panose="020B0604020202020204" pitchFamily="34" charset="0"/>
              </a:rPr>
              <a:t>   body’s ability to respond to stress            more flexibly.</a:t>
            </a:r>
          </a:p>
          <a:p>
            <a:pPr lvl="1" eaLnBrk="1" hangingPunct="1">
              <a:lnSpc>
                <a:spcPct val="90000"/>
              </a:lnSpc>
            </a:pPr>
            <a:endParaRPr lang="en-US" altLang="en-US" dirty="0" smtClean="0">
              <a:latin typeface="Arial" panose="020B0604020202020204" pitchFamily="34" charset="0"/>
            </a:endParaRPr>
          </a:p>
          <a:p>
            <a:pPr lvl="1" eaLnBrk="1" hangingPunct="1">
              <a:buFont typeface="Arial" panose="020B0604020202020204" pitchFamily="34" charset="0"/>
              <a:buNone/>
            </a:pPr>
            <a:endParaRPr lang="en-US" altLang="en-US" dirty="0" smtClean="0">
              <a:latin typeface="Arial" panose="020B0604020202020204" pitchFamily="34" charset="0"/>
            </a:endParaRPr>
          </a:p>
          <a:p>
            <a:pPr lvl="1" eaLnBrk="1" hangingPunct="1">
              <a:buFont typeface="Arial" panose="020B0604020202020204" pitchFamily="34" charset="0"/>
              <a:buNone/>
            </a:pPr>
            <a:endParaRPr lang="en-US" altLang="en-US" dirty="0" smtClean="0">
              <a:latin typeface="Arial" panose="020B0604020202020204" pitchFamily="34" charset="0"/>
            </a:endParaRPr>
          </a:p>
        </p:txBody>
      </p:sp>
      <p:pic>
        <p:nvPicPr>
          <p:cNvPr id="2" name="Picture 1"/>
          <p:cNvPicPr>
            <a:picLocks noChangeAspect="1"/>
          </p:cNvPicPr>
          <p:nvPr/>
        </p:nvPicPr>
        <p:blipFill>
          <a:blip r:embed="rId2"/>
          <a:stretch>
            <a:fillRect/>
          </a:stretch>
        </p:blipFill>
        <p:spPr>
          <a:xfrm>
            <a:off x="5914770" y="4572000"/>
            <a:ext cx="3000629" cy="185034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z="4000" dirty="0" smtClean="0">
                <a:latin typeface="Arial" panose="020B0604020202020204" pitchFamily="34" charset="0"/>
              </a:rPr>
              <a:t>Barriers</a:t>
            </a:r>
          </a:p>
        </p:txBody>
      </p:sp>
      <p:sp>
        <p:nvSpPr>
          <p:cNvPr id="31747" name="Content Placeholder 1"/>
          <p:cNvSpPr>
            <a:spLocks noGrp="1"/>
          </p:cNvSpPr>
          <p:nvPr>
            <p:ph sz="half" idx="1"/>
          </p:nvPr>
        </p:nvSpPr>
        <p:spPr>
          <a:xfrm>
            <a:off x="1752600" y="1667995"/>
            <a:ext cx="3807809" cy="4656605"/>
          </a:xfrm>
        </p:spPr>
        <p:txBody>
          <a:bodyPr/>
          <a:lstStyle/>
          <a:p>
            <a:pPr>
              <a:spcBef>
                <a:spcPct val="0"/>
              </a:spcBef>
            </a:pPr>
            <a:r>
              <a:rPr lang="en-US" sz="1800" dirty="0" smtClean="0">
                <a:latin typeface="Arial" panose="020B0604020202020204" pitchFamily="34" charset="0"/>
              </a:rPr>
              <a:t>Negative stereotypes about yoga</a:t>
            </a:r>
          </a:p>
          <a:p>
            <a:pPr>
              <a:spcBef>
                <a:spcPct val="0"/>
              </a:spcBef>
            </a:pPr>
            <a:endParaRPr lang="en-US" sz="1800" dirty="0" smtClean="0">
              <a:latin typeface="Arial" panose="020B0604020202020204" pitchFamily="34" charset="0"/>
            </a:endParaRPr>
          </a:p>
          <a:p>
            <a:pPr>
              <a:spcBef>
                <a:spcPct val="0"/>
              </a:spcBef>
            </a:pPr>
            <a:r>
              <a:rPr lang="en-US" sz="1800" dirty="0" smtClean="0">
                <a:latin typeface="Arial" panose="020B0604020202020204" pitchFamily="34" charset="0"/>
              </a:rPr>
              <a:t>Low self confidence and esteem</a:t>
            </a:r>
          </a:p>
          <a:p>
            <a:pPr>
              <a:spcBef>
                <a:spcPct val="0"/>
              </a:spcBef>
            </a:pPr>
            <a:endParaRPr lang="en-US" sz="1800" dirty="0" smtClean="0">
              <a:latin typeface="Arial" panose="020B0604020202020204" pitchFamily="34" charset="0"/>
            </a:endParaRPr>
          </a:p>
          <a:p>
            <a:pPr>
              <a:spcBef>
                <a:spcPct val="0"/>
              </a:spcBef>
            </a:pPr>
            <a:r>
              <a:rPr lang="en-US" sz="1800" dirty="0" smtClean="0">
                <a:latin typeface="Arial" panose="020B0604020202020204" pitchFamily="34" charset="0"/>
              </a:rPr>
              <a:t>Uncomfortable joining group settings</a:t>
            </a:r>
          </a:p>
          <a:p>
            <a:pPr>
              <a:spcBef>
                <a:spcPct val="0"/>
              </a:spcBef>
            </a:pPr>
            <a:endParaRPr lang="en-US" sz="1800" dirty="0" smtClean="0">
              <a:latin typeface="Arial" panose="020B0604020202020204" pitchFamily="34" charset="0"/>
            </a:endParaRPr>
          </a:p>
          <a:p>
            <a:pPr>
              <a:spcBef>
                <a:spcPct val="0"/>
              </a:spcBef>
            </a:pPr>
            <a:r>
              <a:rPr lang="en-US" sz="1800" dirty="0" smtClean="0">
                <a:latin typeface="Arial" panose="020B0604020202020204" pitchFamily="34" charset="0"/>
              </a:rPr>
              <a:t>Fear of coming out to the community centers.</a:t>
            </a:r>
          </a:p>
          <a:p>
            <a:pPr>
              <a:spcBef>
                <a:spcPct val="0"/>
              </a:spcBef>
            </a:pPr>
            <a:endParaRPr lang="en-US" sz="1800" dirty="0" smtClean="0">
              <a:latin typeface="Arial" panose="020B0604020202020204" pitchFamily="34" charset="0"/>
            </a:endParaRPr>
          </a:p>
          <a:p>
            <a:pPr>
              <a:spcBef>
                <a:spcPct val="0"/>
              </a:spcBef>
            </a:pPr>
            <a:r>
              <a:rPr lang="en-US" sz="1800" dirty="0" smtClean="0">
                <a:latin typeface="Arial" panose="020B0604020202020204" pitchFamily="34" charset="0"/>
              </a:rPr>
              <a:t>Effectively communicating how toxic stress contribute to poor health.</a:t>
            </a:r>
          </a:p>
          <a:p>
            <a:pPr>
              <a:spcBef>
                <a:spcPct val="0"/>
              </a:spcBef>
            </a:pPr>
            <a:endParaRPr lang="en-US" sz="1800" dirty="0" smtClean="0">
              <a:latin typeface="Arial" panose="020B0604020202020204" pitchFamily="34" charset="0"/>
            </a:endParaRPr>
          </a:p>
          <a:p>
            <a:pPr>
              <a:spcBef>
                <a:spcPct val="0"/>
              </a:spcBef>
            </a:pPr>
            <a:r>
              <a:rPr lang="en-US" sz="1800" dirty="0" smtClean="0">
                <a:latin typeface="Arial" panose="020B0604020202020204" pitchFamily="34" charset="0"/>
              </a:rPr>
              <a:t>Help the community embrace a more mindfulness state of mind.</a:t>
            </a:r>
          </a:p>
          <a:p>
            <a:endParaRPr lang="en-US" dirty="0" smtClean="0">
              <a:latin typeface="Arial" panose="020B0604020202020204" pitchFamily="34" charset="0"/>
            </a:endParaRPr>
          </a:p>
        </p:txBody>
      </p:sp>
      <p:pic>
        <p:nvPicPr>
          <p:cNvPr id="4" name="IMG_1728">
            <a:hlinkClick r:id="" action="ppaction://media"/>
          </p:cNvPr>
          <p:cNvPicPr>
            <a:picLocks noGrp="1" noChangeAspect="1"/>
          </p:cNvPicPr>
          <p:nvPr>
            <p:ph sz="half" idx="2"/>
            <a:videoFile r:link="rId1"/>
            <p:extLst>
              <p:ext uri="{DAA4B4D4-6D71-4841-9C94-3DE7FCFB9230}">
                <p14:media xmlns:p14="http://schemas.microsoft.com/office/powerpoint/2010/main" r:embed="rId2">
                  <p14:trim st="715" end="808.6666"/>
                </p14:media>
              </p:ext>
            </p:extLst>
          </p:nvPr>
        </p:nvPicPr>
        <p:blipFill>
          <a:blip r:embed="rId6"/>
          <a:stretch>
            <a:fillRect/>
          </a:stretch>
        </p:blipFill>
        <p:spPr>
          <a:xfrm rot="5400000">
            <a:off x="6066630" y="3929856"/>
            <a:ext cx="2500314" cy="2289175"/>
          </a:xfrm>
        </p:spPr>
      </p:pic>
      <p:pic>
        <p:nvPicPr>
          <p:cNvPr id="5" name="IMG_005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6425462" y="1561216"/>
            <a:ext cx="1832020" cy="23084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video>
              <p:cMediaNode vol="80000">
                <p:cTn id="3"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1"/>
          <p:cNvSpPr>
            <a:spLocks noGrp="1"/>
          </p:cNvSpPr>
          <p:nvPr>
            <p:ph type="title"/>
          </p:nvPr>
        </p:nvSpPr>
        <p:spPr/>
        <p:txBody>
          <a:bodyPr/>
          <a:lstStyle/>
          <a:p>
            <a:r>
              <a:rPr lang="en-US" altLang="en-US" sz="4000" smtClean="0">
                <a:latin typeface="Arial" panose="020B0604020202020204" pitchFamily="34" charset="0"/>
              </a:rPr>
              <a:t>A Pleasant Surprise</a:t>
            </a:r>
          </a:p>
        </p:txBody>
      </p:sp>
      <p:sp>
        <p:nvSpPr>
          <p:cNvPr id="27651" name="Content Placeholder 2"/>
          <p:cNvSpPr>
            <a:spLocks noGrp="1"/>
          </p:cNvSpPr>
          <p:nvPr>
            <p:ph sz="half" idx="1"/>
          </p:nvPr>
        </p:nvSpPr>
        <p:spPr>
          <a:xfrm>
            <a:off x="457200" y="1806575"/>
            <a:ext cx="4038600" cy="4113213"/>
          </a:xfrm>
        </p:spPr>
        <p:txBody>
          <a:bodyPr/>
          <a:lstStyle/>
          <a:p>
            <a:pPr lvl="1"/>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27652" name="Content Placeholder 4"/>
          <p:cNvSpPr>
            <a:spLocks noGrp="1"/>
          </p:cNvSpPr>
          <p:nvPr>
            <p:ph sz="half" idx="2"/>
          </p:nvPr>
        </p:nvSpPr>
        <p:spPr>
          <a:xfrm>
            <a:off x="5486400" y="1806574"/>
            <a:ext cx="3581400" cy="4113213"/>
          </a:xfrm>
        </p:spPr>
        <p:txBody>
          <a:bodyPr/>
          <a:lstStyle/>
          <a:p>
            <a:endParaRPr lang="en-US" altLang="en-US" sz="1800" dirty="0" smtClean="0">
              <a:latin typeface="Arial" panose="020B0604020202020204" pitchFamily="34" charset="0"/>
            </a:endParaRPr>
          </a:p>
          <a:p>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49 community residents attended the “Yoga in the Streets within a 4 month time period</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80% was under the age of 30</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Class attendance was on average 3.2 times with several individuals attending over 12 times.</a:t>
            </a:r>
          </a:p>
        </p:txBody>
      </p:sp>
      <p:pic>
        <p:nvPicPr>
          <p:cNvPr id="276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05000"/>
            <a:ext cx="35052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4000" smtClean="0">
                <a:latin typeface="Arial" panose="020B0604020202020204" pitchFamily="34" charset="0"/>
              </a:rPr>
              <a:t>Yoga in the Street Outcomes</a:t>
            </a:r>
          </a:p>
        </p:txBody>
      </p:sp>
      <p:pic>
        <p:nvPicPr>
          <p:cNvPr id="28675" name="Content Placeholder 47" descr="https://encrypted-tbn2.gstatic.com/images?q=tbn:ANd9GcRQPl8bEpb4o8zXwKaMyi4VRSLa9W9rjGjuhBdddrTbyAz1pnRnwhJ24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362200"/>
            <a:ext cx="933450" cy="933450"/>
          </a:xfrm>
        </p:spPr>
      </p:pic>
      <p:pic>
        <p:nvPicPr>
          <p:cNvPr id="28676" name="Picture 48" descr="https://encrypted-tbn1.gstatic.com/images?q=tbn:ANd9GcTSW4Ydhp8xqVLksZ-vDOlZLMcBwIXmjheTS138bW_duqH_-4dtaktG2WWj">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586038"/>
            <a:ext cx="942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9" descr="https://encrypted-tbn0.gstatic.com/images?q=tbn:ANd9GcQo_60tM1U9C476sL8uyBWeWl_LF3VZ6Pukz8mg8x3di6n0Fn2Ej9MYg4Et6Q">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2481263"/>
            <a:ext cx="10096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0" descr="https://encrypted-tbn2.gstatic.com/images?q=tbn:ANd9GcQ9cm1kZ3Eqfz4p2uZbjklHDhCj5WcBDap6GdZ08eScWbweP0oxtwFhQvC-">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2452688"/>
            <a:ext cx="8001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5025" y="2452688"/>
            <a:ext cx="9334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7" descr="https://encrypted-tbn2.gstatic.com/images?q=tbn:ANd9GcTe3p4bmv1lWivQRb34AEztERaERDikKMF41K7YRMk_Zp1c1h_DBDFIwA">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2452688"/>
            <a:ext cx="10382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1"/>
          <p:cNvSpPr txBox="1">
            <a:spLocks noChangeArrowheads="1"/>
          </p:cNvSpPr>
          <p:nvPr/>
        </p:nvSpPr>
        <p:spPr bwMode="auto">
          <a:xfrm>
            <a:off x="685800" y="3346450"/>
            <a:ext cx="800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en-US" sz="1200" dirty="0">
                <a:solidFill>
                  <a:schemeClr val="tx1"/>
                </a:solidFill>
                <a:cs typeface="Arial" panose="020B0604020202020204" pitchFamily="34" charset="0"/>
              </a:rPr>
              <a:t>Overwhelmed              Comfortable           </a:t>
            </a:r>
            <a:r>
              <a:rPr lang="en-US" altLang="en-US" sz="1200" dirty="0" smtClean="0">
                <a:solidFill>
                  <a:schemeClr val="tx1"/>
                </a:solidFill>
                <a:cs typeface="Arial" panose="020B0604020202020204" pitchFamily="34" charset="0"/>
              </a:rPr>
              <a:t> </a:t>
            </a:r>
            <a:r>
              <a:rPr lang="en-US" altLang="en-US" sz="1200" dirty="0">
                <a:solidFill>
                  <a:schemeClr val="tx1"/>
                </a:solidFill>
                <a:cs typeface="Arial" panose="020B0604020202020204" pitchFamily="34" charset="0"/>
              </a:rPr>
              <a:t>Worried       </a:t>
            </a:r>
            <a:r>
              <a:rPr lang="en-US" altLang="en-US" sz="1200" dirty="0" smtClean="0">
                <a:solidFill>
                  <a:schemeClr val="tx1"/>
                </a:solidFill>
                <a:cs typeface="Arial" panose="020B0604020202020204" pitchFamily="34" charset="0"/>
              </a:rPr>
              <a:t>             </a:t>
            </a:r>
            <a:r>
              <a:rPr lang="en-US" altLang="en-US" sz="1200" dirty="0">
                <a:solidFill>
                  <a:schemeClr val="tx1"/>
                </a:solidFill>
                <a:cs typeface="Arial" panose="020B0604020202020204" pitchFamily="34" charset="0"/>
              </a:rPr>
              <a:t>Tired         </a:t>
            </a:r>
            <a:r>
              <a:rPr lang="en-US" altLang="en-US" sz="1200" dirty="0" smtClean="0">
                <a:solidFill>
                  <a:schemeClr val="tx1"/>
                </a:solidFill>
                <a:cs typeface="Arial" panose="020B0604020202020204" pitchFamily="34" charset="0"/>
              </a:rPr>
              <a:t>            </a:t>
            </a:r>
            <a:r>
              <a:rPr lang="en-US" altLang="en-US" sz="1200" dirty="0">
                <a:solidFill>
                  <a:schemeClr val="tx1"/>
                </a:solidFill>
                <a:cs typeface="Arial" panose="020B0604020202020204" pitchFamily="34" charset="0"/>
              </a:rPr>
              <a:t>Mad        </a:t>
            </a:r>
            <a:r>
              <a:rPr lang="en-US" altLang="en-US" sz="1200" dirty="0" smtClean="0">
                <a:solidFill>
                  <a:schemeClr val="tx1"/>
                </a:solidFill>
                <a:cs typeface="Arial" panose="020B0604020202020204" pitchFamily="34" charset="0"/>
              </a:rPr>
              <a:t>              </a:t>
            </a:r>
            <a:r>
              <a:rPr lang="en-US" altLang="en-US" sz="1200" dirty="0">
                <a:solidFill>
                  <a:schemeClr val="tx1"/>
                </a:solidFill>
                <a:cs typeface="Arial" panose="020B0604020202020204" pitchFamily="34" charset="0"/>
              </a:rPr>
              <a:t>Relaxed</a:t>
            </a:r>
          </a:p>
        </p:txBody>
      </p:sp>
      <p:sp>
        <p:nvSpPr>
          <p:cNvPr id="28682" name="TextBox 2"/>
          <p:cNvSpPr txBox="1">
            <a:spLocks noChangeArrowheads="1"/>
          </p:cNvSpPr>
          <p:nvPr/>
        </p:nvSpPr>
        <p:spPr bwMode="auto">
          <a:xfrm>
            <a:off x="2895600" y="419100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800">
              <a:solidFill>
                <a:schemeClr val="tx1"/>
              </a:solidFill>
              <a:latin typeface="Garamond" panose="02020404030301010803" pitchFamily="18" charset="0"/>
            </a:endParaRPr>
          </a:p>
        </p:txBody>
      </p:sp>
      <p:sp>
        <p:nvSpPr>
          <p:cNvPr id="28683" name="TextBox 3"/>
          <p:cNvSpPr txBox="1">
            <a:spLocks noChangeArrowheads="1"/>
          </p:cNvSpPr>
          <p:nvPr/>
        </p:nvSpPr>
        <p:spPr bwMode="auto">
          <a:xfrm>
            <a:off x="838200" y="4375150"/>
            <a:ext cx="46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1800">
              <a:solidFill>
                <a:schemeClr val="tx1"/>
              </a:solidFill>
              <a:latin typeface="Garamond" panose="02020404030301010803" pitchFamily="18" charset="0"/>
            </a:endParaRPr>
          </a:p>
        </p:txBody>
      </p:sp>
      <p:sp>
        <p:nvSpPr>
          <p:cNvPr id="29708" name="TextBox 4"/>
          <p:cNvSpPr txBox="1">
            <a:spLocks noChangeArrowheads="1"/>
          </p:cNvSpPr>
          <p:nvPr/>
        </p:nvSpPr>
        <p:spPr bwMode="auto">
          <a:xfrm>
            <a:off x="396081" y="3895585"/>
            <a:ext cx="8809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marL="285750" indent="-285750">
              <a:spcBef>
                <a:spcPct val="0"/>
              </a:spcBef>
              <a:buClrTx/>
              <a:buSzTx/>
              <a:defRPr/>
            </a:pPr>
            <a:r>
              <a:rPr lang="en-US" altLang="en-US" sz="1800" dirty="0" smtClean="0">
                <a:solidFill>
                  <a:schemeClr val="tx1"/>
                </a:solidFill>
                <a:cs typeface="Arial" panose="020B0604020202020204" pitchFamily="34" charset="0"/>
              </a:rPr>
              <a:t>90.8% left class with overall positive emotions.</a:t>
            </a:r>
          </a:p>
          <a:p>
            <a:pPr marL="285750" indent="-285750">
              <a:spcBef>
                <a:spcPct val="0"/>
              </a:spcBef>
              <a:buClrTx/>
              <a:buSzTx/>
              <a:defRPr/>
            </a:pPr>
            <a:r>
              <a:rPr lang="en-US" altLang="en-US" sz="1800" dirty="0" smtClean="0">
                <a:solidFill>
                  <a:schemeClr val="tx1"/>
                </a:solidFill>
                <a:cs typeface="Arial" panose="020B0604020202020204" pitchFamily="34" charset="0"/>
              </a:rPr>
              <a:t>Everyone who came in with a -4 left with a +2 mood change.</a:t>
            </a:r>
          </a:p>
          <a:p>
            <a:pPr marL="285750" indent="-285750">
              <a:spcBef>
                <a:spcPct val="0"/>
              </a:spcBef>
              <a:buClrTx/>
              <a:buSzTx/>
              <a:defRPr/>
            </a:pPr>
            <a:r>
              <a:rPr lang="en-US" altLang="en-US" sz="1800" dirty="0" smtClean="0">
                <a:solidFill>
                  <a:schemeClr val="tx1"/>
                </a:solidFill>
                <a:cs typeface="Arial" panose="020B0604020202020204" pitchFamily="34" charset="0"/>
              </a:rPr>
              <a:t>Of the people who came in with overall negative emotions, 87.2% left with overall </a:t>
            </a:r>
          </a:p>
          <a:p>
            <a:pPr>
              <a:spcBef>
                <a:spcPct val="0"/>
              </a:spcBef>
              <a:buClrTx/>
              <a:buSzTx/>
              <a:buFontTx/>
              <a:buNone/>
              <a:defRPr/>
            </a:pPr>
            <a:r>
              <a:rPr lang="en-US" altLang="en-US" sz="1800" dirty="0" smtClean="0">
                <a:solidFill>
                  <a:schemeClr val="tx1"/>
                </a:solidFill>
                <a:cs typeface="Arial" panose="020B0604020202020204" pitchFamily="34" charset="0"/>
              </a:rPr>
              <a:t>     Positive emotions.</a:t>
            </a:r>
          </a:p>
        </p:txBody>
      </p:sp>
      <p:sp>
        <p:nvSpPr>
          <p:cNvPr id="28685" name="TextBox 1"/>
          <p:cNvSpPr txBox="1">
            <a:spLocks noChangeArrowheads="1"/>
          </p:cNvSpPr>
          <p:nvPr/>
        </p:nvSpPr>
        <p:spPr bwMode="auto">
          <a:xfrm>
            <a:off x="533400" y="1837634"/>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buFontTx/>
              <a:buNone/>
            </a:pPr>
            <a:r>
              <a:rPr lang="en-US" sz="1800" b="1" dirty="0">
                <a:solidFill>
                  <a:schemeClr val="tx1"/>
                </a:solidFill>
                <a:cs typeface="Arial" panose="020B0604020202020204" pitchFamily="34" charset="0"/>
              </a:rPr>
              <a:t>Emoji Mood Assessment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4000" smtClean="0">
                <a:latin typeface="Arial" panose="020B0604020202020204" pitchFamily="34" charset="0"/>
              </a:rPr>
              <a:t>Yoga in the Street Outcomes</a:t>
            </a:r>
          </a:p>
        </p:txBody>
      </p:sp>
      <p:pic>
        <p:nvPicPr>
          <p:cNvPr id="29699"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52600" y="1752600"/>
            <a:ext cx="8229600" cy="403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TextBox 6"/>
          <p:cNvSpPr txBox="1">
            <a:spLocks noChangeArrowheads="1"/>
          </p:cNvSpPr>
          <p:nvPr/>
        </p:nvSpPr>
        <p:spPr bwMode="auto">
          <a:xfrm>
            <a:off x="1752600" y="5343435"/>
            <a:ext cx="731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spcBef>
                <a:spcPct val="0"/>
              </a:spcBef>
              <a:buClrTx/>
              <a:buSzTx/>
            </a:pPr>
            <a:r>
              <a:rPr lang="en-US" altLang="en-US" sz="1800" dirty="0">
                <a:solidFill>
                  <a:schemeClr val="tx1"/>
                </a:solidFill>
                <a:cs typeface="Arial" panose="020B0604020202020204" pitchFamily="34" charset="0"/>
              </a:rPr>
              <a:t>60% had a decrease in systolic and 50.7% in diastolic</a:t>
            </a:r>
          </a:p>
          <a:p>
            <a:pPr>
              <a:spcBef>
                <a:spcPct val="0"/>
              </a:spcBef>
              <a:buClrTx/>
              <a:buSzTx/>
            </a:pPr>
            <a:r>
              <a:rPr lang="en-US" altLang="en-US" sz="1800" dirty="0">
                <a:solidFill>
                  <a:schemeClr val="tx1"/>
                </a:solidFill>
                <a:cs typeface="Arial" panose="020B0604020202020204" pitchFamily="34" charset="0"/>
              </a:rPr>
              <a:t>On average the systolic decreased by 3.65 (mm Hg-millimeters of mercury) and the diastolic decreased by 1.57 (mm Hg-millimeters of mercury).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z="4000" smtClean="0">
                <a:latin typeface="Arial" panose="020B0604020202020204" pitchFamily="34" charset="0"/>
              </a:rPr>
              <a:t>Community Response</a:t>
            </a:r>
          </a:p>
        </p:txBody>
      </p:sp>
      <p:sp>
        <p:nvSpPr>
          <p:cNvPr id="26627" name="Content Placeholder 6"/>
          <p:cNvSpPr>
            <a:spLocks noGrp="1"/>
          </p:cNvSpPr>
          <p:nvPr>
            <p:ph sz="half" idx="2"/>
          </p:nvPr>
        </p:nvSpPr>
        <p:spPr>
          <a:xfrm>
            <a:off x="5029200" y="1981200"/>
            <a:ext cx="4038600" cy="4113213"/>
          </a:xfrm>
        </p:spPr>
        <p:txBody>
          <a:bodyPr/>
          <a:lstStyle/>
          <a:p>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Increasing access to wellness practices</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Inquiring about additional support via case management.</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Increasing movement</a:t>
            </a:r>
          </a:p>
          <a:p>
            <a:pPr>
              <a:spcBef>
                <a:spcPct val="0"/>
              </a:spcBef>
            </a:pPr>
            <a:endParaRPr lang="en-US" altLang="en-US" sz="1800" dirty="0" smtClean="0">
              <a:latin typeface="Arial" panose="020B0604020202020204" pitchFamily="34" charset="0"/>
            </a:endParaRPr>
          </a:p>
          <a:p>
            <a:pPr>
              <a:spcBef>
                <a:spcPct val="0"/>
              </a:spcBef>
            </a:pPr>
            <a:r>
              <a:rPr lang="en-US" altLang="en-US" sz="1800" dirty="0" smtClean="0">
                <a:latin typeface="Arial" panose="020B0604020202020204" pitchFamily="34" charset="0"/>
              </a:rPr>
              <a:t>Improving self-confidence and self-care (Jennifer-a new mom)</a:t>
            </a:r>
          </a:p>
        </p:txBody>
      </p:sp>
      <p:sp>
        <p:nvSpPr>
          <p:cNvPr id="26628" name="Content Placeholder 1"/>
          <p:cNvSpPr>
            <a:spLocks noGrp="1"/>
          </p:cNvSpPr>
          <p:nvPr>
            <p:ph sz="half" idx="1"/>
          </p:nvPr>
        </p:nvSpPr>
        <p:spPr>
          <a:xfrm>
            <a:off x="457200" y="1806575"/>
            <a:ext cx="4038600" cy="4113213"/>
          </a:xfrm>
        </p:spPr>
        <p:txBody>
          <a:bodyPr/>
          <a:lstStyle/>
          <a:p>
            <a:endParaRPr lang="en-US" altLang="en-US" smtClean="0">
              <a:latin typeface="Arial" panose="020B0604020202020204" pitchFamily="34" charset="0"/>
            </a:endParaRPr>
          </a:p>
        </p:txBody>
      </p:sp>
      <p:pic>
        <p:nvPicPr>
          <p:cNvPr id="26629" name="Picture 5" descr="C:\NEFLHSC\Public Share\Magnolia Project\Yoga in the Streets\IMG_16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863725"/>
            <a:ext cx="31242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z="4000" smtClean="0">
                <a:latin typeface="Arial" panose="020B0604020202020204" pitchFamily="34" charset="0"/>
              </a:rPr>
              <a:t>Who is being Impacted?</a:t>
            </a:r>
          </a:p>
        </p:txBody>
      </p:sp>
      <p:sp>
        <p:nvSpPr>
          <p:cNvPr id="31747" name="Content Placeholder 2"/>
          <p:cNvSpPr>
            <a:spLocks noGrp="1"/>
          </p:cNvSpPr>
          <p:nvPr>
            <p:ph sz="half" idx="1"/>
          </p:nvPr>
        </p:nvSpPr>
        <p:spPr>
          <a:xfrm>
            <a:off x="1752600" y="1835867"/>
            <a:ext cx="4038600" cy="4113213"/>
          </a:xfrm>
        </p:spPr>
        <p:txBody>
          <a:bodyPr/>
          <a:lstStyle/>
          <a:p>
            <a:pPr>
              <a:spcBef>
                <a:spcPct val="0"/>
              </a:spcBef>
            </a:pPr>
            <a:r>
              <a:rPr lang="en-US" altLang="en-US" sz="2000" dirty="0" smtClean="0">
                <a:latin typeface="Arial" panose="020B0604020202020204" pitchFamily="34" charset="0"/>
              </a:rPr>
              <a:t>Children</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Families</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Participants</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The community at large</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Community housing</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Agencies</a:t>
            </a:r>
          </a:p>
          <a:p>
            <a:pPr>
              <a:spcBef>
                <a:spcPct val="0"/>
              </a:spcBef>
            </a:pPr>
            <a:endParaRPr lang="en-US" altLang="en-US" sz="2000" dirty="0" smtClean="0">
              <a:latin typeface="Arial" panose="020B0604020202020204" pitchFamily="34" charset="0"/>
            </a:endParaRPr>
          </a:p>
          <a:p>
            <a:pPr>
              <a:spcBef>
                <a:spcPct val="0"/>
              </a:spcBef>
            </a:pPr>
            <a:r>
              <a:rPr lang="en-US" altLang="en-US" sz="2000" dirty="0" smtClean="0">
                <a:latin typeface="Arial" panose="020B0604020202020204" pitchFamily="34" charset="0"/>
              </a:rPr>
              <a:t>The soul within.</a:t>
            </a:r>
          </a:p>
        </p:txBody>
      </p:sp>
      <p:pic>
        <p:nvPicPr>
          <p:cNvPr id="2" name="IMG_1732">
            <a:hlinkClick r:id="" action="ppaction://media"/>
          </p:cNvPr>
          <p:cNvPicPr>
            <a:picLocks noGrp="1" noChangeAspect="1"/>
          </p:cNvPicPr>
          <p:nvPr>
            <p:ph sz="half" idx="2"/>
            <a:videoFile r:link="rId1"/>
            <p:extLst>
              <p:ext uri="{DAA4B4D4-6D71-4841-9C94-3DE7FCFB9230}">
                <p14:media xmlns:p14="http://schemas.microsoft.com/office/powerpoint/2010/main" r:embed="rId2">
                  <p14:trim end="1136.3333"/>
                </p14:media>
              </p:ext>
            </p:extLst>
          </p:nvPr>
        </p:nvPicPr>
        <p:blipFill>
          <a:blip r:embed="rId5"/>
          <a:stretch>
            <a:fillRect/>
          </a:stretch>
        </p:blipFill>
        <p:spPr>
          <a:xfrm rot="5400000">
            <a:off x="5882045" y="1607943"/>
            <a:ext cx="2232026" cy="2514600"/>
          </a:xfrm>
        </p:spPr>
      </p:pic>
      <p:pic>
        <p:nvPicPr>
          <p:cNvPr id="3" name="IMG_1730">
            <a:hlinkClick r:id="" action="ppaction://media"/>
          </p:cNvPr>
          <p:cNvPicPr>
            <a:picLocks noChangeAspect="1"/>
          </p:cNvPicPr>
          <p:nvPr>
            <a:videoFile r:link="rId1"/>
            <p:extLst>
              <p:ext uri="{DAA4B4D4-6D71-4841-9C94-3DE7FCFB9230}">
                <p14:media xmlns:p14="http://schemas.microsoft.com/office/powerpoint/2010/main" r:embed="rId3">
                  <p14:trim st="10202" end="663"/>
                </p14:media>
              </p:ext>
            </p:extLst>
          </p:nvPr>
        </p:nvPicPr>
        <p:blipFill>
          <a:blip r:embed="rId6"/>
          <a:stretch>
            <a:fillRect/>
          </a:stretch>
        </p:blipFill>
        <p:spPr>
          <a:xfrm rot="5400000">
            <a:off x="5928121" y="3927437"/>
            <a:ext cx="2139873" cy="2514600"/>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4000" smtClean="0">
                <a:latin typeface="Arial" panose="020B0604020202020204" pitchFamily="34" charset="0"/>
              </a:rPr>
              <a:t>Lessons Learned </a:t>
            </a:r>
          </a:p>
        </p:txBody>
      </p:sp>
      <p:sp>
        <p:nvSpPr>
          <p:cNvPr id="34819" name="Content Placeholder 2"/>
          <p:cNvSpPr>
            <a:spLocks noGrp="1"/>
          </p:cNvSpPr>
          <p:nvPr>
            <p:ph idx="1"/>
          </p:nvPr>
        </p:nvSpPr>
        <p:spPr>
          <a:xfrm>
            <a:off x="1752600" y="1600200"/>
            <a:ext cx="7010400" cy="4297363"/>
          </a:xfrm>
        </p:spPr>
        <p:txBody>
          <a:bodyPr/>
          <a:lstStyle/>
          <a:p>
            <a:pPr marL="0" indent="0">
              <a:buFont typeface="Arial" panose="020B0604020202020204" pitchFamily="34" charset="0"/>
              <a:buNone/>
            </a:pPr>
            <a:r>
              <a:rPr lang="en-US" altLang="en-US" sz="1800" dirty="0" smtClean="0">
                <a:latin typeface="Arial" panose="020B0604020202020204" pitchFamily="34" charset="0"/>
              </a:rPr>
              <a:t>The practice of community yoga- Yoga in the Street has the potential to help close the gaps on the components of life that devastate the quality of life: minimal social support, poor self-confidence, minimal regard for the health of the mind, body, and spirit. </a:t>
            </a:r>
          </a:p>
        </p:txBody>
      </p:sp>
      <p:pic>
        <p:nvPicPr>
          <p:cNvPr id="34820" name="Picture 7" descr="C:\NEFLHSC\Public Share\Magnolia Project\Yoga in the Streets\Magnolia Yog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124200"/>
            <a:ext cx="26670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24200"/>
            <a:ext cx="28194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4000" smtClean="0">
                <a:latin typeface="Arial" panose="020B0604020202020204" pitchFamily="34" charset="0"/>
                <a:cs typeface="Arial" panose="020B0604020202020204" pitchFamily="34" charset="0"/>
              </a:rPr>
              <a:t>Mission </a:t>
            </a:r>
          </a:p>
        </p:txBody>
      </p:sp>
      <p:sp>
        <p:nvSpPr>
          <p:cNvPr id="3" name="Content Placeholder 2"/>
          <p:cNvSpPr>
            <a:spLocks noGrp="1"/>
          </p:cNvSpPr>
          <p:nvPr>
            <p:ph sz="half" idx="1"/>
          </p:nvPr>
        </p:nvSpPr>
        <p:spPr>
          <a:xfrm>
            <a:off x="1752600" y="1715293"/>
            <a:ext cx="3429000" cy="4113213"/>
          </a:xfrm>
        </p:spPr>
        <p:txBody>
          <a:bodyPr/>
          <a:lstStyle/>
          <a:p>
            <a:pPr marL="0" indent="0">
              <a:lnSpc>
                <a:spcPct val="150000"/>
              </a:lnSpc>
              <a:spcBef>
                <a:spcPts val="0"/>
              </a:spcBef>
              <a:buFont typeface="Arial" charset="0"/>
              <a:buNone/>
              <a:defRPr/>
            </a:pPr>
            <a:r>
              <a:rPr lang="en-US" dirty="0" smtClean="0">
                <a:latin typeface="Arial" panose="020B0604020202020204" pitchFamily="34" charset="0"/>
                <a:cs typeface="Arial" panose="020B0604020202020204" pitchFamily="34" charset="0"/>
              </a:rPr>
              <a:t>To Improve the health and well-being of woman during their childbearing years by empowering communities to address medical, behavioral, cultural, and social services needs.</a:t>
            </a:r>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a:p>
        </p:txBody>
      </p:sp>
      <p:sp>
        <p:nvSpPr>
          <p:cNvPr id="13316" name="Content Placeholder 1"/>
          <p:cNvSpPr>
            <a:spLocks noGrp="1"/>
          </p:cNvSpPr>
          <p:nvPr>
            <p:ph sz="half" idx="2"/>
          </p:nvPr>
        </p:nvSpPr>
        <p:spPr>
          <a:xfrm>
            <a:off x="5029200" y="1806575"/>
            <a:ext cx="3657600" cy="4113213"/>
          </a:xfrm>
        </p:spPr>
        <p:txBody>
          <a:bodyPr/>
          <a:lstStyle/>
          <a:p>
            <a:endParaRPr lang="en-US" dirty="0" smtClean="0">
              <a:latin typeface="Arial" panose="020B0604020202020204" pitchFamily="34" charset="0"/>
            </a:endParaRPr>
          </a:p>
        </p:txBody>
      </p:sp>
      <p:pic>
        <p:nvPicPr>
          <p:cNvPr id="133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758" y="2133599"/>
            <a:ext cx="3200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828800" y="457200"/>
            <a:ext cx="7315200" cy="1162050"/>
          </a:xfrm>
        </p:spPr>
        <p:txBody>
          <a:bodyPr/>
          <a:lstStyle/>
          <a:p>
            <a:r>
              <a:rPr lang="en-US" altLang="en-US" sz="4000" smtClean="0">
                <a:latin typeface="Arial" panose="020B0604020202020204" pitchFamily="34" charset="0"/>
              </a:rPr>
              <a:t>Information for Replication </a:t>
            </a:r>
          </a:p>
        </p:txBody>
      </p:sp>
      <p:sp>
        <p:nvSpPr>
          <p:cNvPr id="35843" name="Content Placeholder 3"/>
          <p:cNvSpPr>
            <a:spLocks noGrp="1"/>
          </p:cNvSpPr>
          <p:nvPr>
            <p:ph idx="1"/>
          </p:nvPr>
        </p:nvSpPr>
        <p:spPr>
          <a:xfrm>
            <a:off x="4985711" y="1981200"/>
            <a:ext cx="4152363" cy="4525963"/>
          </a:xfrm>
        </p:spPr>
        <p:txBody>
          <a:bodyPr/>
          <a:lstStyle/>
          <a:p>
            <a:pPr>
              <a:spcBef>
                <a:spcPct val="0"/>
              </a:spcBef>
            </a:pPr>
            <a:r>
              <a:rPr lang="en-US" altLang="en-US" sz="1600" dirty="0" smtClean="0">
                <a:latin typeface="Arial" panose="020B0604020202020204" pitchFamily="34" charset="0"/>
              </a:rPr>
              <a:t>The Yoga in the Street practice is offered as a part of the Magnolia Project services. </a:t>
            </a:r>
          </a:p>
          <a:p>
            <a:pPr>
              <a:spcBef>
                <a:spcPct val="0"/>
              </a:spcBef>
            </a:pPr>
            <a:endParaRPr lang="en-US" altLang="en-US" sz="1600" dirty="0" smtClean="0">
              <a:latin typeface="Arial" panose="020B0604020202020204" pitchFamily="34" charset="0"/>
            </a:endParaRPr>
          </a:p>
          <a:p>
            <a:pPr>
              <a:spcBef>
                <a:spcPct val="0"/>
              </a:spcBef>
            </a:pPr>
            <a:r>
              <a:rPr lang="en-US" altLang="en-US" sz="1600" dirty="0" smtClean="0">
                <a:latin typeface="Arial" panose="020B0604020202020204" pitchFamily="34" charset="0"/>
              </a:rPr>
              <a:t>The community yoga practice can be replicated in other programs easily. Collaborate with organizations with expertise in specific area and partner with direct service delivery programs at minimal to no cost. </a:t>
            </a:r>
          </a:p>
          <a:p>
            <a:pPr>
              <a:spcBef>
                <a:spcPct val="0"/>
              </a:spcBef>
            </a:pPr>
            <a:endParaRPr lang="en-US" altLang="en-US" sz="1600" dirty="0" smtClean="0">
              <a:latin typeface="Arial" panose="020B0604020202020204" pitchFamily="34" charset="0"/>
            </a:endParaRPr>
          </a:p>
          <a:p>
            <a:pPr>
              <a:spcBef>
                <a:spcPct val="0"/>
              </a:spcBef>
            </a:pPr>
            <a:r>
              <a:rPr lang="en-US" altLang="en-US" sz="1600" dirty="0" smtClean="0">
                <a:latin typeface="Arial" panose="020B0604020202020204" pitchFamily="34" charset="0"/>
              </a:rPr>
              <a:t>The Magnolia Project has a vibrant </a:t>
            </a:r>
            <a:r>
              <a:rPr lang="ja-JP" altLang="en-US" sz="1600" dirty="0" smtClean="0">
                <a:latin typeface="Arial" panose="020B0604020202020204" pitchFamily="34" charset="0"/>
              </a:rPr>
              <a:t>“</a:t>
            </a:r>
            <a:r>
              <a:rPr lang="en-US" altLang="ja-JP" sz="1600" dirty="0" smtClean="0">
                <a:latin typeface="Arial" panose="020B0604020202020204" pitchFamily="34" charset="0"/>
              </a:rPr>
              <a:t>earn and reward</a:t>
            </a:r>
            <a:r>
              <a:rPr lang="ja-JP" altLang="en-US" sz="1600" dirty="0" smtClean="0">
                <a:latin typeface="Arial" panose="020B0604020202020204" pitchFamily="34" charset="0"/>
              </a:rPr>
              <a:t>”</a:t>
            </a:r>
            <a:r>
              <a:rPr lang="en-US" altLang="ja-JP" sz="1600" dirty="0" smtClean="0">
                <a:latin typeface="Arial" panose="020B0604020202020204" pitchFamily="34" charset="0"/>
              </a:rPr>
              <a:t> program.</a:t>
            </a:r>
          </a:p>
          <a:p>
            <a:pPr>
              <a:spcBef>
                <a:spcPct val="0"/>
              </a:spcBef>
            </a:pPr>
            <a:endParaRPr lang="en-US" altLang="ja-JP" sz="1600" dirty="0" smtClean="0">
              <a:latin typeface="Arial" panose="020B0604020202020204" pitchFamily="34" charset="0"/>
            </a:endParaRPr>
          </a:p>
          <a:p>
            <a:pPr>
              <a:spcBef>
                <a:spcPct val="0"/>
              </a:spcBef>
            </a:pPr>
            <a:r>
              <a:rPr lang="en-US" altLang="ja-JP" sz="1600" dirty="0" smtClean="0">
                <a:latin typeface="Arial" panose="020B0604020202020204" pitchFamily="34" charset="0"/>
              </a:rPr>
              <a:t>Most of all Be Creative, Passionate, and move with Purpose and watch the possibilities.</a:t>
            </a:r>
          </a:p>
          <a:p>
            <a:pPr>
              <a:buFont typeface="Arial" panose="020B0604020202020204" pitchFamily="34" charset="0"/>
              <a:buNone/>
            </a:pPr>
            <a:endParaRPr lang="en-US" altLang="en-US" dirty="0" smtClean="0">
              <a:latin typeface="Arial" panose="020B0604020202020204" pitchFamily="34" charset="0"/>
            </a:endParaRPr>
          </a:p>
        </p:txBody>
      </p:sp>
      <p:sp>
        <p:nvSpPr>
          <p:cNvPr id="35844" name="Text Placeholder 1"/>
          <p:cNvSpPr>
            <a:spLocks noGrp="1"/>
          </p:cNvSpPr>
          <p:nvPr>
            <p:ph type="body" sz="half" idx="2"/>
          </p:nvPr>
        </p:nvSpPr>
        <p:spPr>
          <a:xfrm>
            <a:off x="457200" y="1981200"/>
            <a:ext cx="3008313" cy="4144963"/>
          </a:xfrm>
        </p:spPr>
        <p:txBody>
          <a:bodyPr/>
          <a:lstStyle/>
          <a:p>
            <a:endParaRPr lang="en-US" smtClean="0">
              <a:latin typeface="Arial" panose="020B0604020202020204" pitchFamily="34" charset="0"/>
            </a:endParaRPr>
          </a:p>
        </p:txBody>
      </p:sp>
      <p:pic>
        <p:nvPicPr>
          <p:cNvPr id="358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6994" y="1843881"/>
            <a:ext cx="316871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sz="quarter"/>
          </p:nvPr>
        </p:nvSpPr>
        <p:spPr/>
        <p:txBody>
          <a:bodyPr/>
          <a:lstStyle/>
          <a:p>
            <a:r>
              <a:rPr lang="en-US" altLang="en-US" smtClean="0">
                <a:latin typeface="Arial" panose="020B0604020202020204" pitchFamily="34" charset="0"/>
              </a:rPr>
              <a:t>Thank You!</a:t>
            </a:r>
          </a:p>
        </p:txBody>
      </p:sp>
      <p:sp>
        <p:nvSpPr>
          <p:cNvPr id="36867" name="TextBox 1"/>
          <p:cNvSpPr txBox="1">
            <a:spLocks noChangeArrowheads="1"/>
          </p:cNvSpPr>
          <p:nvPr/>
        </p:nvSpPr>
        <p:spPr bwMode="auto">
          <a:xfrm>
            <a:off x="685800" y="4467225"/>
            <a:ext cx="662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04A7B"/>
              </a:buClr>
              <a:buSzPct val="70000"/>
              <a:buFont typeface="Arial" panose="020B0604020202020204" pitchFamily="34" charset="0"/>
              <a:buChar char="•"/>
              <a:defRPr sz="2200">
                <a:solidFill>
                  <a:srgbClr val="595959"/>
                </a:solidFill>
                <a:latin typeface="Arial" panose="020B0604020202020204" pitchFamily="34" charset="0"/>
                <a:ea typeface="MS PGothic" panose="020B0600070205080204" pitchFamily="34" charset="-128"/>
              </a:defRPr>
            </a:lvl1pPr>
            <a:lvl2pPr marL="742950" indent="-285750">
              <a:spcBef>
                <a:spcPct val="20000"/>
              </a:spcBef>
              <a:buClr>
                <a:srgbClr val="604A7B"/>
              </a:buClr>
              <a:buSzPct val="70000"/>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defRPr>
            </a:lvl2pPr>
            <a:lvl3pPr marL="1143000" indent="-228600">
              <a:spcBef>
                <a:spcPct val="20000"/>
              </a:spcBef>
              <a:buClr>
                <a:srgbClr val="604A7B"/>
              </a:buClr>
              <a:buSzPct val="70000"/>
              <a:buFont typeface="Arial" panose="020B0604020202020204" pitchFamily="34" charset="0"/>
              <a:buChar char="•"/>
              <a:defRPr sz="1600">
                <a:solidFill>
                  <a:srgbClr val="595959"/>
                </a:solidFill>
                <a:latin typeface="Arial" panose="020B0604020202020204" pitchFamily="34" charset="0"/>
                <a:ea typeface="MS PGothic" panose="020B0600070205080204" pitchFamily="34" charset="-128"/>
              </a:defRPr>
            </a:lvl3pPr>
            <a:lvl4pPr marL="1600200" indent="-228600">
              <a:spcBef>
                <a:spcPct val="20000"/>
              </a:spcBef>
              <a:buClr>
                <a:srgbClr val="604A7B"/>
              </a:buClr>
              <a:buSzPct val="70000"/>
              <a:buFont typeface="Arial" panose="020B0604020202020204" pitchFamily="34" charset="0"/>
              <a:buChar char="•"/>
              <a:defRPr sz="1400">
                <a:solidFill>
                  <a:srgbClr val="595959"/>
                </a:solidFill>
                <a:latin typeface="Arial" panose="020B0604020202020204" pitchFamily="34" charset="0"/>
                <a:ea typeface="MS PGothic" panose="020B0600070205080204" pitchFamily="34" charset="-128"/>
              </a:defRPr>
            </a:lvl4pPr>
            <a:lvl5pPr marL="2057400" indent="-228600">
              <a:spcBef>
                <a:spcPct val="20000"/>
              </a:spcBef>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604A7B"/>
              </a:buClr>
              <a:buSzPct val="70000"/>
              <a:buFont typeface="Arial" panose="020B0604020202020204" pitchFamily="34" charset="0"/>
              <a:buChar char="•"/>
              <a:defRPr sz="1200">
                <a:solidFill>
                  <a:srgbClr val="595959"/>
                </a:solidFill>
                <a:latin typeface="Arial" panose="020B0604020202020204" pitchFamily="34" charset="0"/>
                <a:ea typeface="MS PGothic" panose="020B0600070205080204" pitchFamily="34" charset="-128"/>
              </a:defRPr>
            </a:lvl9pPr>
          </a:lstStyle>
          <a:p>
            <a:pPr>
              <a:lnSpc>
                <a:spcPct val="150000"/>
              </a:lnSpc>
              <a:spcBef>
                <a:spcPct val="0"/>
              </a:spcBef>
              <a:buClrTx/>
              <a:buSzTx/>
              <a:buFontTx/>
              <a:buNone/>
            </a:pPr>
            <a:r>
              <a:rPr lang="en-US" altLang="en-US" sz="1800">
                <a:solidFill>
                  <a:schemeClr val="tx1"/>
                </a:solidFill>
                <a:cs typeface="Arial" panose="020B0604020202020204" pitchFamily="34" charset="0"/>
              </a:rPr>
              <a:t>Sabrina Willis, MHC</a:t>
            </a:r>
          </a:p>
          <a:p>
            <a:pPr>
              <a:lnSpc>
                <a:spcPct val="150000"/>
              </a:lnSpc>
              <a:spcBef>
                <a:spcPct val="0"/>
              </a:spcBef>
              <a:buClrTx/>
              <a:buSzTx/>
              <a:buFontTx/>
              <a:buNone/>
            </a:pPr>
            <a:r>
              <a:rPr lang="en-US" altLang="en-US" sz="1800">
                <a:solidFill>
                  <a:schemeClr val="tx1"/>
                </a:solidFill>
                <a:cs typeface="Arial" panose="020B0604020202020204" pitchFamily="34" charset="0"/>
              </a:rPr>
              <a:t>swillis@nefhsc.org</a:t>
            </a:r>
          </a:p>
          <a:p>
            <a:pPr>
              <a:lnSpc>
                <a:spcPct val="150000"/>
              </a:lnSpc>
              <a:spcBef>
                <a:spcPct val="0"/>
              </a:spcBef>
              <a:buClrTx/>
              <a:buSzTx/>
              <a:buFontTx/>
              <a:buNone/>
            </a:pPr>
            <a:r>
              <a:rPr lang="en-US" altLang="en-US" sz="1800">
                <a:solidFill>
                  <a:schemeClr val="tx1"/>
                </a:solidFill>
                <a:cs typeface="Arial" panose="020B0604020202020204" pitchFamily="34" charset="0"/>
              </a:rPr>
              <a:t>http://nefhealthystart.org/for-women/magnolia-project/</a:t>
            </a:r>
          </a:p>
          <a:p>
            <a:pPr>
              <a:lnSpc>
                <a:spcPct val="150000"/>
              </a:lnSpc>
              <a:spcBef>
                <a:spcPct val="0"/>
              </a:spcBef>
              <a:buClrTx/>
              <a:buSzTx/>
              <a:buFontTx/>
              <a:buNone/>
            </a:pPr>
            <a:r>
              <a:rPr lang="en-US" altLang="en-US" sz="1800">
                <a:solidFill>
                  <a:schemeClr val="tx1"/>
                </a:solidFill>
                <a:cs typeface="Arial" panose="020B0604020202020204" pitchFamily="34" charset="0"/>
              </a:rPr>
              <a:t>@nefhealthystart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z="4000" smtClean="0">
                <a:latin typeface="Arial" panose="020B0604020202020204" pitchFamily="34" charset="0"/>
              </a:rPr>
              <a:t>Snap Shot of Jacksonville</a:t>
            </a:r>
          </a:p>
        </p:txBody>
      </p:sp>
      <p:sp>
        <p:nvSpPr>
          <p:cNvPr id="14339" name="Content Placeholder 2"/>
          <p:cNvSpPr>
            <a:spLocks noGrp="1"/>
          </p:cNvSpPr>
          <p:nvPr>
            <p:ph idx="1"/>
          </p:nvPr>
        </p:nvSpPr>
        <p:spPr>
          <a:xfrm>
            <a:off x="1752600" y="1752600"/>
            <a:ext cx="6781800" cy="4297363"/>
          </a:xfrm>
        </p:spPr>
        <p:txBody>
          <a:bodyPr/>
          <a:lstStyle/>
          <a:p>
            <a:r>
              <a:rPr lang="en-US" altLang="en-US" dirty="0" smtClean="0">
                <a:latin typeface="Arial" panose="020B0604020202020204" pitchFamily="34" charset="0"/>
              </a:rPr>
              <a:t>Infant mortality rate (2014): 8.8 deaths per 1,000 live births (2005 rate 11.6)</a:t>
            </a:r>
          </a:p>
          <a:p>
            <a:pPr lvl="1"/>
            <a:r>
              <a:rPr lang="en-US" altLang="en-US" dirty="0" smtClean="0">
                <a:latin typeface="Arial" panose="020B0604020202020204" pitchFamily="34" charset="0"/>
              </a:rPr>
              <a:t>The Magnolia Project located in Jacksonville/Duval County Health Zone1</a:t>
            </a:r>
          </a:p>
          <a:p>
            <a:r>
              <a:rPr lang="en-US" altLang="en-US" dirty="0" smtClean="0">
                <a:latin typeface="Arial" panose="020B0604020202020204" pitchFamily="34" charset="0"/>
              </a:rPr>
              <a:t>IM driven by disparities</a:t>
            </a:r>
          </a:p>
          <a:p>
            <a:pPr lvl="1"/>
            <a:r>
              <a:rPr lang="en-US" altLang="en-US" dirty="0" smtClean="0">
                <a:latin typeface="Arial" panose="020B0604020202020204" pitchFamily="34" charset="0"/>
              </a:rPr>
              <a:t>44% of births were to Blacks &amp; other nonwhites</a:t>
            </a:r>
          </a:p>
          <a:p>
            <a:pPr lvl="1"/>
            <a:r>
              <a:rPr lang="en-US" altLang="en-US" dirty="0" smtClean="0">
                <a:latin typeface="Arial" panose="020B0604020202020204" pitchFamily="34" charset="0"/>
              </a:rPr>
              <a:t>Blacks historically have poorer outcomes in Jacksonville than in other urban areas of the state</a:t>
            </a:r>
          </a:p>
          <a:p>
            <a:pPr lvl="1"/>
            <a:r>
              <a:rPr lang="en-US" altLang="en-US" dirty="0" smtClean="0">
                <a:latin typeface="Arial" panose="020B0604020202020204" pitchFamily="34" charset="0"/>
              </a:rPr>
              <a:t>IM rate is slightly 2x higher </a:t>
            </a:r>
          </a:p>
          <a:p>
            <a:pPr marL="457200" lvl="1" indent="0">
              <a:buNone/>
            </a:pPr>
            <a:r>
              <a:rPr lang="en-US" altLang="en-US" dirty="0" smtClean="0">
                <a:latin typeface="Arial" panose="020B0604020202020204" pitchFamily="34" charset="0"/>
              </a:rPr>
              <a:t>     than the White rate</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495800"/>
            <a:ext cx="2486025" cy="190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smtClean="0">
                <a:latin typeface="Arial" panose="020B0604020202020204" pitchFamily="34" charset="0"/>
              </a:rPr>
              <a:t>Issue: Toxic Stress and Health</a:t>
            </a:r>
          </a:p>
        </p:txBody>
      </p:sp>
      <p:sp>
        <p:nvSpPr>
          <p:cNvPr id="3" name="Content Placeholder 2"/>
          <p:cNvSpPr>
            <a:spLocks noGrp="1"/>
          </p:cNvSpPr>
          <p:nvPr>
            <p:ph sz="half" idx="1"/>
          </p:nvPr>
        </p:nvSpPr>
        <p:spPr>
          <a:xfrm>
            <a:off x="1828800" y="1601273"/>
            <a:ext cx="3505200" cy="4114800"/>
          </a:xfrm>
        </p:spPr>
        <p:txBody>
          <a:bodyPr/>
          <a:lstStyle/>
          <a:p>
            <a:pPr marL="0" indent="0">
              <a:lnSpc>
                <a:spcPct val="150000"/>
              </a:lnSpc>
              <a:spcBef>
                <a:spcPts val="0"/>
              </a:spcBef>
              <a:buFont typeface="Arial" charset="0"/>
              <a:buNone/>
              <a:defRPr/>
            </a:pPr>
            <a:r>
              <a:rPr lang="en-US" sz="2000" dirty="0" smtClean="0"/>
              <a:t>Toxic Stress Contributes to poor health.  The Magnolia Project provides underserved communities with “Yoga in the Street” to improve health.  Wellness can be achieved in the midst of the communities that the Magnolia Project serves.</a:t>
            </a:r>
          </a:p>
          <a:p>
            <a:pPr>
              <a:buFont typeface="Arial" charset="0"/>
              <a:buChar char="•"/>
              <a:defRPr/>
            </a:pPr>
            <a:endParaRPr lang="en-US" dirty="0"/>
          </a:p>
        </p:txBody>
      </p:sp>
      <p:pic>
        <p:nvPicPr>
          <p:cNvPr id="15364"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86400" y="1981200"/>
            <a:ext cx="3581400" cy="32766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latin typeface="Arial" panose="020B0604020202020204" pitchFamily="34" charset="0"/>
              </a:rPr>
              <a:t>Yoga in the Street Community Sites</a:t>
            </a:r>
          </a:p>
        </p:txBody>
      </p:sp>
      <p:sp>
        <p:nvSpPr>
          <p:cNvPr id="13315" name="Content Placeholder 2"/>
          <p:cNvSpPr>
            <a:spLocks noGrp="1"/>
          </p:cNvSpPr>
          <p:nvPr>
            <p:ph idx="1"/>
          </p:nvPr>
        </p:nvSpPr>
        <p:spPr>
          <a:xfrm>
            <a:off x="1752600" y="1828800"/>
            <a:ext cx="7010400" cy="4297363"/>
          </a:xfrm>
        </p:spPr>
        <p:txBody>
          <a:bodyPr/>
          <a:lstStyle/>
          <a:p>
            <a:pPr>
              <a:buFont typeface="Arial" charset="0"/>
              <a:buChar char="•"/>
              <a:defRPr/>
            </a:pPr>
            <a:r>
              <a:rPr lang="en-US" altLang="en-US" sz="1800" dirty="0" smtClean="0">
                <a:latin typeface="Arial" charset="0"/>
              </a:rPr>
              <a:t>Westbrook Community Center, </a:t>
            </a:r>
            <a:r>
              <a:rPr lang="en-US" altLang="en-US" sz="1800" dirty="0" err="1" smtClean="0">
                <a:latin typeface="Arial" charset="0"/>
              </a:rPr>
              <a:t>Hollybrook</a:t>
            </a:r>
            <a:r>
              <a:rPr lang="en-US" altLang="en-US" sz="1800" dirty="0" smtClean="0">
                <a:latin typeface="Arial" charset="0"/>
              </a:rPr>
              <a:t> Apartment Homes, Cleveland Arms Apartments, The Magnolia Office</a:t>
            </a:r>
          </a:p>
          <a:p>
            <a:pPr>
              <a:buFont typeface="Arial" charset="0"/>
              <a:buChar char="•"/>
              <a:defRPr/>
            </a:pPr>
            <a:endParaRPr lang="en-US" altLang="en-US" sz="1800" dirty="0" smtClean="0">
              <a:latin typeface="Arial" charset="0"/>
            </a:endParaRPr>
          </a:p>
          <a:p>
            <a:pPr>
              <a:buFont typeface="Arial" charset="0"/>
              <a:buChar char="•"/>
              <a:defRPr/>
            </a:pPr>
            <a:r>
              <a:rPr lang="en-US" altLang="en-US" sz="1800" dirty="0" smtClean="0">
                <a:latin typeface="Arial" charset="0"/>
              </a:rPr>
              <a:t>Heavily influenced by Poor Infrastructure, Poverty, Crime, Substance abuse, Depression and Anger</a:t>
            </a:r>
          </a:p>
          <a:p>
            <a:pPr>
              <a:buFont typeface="Arial" charset="0"/>
              <a:buChar char="•"/>
              <a:defRPr/>
            </a:pPr>
            <a:endParaRPr lang="en-US" altLang="en-US" sz="1800" dirty="0" smtClean="0">
              <a:latin typeface="Arial" charset="0"/>
            </a:endParaRPr>
          </a:p>
          <a:p>
            <a:pPr>
              <a:defRPr/>
            </a:pPr>
            <a:r>
              <a:rPr lang="en-US" altLang="en-US" sz="1800" dirty="0" smtClean="0">
                <a:latin typeface="Arial" charset="0"/>
              </a:rPr>
              <a:t> Components that contribute to </a:t>
            </a:r>
          </a:p>
          <a:p>
            <a:pPr marL="0" indent="0">
              <a:buNone/>
              <a:defRPr/>
            </a:pPr>
            <a:r>
              <a:rPr lang="en-US" altLang="en-US" sz="1800" dirty="0" smtClean="0">
                <a:latin typeface="Arial" charset="0"/>
              </a:rPr>
              <a:t>       behaviors and mindsets that </a:t>
            </a:r>
            <a:endParaRPr lang="en-US" altLang="en-US" sz="1800" dirty="0">
              <a:latin typeface="Arial" charset="0"/>
            </a:endParaRPr>
          </a:p>
          <a:p>
            <a:pPr marL="0" indent="0">
              <a:buNone/>
              <a:defRPr/>
            </a:pPr>
            <a:r>
              <a:rPr lang="en-US" altLang="en-US" sz="1800" dirty="0" smtClean="0">
                <a:latin typeface="Arial" charset="0"/>
              </a:rPr>
              <a:t>       overlook health and wellness.</a:t>
            </a:r>
          </a:p>
          <a:p>
            <a:pPr>
              <a:buFont typeface="Arial" charset="0"/>
              <a:buChar char="•"/>
              <a:defRPr/>
            </a:pPr>
            <a:endParaRPr lang="en-US" altLang="en-US" dirty="0" smtClean="0">
              <a:latin typeface="Arial" charset="0"/>
            </a:endParaRPr>
          </a:p>
          <a:p>
            <a:pPr marL="0" indent="0">
              <a:buFont typeface="Arial" charset="0"/>
              <a:buNone/>
              <a:defRPr/>
            </a:pPr>
            <a:endParaRPr lang="en-US" altLang="en-US" dirty="0" smtClean="0">
              <a:latin typeface="Arial" charset="0"/>
            </a:endParaRPr>
          </a:p>
          <a:p>
            <a:pPr>
              <a:buFont typeface="Arial" charset="0"/>
              <a:buChar char="•"/>
              <a:defRPr/>
            </a:pPr>
            <a:endParaRPr lang="en-US" altLang="en-US" dirty="0" smtClean="0">
              <a:latin typeface="Arial" charset="0"/>
            </a:endParaRPr>
          </a:p>
        </p:txBody>
      </p:sp>
      <p:pic>
        <p:nvPicPr>
          <p:cNvPr id="16388" name="Picture 5" descr="C:\Users\swillis\AppData\Local\Microsoft\Windows\Temporary Internet Files\Content.Outlook\TBZWI7ID\FullSizeRen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799" y="4038600"/>
            <a:ext cx="344724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z="3600" smtClean="0">
                <a:latin typeface="Arial" panose="020B0604020202020204" pitchFamily="34" charset="0"/>
              </a:rPr>
              <a:t>Westbrook Community Center</a:t>
            </a:r>
          </a:p>
        </p:txBody>
      </p:sp>
      <p:pic>
        <p:nvPicPr>
          <p:cNvPr id="17411"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2209800"/>
            <a:ext cx="3100387" cy="3733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67082" y="2247900"/>
            <a:ext cx="2947987" cy="3657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z="3600" smtClean="0">
                <a:latin typeface="Arial" panose="020B0604020202020204" pitchFamily="34" charset="0"/>
              </a:rPr>
              <a:t>Hollybrook Apartment Homes</a:t>
            </a:r>
          </a:p>
        </p:txBody>
      </p:sp>
      <p:sp>
        <p:nvSpPr>
          <p:cNvPr id="2" name="Content Placeholder 1"/>
          <p:cNvSpPr>
            <a:spLocks noGrp="1"/>
          </p:cNvSpPr>
          <p:nvPr>
            <p:ph sz="half" idx="1"/>
          </p:nvPr>
        </p:nvSpPr>
        <p:spPr>
          <a:xfrm>
            <a:off x="1828800" y="1806575"/>
            <a:ext cx="3124200" cy="4113213"/>
          </a:xfrm>
        </p:spPr>
        <p:txBody>
          <a:bodyPr/>
          <a:lstStyle/>
          <a:p>
            <a:pPr marL="0" indent="0">
              <a:buFont typeface="Arial" charset="0"/>
              <a:buNone/>
              <a:defRPr/>
            </a:pPr>
            <a:endParaRPr lang="en-US" dirty="0"/>
          </a:p>
          <a:p>
            <a:pPr marL="0" indent="0">
              <a:buFont typeface="Arial" charset="0"/>
              <a:buNone/>
              <a:defRPr/>
            </a:pPr>
            <a:endParaRPr lang="en-US" dirty="0" smtClean="0"/>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sz="1400" dirty="0" smtClean="0"/>
          </a:p>
          <a:p>
            <a:pPr>
              <a:buFont typeface="Arial" charset="0"/>
              <a:buChar char="•"/>
              <a:defRPr/>
            </a:pPr>
            <a:endParaRPr lang="en-US" sz="1400" dirty="0"/>
          </a:p>
          <a:p>
            <a:pPr>
              <a:buFont typeface="Arial" charset="0"/>
              <a:buChar char="•"/>
              <a:defRPr/>
            </a:pPr>
            <a:endParaRPr lang="en-US" sz="1400" dirty="0" smtClean="0"/>
          </a:p>
          <a:p>
            <a:pPr>
              <a:buFont typeface="Arial" charset="0"/>
              <a:buChar char="•"/>
              <a:defRPr/>
            </a:pPr>
            <a:endParaRPr lang="en-US" sz="1400" dirty="0" smtClean="0"/>
          </a:p>
          <a:p>
            <a:pPr>
              <a:buFont typeface="Arial" charset="0"/>
              <a:buChar char="•"/>
              <a:defRPr/>
            </a:pPr>
            <a:r>
              <a:rPr lang="en-US" sz="1600" dirty="0" smtClean="0"/>
              <a:t>Property </a:t>
            </a:r>
            <a:r>
              <a:rPr lang="en-US" sz="1600" dirty="0"/>
              <a:t>Management</a:t>
            </a:r>
          </a:p>
          <a:p>
            <a:pPr>
              <a:buFont typeface="Arial" charset="0"/>
              <a:buChar char="•"/>
              <a:defRPr/>
            </a:pPr>
            <a:r>
              <a:rPr lang="en-US" sz="1600" dirty="0"/>
              <a:t>Rebuilding the reputation of the community</a:t>
            </a:r>
          </a:p>
          <a:p>
            <a:pPr>
              <a:buFont typeface="Arial" charset="0"/>
              <a:buChar char="•"/>
              <a:defRPr/>
            </a:pPr>
            <a:endParaRPr lang="en-US" dirty="0"/>
          </a:p>
        </p:txBody>
      </p:sp>
      <p:pic>
        <p:nvPicPr>
          <p:cNvPr id="18437" name="Picture 4" descr="C:\Users\swillis\AppData\Local\Microsoft\Windows\Temporary Internet Files\Content.Outlook\TBZWI7ID\FullSizeRender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828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22911" y="4800600"/>
            <a:ext cx="4266055" cy="830997"/>
          </a:xfrm>
          <a:prstGeom prst="rect">
            <a:avLst/>
          </a:prstGeom>
        </p:spPr>
        <p:txBody>
          <a:bodyPr wrap="square">
            <a:spAutoFit/>
          </a:bodyPr>
          <a:lstStyle/>
          <a:p>
            <a:pPr marL="342900" indent="-342900">
              <a:spcBef>
                <a:spcPct val="20000"/>
              </a:spcBef>
              <a:buClr>
                <a:srgbClr val="604A7B"/>
              </a:buClr>
              <a:buSzPct val="70000"/>
              <a:buFont typeface="Arial" charset="0"/>
              <a:buChar char="•"/>
              <a:defRPr/>
            </a:pPr>
            <a:r>
              <a:rPr lang="en-US" sz="1600" kern="0" dirty="0">
                <a:solidFill>
                  <a:srgbClr val="595959"/>
                </a:solidFill>
                <a:latin typeface="Arial"/>
              </a:rPr>
              <a:t>Staff </a:t>
            </a:r>
            <a:r>
              <a:rPr lang="en-US" sz="1600" kern="0" dirty="0" smtClean="0">
                <a:solidFill>
                  <a:srgbClr val="595959"/>
                </a:solidFill>
                <a:latin typeface="Arial"/>
              </a:rPr>
              <a:t>support</a:t>
            </a:r>
          </a:p>
          <a:p>
            <a:pPr marL="342900" lvl="0" indent="-342900">
              <a:spcBef>
                <a:spcPts val="0"/>
              </a:spcBef>
              <a:buClr>
                <a:srgbClr val="604A7B"/>
              </a:buClr>
              <a:buSzPct val="70000"/>
              <a:buFont typeface="Arial" charset="0"/>
              <a:buChar char="•"/>
              <a:defRPr/>
            </a:pPr>
            <a:r>
              <a:rPr lang="en-US" sz="1600" kern="0" dirty="0" smtClean="0">
                <a:solidFill>
                  <a:srgbClr val="595959"/>
                </a:solidFill>
                <a:latin typeface="Arial"/>
              </a:rPr>
              <a:t>Building trust and safety among</a:t>
            </a:r>
          </a:p>
          <a:p>
            <a:pPr lvl="0">
              <a:spcBef>
                <a:spcPts val="0"/>
              </a:spcBef>
              <a:buClr>
                <a:srgbClr val="604A7B"/>
              </a:buClr>
              <a:buSzPct val="70000"/>
              <a:defRPr/>
            </a:pPr>
            <a:r>
              <a:rPr lang="en-US" sz="1600" kern="0" dirty="0" smtClean="0">
                <a:solidFill>
                  <a:srgbClr val="595959"/>
                </a:solidFill>
                <a:latin typeface="Arial"/>
              </a:rPr>
              <a:t>      residents</a:t>
            </a:r>
          </a:p>
        </p:txBody>
      </p:sp>
      <p:pic>
        <p:nvPicPr>
          <p:cNvPr id="9" name="IMG_1733">
            <a:hlinkClick r:id="" action="ppaction://media"/>
          </p:cNvPr>
          <p:cNvPicPr>
            <a:picLocks noGrp="1" noChangeAspect="1"/>
          </p:cNvPicPr>
          <p:nvPr>
            <p:ph sz="half" idx="2"/>
            <a:videoFile r:link="rId1"/>
            <p:extLst>
              <p:ext uri="{DAA4B4D4-6D71-4841-9C94-3DE7FCFB9230}">
                <p14:media xmlns:p14="http://schemas.microsoft.com/office/powerpoint/2010/main" r:embed="rId2">
                  <p14:trim st="2175" end="960"/>
                </p14:media>
              </p:ext>
            </p:extLst>
          </p:nvPr>
        </p:nvPicPr>
        <p:blipFill>
          <a:blip r:embed="rId5"/>
          <a:stretch>
            <a:fillRect/>
          </a:stretch>
        </p:blipFill>
        <p:spPr>
          <a:xfrm rot="5400000">
            <a:off x="5511799" y="1854202"/>
            <a:ext cx="2957514" cy="2935287"/>
          </a:xfrm>
        </p:spPr>
      </p:pic>
    </p:spTree>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4000" smtClean="0">
                <a:latin typeface="Arial" panose="020B0604020202020204" pitchFamily="34" charset="0"/>
              </a:rPr>
              <a:t>Cleveland Arms Apartments</a:t>
            </a:r>
          </a:p>
        </p:txBody>
      </p:sp>
      <p:pic>
        <p:nvPicPr>
          <p:cNvPr id="19459" name="Picture 7" descr="https://tse1.mm.bing.net/th?&amp;id=JN.M%2bqX4Cwyu/%2bQQfkqhElVBQ&amp;w=300&amp;h=300&amp;c=0&amp;pid=1.9&amp;rs=0&amp;p=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1200" y="1789414"/>
            <a:ext cx="3101691" cy="3590925"/>
          </a:xfrm>
          <a:noFill/>
        </p:spPr>
      </p:pic>
      <p:sp>
        <p:nvSpPr>
          <p:cNvPr id="19462" name="Content Placeholder 2"/>
          <p:cNvSpPr>
            <a:spLocks noGrp="1"/>
          </p:cNvSpPr>
          <p:nvPr>
            <p:ph sz="half" idx="1"/>
          </p:nvPr>
        </p:nvSpPr>
        <p:spPr>
          <a:xfrm>
            <a:off x="174908" y="1728788"/>
            <a:ext cx="4473292" cy="4113212"/>
          </a:xfrm>
        </p:spPr>
        <p:txBody>
          <a:bodyPr/>
          <a:lstStyle/>
          <a:p>
            <a:pPr marL="0" indent="0">
              <a:buFont typeface="Arial" panose="020B0604020202020204" pitchFamily="34" charset="0"/>
              <a:buNone/>
              <a:defRPr/>
            </a:pPr>
            <a:endParaRPr lang="en-US" dirty="0" smtClean="0">
              <a:latin typeface="Arial" panose="020B0604020202020204" pitchFamily="34" charset="0"/>
            </a:endParaRPr>
          </a:p>
          <a:p>
            <a:pPr marL="0" indent="0">
              <a:buFont typeface="Arial" panose="020B0604020202020204" pitchFamily="34" charset="0"/>
              <a:buNone/>
              <a:defRPr/>
            </a:pPr>
            <a:endParaRPr lang="en-US" dirty="0">
              <a:latin typeface="Arial" panose="020B0604020202020204" pitchFamily="34" charset="0"/>
            </a:endParaRPr>
          </a:p>
          <a:p>
            <a:pPr marL="0" indent="0">
              <a:buFont typeface="Arial" panose="020B0604020202020204" pitchFamily="34" charset="0"/>
              <a:buNone/>
              <a:defRPr/>
            </a:pPr>
            <a:endParaRPr lang="en-US" dirty="0" smtClean="0">
              <a:latin typeface="Arial" panose="020B0604020202020204" pitchFamily="34" charset="0"/>
            </a:endParaRPr>
          </a:p>
          <a:p>
            <a:pPr marL="0" indent="0">
              <a:buFont typeface="Arial" panose="020B0604020202020204" pitchFamily="34" charset="0"/>
              <a:buNone/>
              <a:defRPr/>
            </a:pPr>
            <a:endParaRPr lang="en-US" dirty="0">
              <a:latin typeface="Arial" panose="020B0604020202020204" pitchFamily="34" charset="0"/>
            </a:endParaRPr>
          </a:p>
          <a:p>
            <a:pPr marL="0" indent="0">
              <a:buFont typeface="Arial" panose="020B0604020202020204" pitchFamily="34" charset="0"/>
              <a:buNone/>
              <a:defRPr/>
            </a:pPr>
            <a:endParaRPr lang="en-US" dirty="0" smtClean="0">
              <a:latin typeface="Arial" panose="020B0604020202020204" pitchFamily="34" charset="0"/>
            </a:endParaRPr>
          </a:p>
          <a:p>
            <a:pPr marL="0" indent="0">
              <a:buFont typeface="Arial" panose="020B0604020202020204" pitchFamily="34" charset="0"/>
              <a:buNone/>
              <a:defRPr/>
            </a:pPr>
            <a:endParaRPr lang="en-US" dirty="0">
              <a:latin typeface="Arial" panose="020B0604020202020204" pitchFamily="34" charset="0"/>
            </a:endParaRPr>
          </a:p>
          <a:p>
            <a:pPr marL="0" indent="0">
              <a:buFont typeface="Arial" panose="020B0604020202020204" pitchFamily="34" charset="0"/>
              <a:buNone/>
              <a:defRPr/>
            </a:pPr>
            <a:endParaRPr lang="en-US" dirty="0" smtClean="0">
              <a:latin typeface="Arial" panose="020B0604020202020204" pitchFamily="34" charset="0"/>
            </a:endParaRPr>
          </a:p>
          <a:p>
            <a:pPr marL="0" indent="0">
              <a:buFont typeface="Arial" panose="020B0604020202020204" pitchFamily="34" charset="0"/>
              <a:buNone/>
              <a:defRPr/>
            </a:pPr>
            <a:endParaRPr lang="en-US" dirty="0">
              <a:latin typeface="Arial" panose="020B0604020202020204" pitchFamily="34" charset="0"/>
            </a:endParaRPr>
          </a:p>
          <a:p>
            <a:pPr marL="0" indent="0">
              <a:buFont typeface="Arial" panose="020B0604020202020204" pitchFamily="34" charset="0"/>
              <a:buNone/>
              <a:defRPr/>
            </a:pPr>
            <a:endParaRPr lang="en-US" dirty="0">
              <a:latin typeface="Arial" panose="020B0604020202020204" pitchFamily="34" charset="0"/>
            </a:endParaRPr>
          </a:p>
          <a:p>
            <a:pPr>
              <a:defRPr/>
            </a:pPr>
            <a:endParaRPr lang="en-US" sz="1600" dirty="0" smtClean="0">
              <a:latin typeface="Arial" panose="020B0604020202020204" pitchFamily="34" charset="0"/>
            </a:endParaRPr>
          </a:p>
          <a:p>
            <a:pPr>
              <a:defRPr/>
            </a:pPr>
            <a:endParaRPr lang="en-US" sz="1600" dirty="0">
              <a:latin typeface="Arial" panose="020B0604020202020204" pitchFamily="34" charset="0"/>
            </a:endParaRPr>
          </a:p>
        </p:txBody>
      </p:sp>
      <p:pic>
        <p:nvPicPr>
          <p:cNvPr id="194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806" y="1789414"/>
            <a:ext cx="3279086"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82892" y="5339064"/>
            <a:ext cx="530915" cy="634020"/>
          </a:xfrm>
          <a:prstGeom prst="rect">
            <a:avLst/>
          </a:prstGeom>
        </p:spPr>
        <p:txBody>
          <a:bodyPr wrap="none">
            <a:spAutoFit/>
          </a:bodyPr>
          <a:lstStyle/>
          <a:p>
            <a:pPr marL="342900" lvl="0" indent="-342900">
              <a:spcBef>
                <a:spcPct val="20000"/>
              </a:spcBef>
              <a:buClr>
                <a:srgbClr val="604A7B"/>
              </a:buClr>
              <a:buSzPct val="70000"/>
              <a:buFont typeface="Arial" panose="020B0604020202020204" pitchFamily="34" charset="0"/>
              <a:buChar char="•"/>
              <a:defRPr/>
            </a:pPr>
            <a:endParaRPr lang="en-US" sz="1600" kern="0" dirty="0" smtClean="0">
              <a:solidFill>
                <a:srgbClr val="595959"/>
              </a:solidFill>
              <a:latin typeface="Arial" panose="020B0604020202020204" pitchFamily="34" charset="0"/>
            </a:endParaRPr>
          </a:p>
          <a:p>
            <a:pPr lvl="0">
              <a:spcBef>
                <a:spcPct val="20000"/>
              </a:spcBef>
              <a:buClr>
                <a:srgbClr val="604A7B"/>
              </a:buClr>
              <a:buSzPct val="70000"/>
              <a:defRPr/>
            </a:pPr>
            <a:endParaRPr lang="en-US" sz="1600" kern="0" dirty="0">
              <a:solidFill>
                <a:srgbClr val="595959"/>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latin typeface="Arial" panose="020B0604020202020204" pitchFamily="34" charset="0"/>
              </a:rPr>
              <a:t>Issue: Toxic Stress Contributes to     </a:t>
            </a:r>
            <a:br>
              <a:rPr lang="en-US" altLang="en-US" smtClean="0">
                <a:latin typeface="Arial" panose="020B0604020202020204" pitchFamily="34" charset="0"/>
              </a:rPr>
            </a:br>
            <a:r>
              <a:rPr lang="en-US" altLang="en-US" smtClean="0">
                <a:latin typeface="Arial" panose="020B0604020202020204" pitchFamily="34" charset="0"/>
              </a:rPr>
              <a:t>            Poor Health</a:t>
            </a:r>
          </a:p>
        </p:txBody>
      </p:sp>
      <p:sp>
        <p:nvSpPr>
          <p:cNvPr id="11267" name="Content Placeholder 2"/>
          <p:cNvSpPr>
            <a:spLocks noGrp="1"/>
          </p:cNvSpPr>
          <p:nvPr>
            <p:ph idx="1"/>
          </p:nvPr>
        </p:nvSpPr>
        <p:spPr>
          <a:xfrm>
            <a:off x="1676400" y="1828800"/>
            <a:ext cx="7086600" cy="4297363"/>
          </a:xfrm>
        </p:spPr>
        <p:txBody>
          <a:bodyPr/>
          <a:lstStyle/>
          <a:p>
            <a:pPr marL="0" indent="0" algn="ctr">
              <a:buFont typeface="Arial" charset="0"/>
              <a:buNone/>
              <a:defRPr/>
            </a:pPr>
            <a:endParaRPr lang="en-US" altLang="en-US" dirty="0" smtClean="0">
              <a:latin typeface="Arial" charset="0"/>
            </a:endParaRPr>
          </a:p>
          <a:p>
            <a:pPr>
              <a:defRPr/>
            </a:pPr>
            <a:r>
              <a:rPr lang="en-US" altLang="en-US" sz="1800" dirty="0" smtClean="0">
                <a:latin typeface="Arial" charset="0"/>
              </a:rPr>
              <a:t>Emotionally, Socially, and Physically</a:t>
            </a:r>
            <a:endParaRPr lang="en-US" altLang="en-US" sz="1800" dirty="0">
              <a:latin typeface="Arial" charset="0"/>
            </a:endParaRPr>
          </a:p>
          <a:p>
            <a:pPr>
              <a:defRPr/>
            </a:pPr>
            <a:r>
              <a:rPr lang="en-US" altLang="en-US" sz="1800" dirty="0" smtClean="0">
                <a:latin typeface="Arial" charset="0"/>
              </a:rPr>
              <a:t>Overactive stress response</a:t>
            </a:r>
            <a:endParaRPr lang="en-US" altLang="en-US" sz="1800" dirty="0">
              <a:latin typeface="Arial" charset="0"/>
            </a:endParaRPr>
          </a:p>
          <a:p>
            <a:pPr>
              <a:defRPr/>
            </a:pPr>
            <a:r>
              <a:rPr lang="en-US" altLang="en-US" sz="1800" dirty="0" smtClean="0">
                <a:latin typeface="Arial" charset="0"/>
              </a:rPr>
              <a:t>Poor emotional self regulation</a:t>
            </a:r>
          </a:p>
          <a:p>
            <a:pPr>
              <a:defRPr/>
            </a:pPr>
            <a:r>
              <a:rPr lang="en-US" altLang="en-US" sz="1800" dirty="0" err="1" smtClean="0">
                <a:latin typeface="Arial" charset="0"/>
              </a:rPr>
              <a:t>Allostatic</a:t>
            </a:r>
            <a:r>
              <a:rPr lang="en-US" altLang="en-US" sz="1800" dirty="0" smtClean="0">
                <a:latin typeface="Arial" charset="0"/>
              </a:rPr>
              <a:t> Load</a:t>
            </a:r>
          </a:p>
          <a:p>
            <a:pPr marL="457200" lvl="1" indent="0">
              <a:buFont typeface="Arial" charset="0"/>
              <a:buNone/>
              <a:defRPr/>
            </a:pPr>
            <a:endParaRPr lang="en-US" altLang="en-US" dirty="0">
              <a:latin typeface="Arial" charset="0"/>
            </a:endParaRPr>
          </a:p>
          <a:p>
            <a:pPr marL="457200" lvl="1" indent="0">
              <a:buFont typeface="Arial" charset="0"/>
              <a:buNone/>
              <a:defRPr/>
            </a:pPr>
            <a:endParaRPr lang="en-US" altLang="en-US" sz="1600" dirty="0" smtClean="0">
              <a:latin typeface="Arial" panose="020B0604020202020204" pitchFamily="34" charset="0"/>
              <a:cs typeface="Arial" panose="020B0604020202020204" pitchFamily="34" charset="0"/>
            </a:endParaRPr>
          </a:p>
          <a:p>
            <a:pPr marL="457200" lvl="1" indent="0">
              <a:buFont typeface="Arial" charset="0"/>
              <a:buNone/>
              <a:defRPr/>
            </a:pPr>
            <a:endParaRPr lang="en-US" altLang="en-US" sz="1600" dirty="0" smtClean="0">
              <a:latin typeface="Arial" panose="020B0604020202020204" pitchFamily="34" charset="0"/>
              <a:cs typeface="Arial" panose="020B0604020202020204" pitchFamily="34" charset="0"/>
            </a:endParaRPr>
          </a:p>
          <a:p>
            <a:pPr marL="457200" lvl="1" indent="0">
              <a:buFont typeface="Arial" charset="0"/>
              <a:buNone/>
              <a:defRPr/>
            </a:pPr>
            <a:endParaRPr lang="en-US" altLang="en-US" sz="1600" dirty="0" smtClean="0">
              <a:latin typeface="Arial" panose="020B0604020202020204" pitchFamily="34" charset="0"/>
              <a:cs typeface="Arial" panose="020B0604020202020204" pitchFamily="34" charset="0"/>
            </a:endParaRPr>
          </a:p>
          <a:p>
            <a:pPr marL="457200" lvl="1" indent="0">
              <a:buFont typeface="Arial" charset="0"/>
              <a:buNone/>
              <a:defRPr/>
            </a:pPr>
            <a:r>
              <a:rPr lang="en-US" altLang="en-US" sz="1300" i="1" dirty="0" smtClean="0">
                <a:latin typeface="Arial" panose="020B0604020202020204" pitchFamily="34" charset="0"/>
                <a:cs typeface="Arial" panose="020B0604020202020204" pitchFamily="34" charset="0"/>
              </a:rPr>
              <a:t>Many of us feel stress and get overwhelmed not </a:t>
            </a:r>
          </a:p>
          <a:p>
            <a:pPr marL="457200" lvl="1" indent="0">
              <a:buFont typeface="Arial" charset="0"/>
              <a:buNone/>
              <a:defRPr/>
            </a:pPr>
            <a:r>
              <a:rPr lang="en-US" altLang="en-US" sz="1300" i="1" dirty="0" smtClean="0">
                <a:latin typeface="Arial" panose="020B0604020202020204" pitchFamily="34" charset="0"/>
                <a:cs typeface="Arial" panose="020B0604020202020204" pitchFamily="34" charset="0"/>
              </a:rPr>
              <a:t>because we're taking on too much, but because</a:t>
            </a:r>
          </a:p>
          <a:p>
            <a:pPr marL="457200" lvl="1" indent="0">
              <a:buFont typeface="Arial" charset="0"/>
              <a:buNone/>
              <a:defRPr/>
            </a:pPr>
            <a:r>
              <a:rPr lang="en-US" altLang="en-US" sz="1300" i="1" dirty="0" smtClean="0">
                <a:latin typeface="Arial" panose="020B0604020202020204" pitchFamily="34" charset="0"/>
                <a:cs typeface="Arial" panose="020B0604020202020204" pitchFamily="34" charset="0"/>
              </a:rPr>
              <a:t>we're taking on too little of what really strengthens us.</a:t>
            </a:r>
          </a:p>
          <a:p>
            <a:pPr marL="457200" lvl="1" indent="0">
              <a:buFont typeface="Arial" charset="0"/>
              <a:buNone/>
              <a:defRPr/>
            </a:pPr>
            <a:r>
              <a:rPr lang="en-US" altLang="en-US" sz="1300" i="1" dirty="0" smtClean="0">
                <a:latin typeface="Arial" panose="020B0604020202020204" pitchFamily="34" charset="0"/>
                <a:cs typeface="Arial" panose="020B0604020202020204" pitchFamily="34" charset="0"/>
              </a:rPr>
              <a:t>                                       *Marcus Buckingham</a:t>
            </a:r>
          </a:p>
          <a:p>
            <a:pPr lvl="1">
              <a:buFont typeface="Arial" charset="0"/>
              <a:buChar char="•"/>
              <a:defRPr/>
            </a:pPr>
            <a:endParaRPr lang="en-US" altLang="en-US" dirty="0" smtClean="0">
              <a:latin typeface="Arial" charset="0"/>
            </a:endParaRPr>
          </a:p>
          <a:p>
            <a:pPr lvl="1">
              <a:buFont typeface="Arial" charset="0"/>
              <a:buChar char="•"/>
              <a:defRPr/>
            </a:pPr>
            <a:endParaRPr lang="en-US" altLang="en-US" dirty="0" smtClean="0">
              <a:latin typeface="Arial"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392363"/>
            <a:ext cx="2743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3479</TotalTime>
  <Words>904</Words>
  <Application>Microsoft Office PowerPoint</Application>
  <PresentationFormat>On-screen Show (4:3)</PresentationFormat>
  <Paragraphs>155</Paragraphs>
  <Slides>21</Slides>
  <Notes>3</Notes>
  <HiddenSlides>0</HiddenSlides>
  <MMClips>5</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Stream</vt:lpstr>
      <vt:lpstr>Yoga in the Street </vt:lpstr>
      <vt:lpstr>Mission </vt:lpstr>
      <vt:lpstr>Snap Shot of Jacksonville</vt:lpstr>
      <vt:lpstr>Issue: Toxic Stress and Health</vt:lpstr>
      <vt:lpstr>Yoga in the Street Community Sites</vt:lpstr>
      <vt:lpstr>Westbrook Community Center</vt:lpstr>
      <vt:lpstr>Hollybrook Apartment Homes</vt:lpstr>
      <vt:lpstr>Cleveland Arms Apartments</vt:lpstr>
      <vt:lpstr>Issue: Toxic Stress Contributes to                  Poor Health</vt:lpstr>
      <vt:lpstr>Yoga: A Gateway to Wellness</vt:lpstr>
      <vt:lpstr>Partnership and Support </vt:lpstr>
      <vt:lpstr>Yoga in the Street Areas of Focus</vt:lpstr>
      <vt:lpstr>Barriers</vt:lpstr>
      <vt:lpstr>A Pleasant Surprise</vt:lpstr>
      <vt:lpstr>Yoga in the Street Outcomes</vt:lpstr>
      <vt:lpstr>Yoga in the Street Outcomes</vt:lpstr>
      <vt:lpstr>Community Response</vt:lpstr>
      <vt:lpstr>Who is being Impacted?</vt:lpstr>
      <vt:lpstr>Lessons Learned </vt:lpstr>
      <vt:lpstr>Information for Replication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dc:title>
  <dc:creator>Faye A. Johnson, Project Director</dc:creator>
  <cp:lastModifiedBy>modelprofile</cp:lastModifiedBy>
  <cp:revision>220</cp:revision>
  <dcterms:created xsi:type="dcterms:W3CDTF">2009-07-06T19:45:36Z</dcterms:created>
  <dcterms:modified xsi:type="dcterms:W3CDTF">2015-10-29T14:18:00Z</dcterms:modified>
</cp:coreProperties>
</file>