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1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3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3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35.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36.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42"/>
  </p:notesMasterIdLst>
  <p:sldIdLst>
    <p:sldId id="256" r:id="rId2"/>
    <p:sldId id="258" r:id="rId3"/>
    <p:sldId id="257" r:id="rId4"/>
    <p:sldId id="259" r:id="rId5"/>
    <p:sldId id="261" r:id="rId6"/>
    <p:sldId id="305" r:id="rId7"/>
    <p:sldId id="306" r:id="rId8"/>
    <p:sldId id="307" r:id="rId9"/>
    <p:sldId id="308" r:id="rId10"/>
    <p:sldId id="309" r:id="rId11"/>
    <p:sldId id="310" r:id="rId12"/>
    <p:sldId id="311" r:id="rId13"/>
    <p:sldId id="267" r:id="rId14"/>
    <p:sldId id="269" r:id="rId15"/>
    <p:sldId id="263" r:id="rId16"/>
    <p:sldId id="270" r:id="rId17"/>
    <p:sldId id="282" r:id="rId18"/>
    <p:sldId id="271" r:id="rId19"/>
    <p:sldId id="348" r:id="rId20"/>
    <p:sldId id="350" r:id="rId21"/>
    <p:sldId id="340" r:id="rId22"/>
    <p:sldId id="351" r:id="rId23"/>
    <p:sldId id="352" r:id="rId24"/>
    <p:sldId id="272" r:id="rId25"/>
    <p:sldId id="345" r:id="rId26"/>
    <p:sldId id="276" r:id="rId27"/>
    <p:sldId id="346" r:id="rId28"/>
    <p:sldId id="277" r:id="rId29"/>
    <p:sldId id="347" r:id="rId30"/>
    <p:sldId id="284" r:id="rId31"/>
    <p:sldId id="353" r:id="rId32"/>
    <p:sldId id="299" r:id="rId33"/>
    <p:sldId id="303" r:id="rId34"/>
    <p:sldId id="304" r:id="rId35"/>
    <p:sldId id="301" r:id="rId36"/>
    <p:sldId id="354" r:id="rId37"/>
    <p:sldId id="302" r:id="rId38"/>
    <p:sldId id="287" r:id="rId39"/>
    <p:sldId id="288" r:id="rId40"/>
    <p:sldId id="290" r:id="rId41"/>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FFEA"/>
    <a:srgbClr val="FFFF99"/>
    <a:srgbClr val="FBB7DB"/>
    <a:srgbClr val="F991C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50E515-4889-439A-9F35-468A12185EA9}" v="1" dt="2019-10-31T16:52:55.276"/>
    <p1510:client id="{372AB672-B66F-4DF4-AD95-D8B4FE075CB5}" v="3" dt="2019-10-31T16:06:53.5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72"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 Brady" userId="f861fc8b7993ed69" providerId="LiveId" clId="{0150E515-4889-439A-9F35-468A12185EA9}"/>
    <pc:docChg chg="addSld delSld modSld">
      <pc:chgData name="Carol Brady" userId="f861fc8b7993ed69" providerId="LiveId" clId="{0150E515-4889-439A-9F35-468A12185EA9}" dt="2019-10-31T16:53:02.137" v="2" actId="2696"/>
      <pc:docMkLst>
        <pc:docMk/>
      </pc:docMkLst>
      <pc:sldChg chg="add">
        <pc:chgData name="Carol Brady" userId="f861fc8b7993ed69" providerId="LiveId" clId="{0150E515-4889-439A-9F35-468A12185EA9}" dt="2019-10-31T16:52:55.272" v="1"/>
        <pc:sldMkLst>
          <pc:docMk/>
          <pc:sldMk cId="4212533280" sldId="348"/>
        </pc:sldMkLst>
      </pc:sldChg>
      <pc:sldChg chg="modSp del">
        <pc:chgData name="Carol Brady" userId="f861fc8b7993ed69" providerId="LiveId" clId="{0150E515-4889-439A-9F35-468A12185EA9}" dt="2019-10-31T16:53:02.137" v="2" actId="2696"/>
        <pc:sldMkLst>
          <pc:docMk/>
          <pc:sldMk cId="1008828290" sldId="355"/>
        </pc:sldMkLst>
        <pc:spChg chg="mod">
          <ac:chgData name="Carol Brady" userId="f861fc8b7993ed69" providerId="LiveId" clId="{0150E515-4889-439A-9F35-468A12185EA9}" dt="2019-10-31T16:42:40.244" v="0" actId="6549"/>
          <ac:spMkLst>
            <pc:docMk/>
            <pc:sldMk cId="1008828290" sldId="355"/>
            <ac:spMk id="6" creationId="{AF6A4629-6555-4583-8D6F-0E22F4125A4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Infant</a:t>
            </a:r>
            <a:r>
              <a:rPr lang="en-US" baseline="0" dirty="0"/>
              <a:t> Deaths/1000 Live Births</a:t>
            </a:r>
            <a:endParaRPr lang="en-US" dirty="0"/>
          </a:p>
        </c:rich>
      </c:tx>
      <c:layout>
        <c:manualLayout>
          <c:xMode val="edge"/>
          <c:yMode val="edge"/>
          <c:x val="0.31573043799212597"/>
          <c:y val="1.4062499134934847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8817913385826771E-2"/>
          <c:y val="9.383211775146913E-2"/>
          <c:w val="0.93711958661417327"/>
          <c:h val="0.76748654235442038"/>
        </c:manualLayout>
      </c:layout>
      <c:lineChart>
        <c:grouping val="standard"/>
        <c:varyColors val="0"/>
        <c:ser>
          <c:idx val="0"/>
          <c:order val="0"/>
          <c:tx>
            <c:strRef>
              <c:f>Sheet1!$B$1</c:f>
              <c:strCache>
                <c:ptCount val="1"/>
                <c:pt idx="0">
                  <c:v>Total</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2014</c:v>
                </c:pt>
                <c:pt idx="1">
                  <c:v>2015</c:v>
                </c:pt>
                <c:pt idx="2">
                  <c:v>2016</c:v>
                </c:pt>
                <c:pt idx="3">
                  <c:v>2017</c:v>
                </c:pt>
                <c:pt idx="4">
                  <c:v>2018</c:v>
                </c:pt>
              </c:numCache>
            </c:numRef>
          </c:cat>
          <c:val>
            <c:numRef>
              <c:f>Sheet1!$B$2:$B$6</c:f>
              <c:numCache>
                <c:formatCode>General</c:formatCode>
                <c:ptCount val="5"/>
                <c:pt idx="0">
                  <c:v>8</c:v>
                </c:pt>
                <c:pt idx="1">
                  <c:v>7.1</c:v>
                </c:pt>
                <c:pt idx="2">
                  <c:v>7.4</c:v>
                </c:pt>
                <c:pt idx="3">
                  <c:v>7.3</c:v>
                </c:pt>
                <c:pt idx="4">
                  <c:v>7.9</c:v>
                </c:pt>
              </c:numCache>
            </c:numRef>
          </c:val>
          <c:smooth val="0"/>
          <c:extLst>
            <c:ext xmlns:c16="http://schemas.microsoft.com/office/drawing/2014/chart" uri="{C3380CC4-5D6E-409C-BE32-E72D297353CC}">
              <c16:uniqueId val="{00000000-B096-42A9-87C9-A220AB722D79}"/>
            </c:ext>
          </c:extLst>
        </c:ser>
        <c:ser>
          <c:idx val="1"/>
          <c:order val="1"/>
          <c:tx>
            <c:strRef>
              <c:f>Sheet1!$C$1</c:f>
              <c:strCache>
                <c:ptCount val="1"/>
                <c:pt idx="0">
                  <c:v>White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2014</c:v>
                </c:pt>
                <c:pt idx="1">
                  <c:v>2015</c:v>
                </c:pt>
                <c:pt idx="2">
                  <c:v>2016</c:v>
                </c:pt>
                <c:pt idx="3">
                  <c:v>2017</c:v>
                </c:pt>
                <c:pt idx="4">
                  <c:v>2018</c:v>
                </c:pt>
              </c:numCache>
            </c:numRef>
          </c:cat>
          <c:val>
            <c:numRef>
              <c:f>Sheet1!$C$2:$C$6</c:f>
              <c:numCache>
                <c:formatCode>General</c:formatCode>
                <c:ptCount val="5"/>
                <c:pt idx="0">
                  <c:v>4.9000000000000004</c:v>
                </c:pt>
                <c:pt idx="1">
                  <c:v>4.8</c:v>
                </c:pt>
                <c:pt idx="2">
                  <c:v>4.9000000000000004</c:v>
                </c:pt>
                <c:pt idx="3">
                  <c:v>5.2</c:v>
                </c:pt>
                <c:pt idx="4">
                  <c:v>4.3</c:v>
                </c:pt>
              </c:numCache>
            </c:numRef>
          </c:val>
          <c:smooth val="0"/>
          <c:extLst>
            <c:ext xmlns:c16="http://schemas.microsoft.com/office/drawing/2014/chart" uri="{C3380CC4-5D6E-409C-BE32-E72D297353CC}">
              <c16:uniqueId val="{00000001-B096-42A9-87C9-A220AB722D79}"/>
            </c:ext>
          </c:extLst>
        </c:ser>
        <c:ser>
          <c:idx val="2"/>
          <c:order val="2"/>
          <c:tx>
            <c:strRef>
              <c:f>Sheet1!$D$1</c:f>
              <c:strCache>
                <c:ptCount val="1"/>
                <c:pt idx="0">
                  <c:v>Black</c:v>
                </c:pt>
              </c:strCache>
            </c:strRef>
          </c:tx>
          <c:spPr>
            <a:ln w="44450" cap="rnd">
              <a:solidFill>
                <a:schemeClr val="accent3"/>
              </a:solidFill>
              <a:round/>
            </a:ln>
            <a:effectLst/>
          </c:spPr>
          <c:marker>
            <c:symbol val="circle"/>
            <c:size val="5"/>
            <c:spPr>
              <a:solidFill>
                <a:schemeClr val="accent3"/>
              </a:solidFill>
              <a:ln w="9525">
                <a:solidFill>
                  <a:schemeClr val="accent3"/>
                </a:solidFill>
              </a:ln>
              <a:effectLst/>
            </c:spPr>
          </c:marker>
          <c:dLbls>
            <c:dLbl>
              <c:idx val="0"/>
              <c:layout>
                <c:manualLayout>
                  <c:x val="-6.2500000000000003E-3"/>
                  <c:y val="4.4531247260627016E-2"/>
                </c:manualLayout>
              </c:layout>
              <c:tx>
                <c:rich>
                  <a:bodyPr/>
                  <a:lstStyle/>
                  <a:p>
                    <a:fld id="{30EF749A-2065-40F9-9AE6-5FCFA1DC912C}" type="VALUE">
                      <a:rPr lang="en-US" sz="160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B096-42A9-87C9-A220AB722D79}"/>
                </c:ext>
              </c:extLst>
            </c:dLbl>
            <c:dLbl>
              <c:idx val="1"/>
              <c:layout>
                <c:manualLayout>
                  <c:x val="0"/>
                  <c:y val="3.5156340110953442E-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8.5625000000000007E-2"/>
                      <c:h val="8.8148432077483255E-2"/>
                    </c:manualLayout>
                  </c15:layout>
                </c:ext>
                <c:ext xmlns:c16="http://schemas.microsoft.com/office/drawing/2014/chart" uri="{C3380CC4-5D6E-409C-BE32-E72D297353CC}">
                  <c16:uniqueId val="{00000008-B096-42A9-87C9-A220AB722D79}"/>
                </c:ext>
              </c:extLst>
            </c:dLbl>
            <c:dLbl>
              <c:idx val="2"/>
              <c:layout>
                <c:manualLayout>
                  <c:x val="1.4843750000000001E-2"/>
                  <c:y val="4.3359372332715779E-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6.7289000984251973E-2"/>
                      <c:h val="6.9398433230903472E-2"/>
                    </c:manualLayout>
                  </c15:layout>
                </c:ext>
                <c:ext xmlns:c16="http://schemas.microsoft.com/office/drawing/2014/chart" uri="{C3380CC4-5D6E-409C-BE32-E72D297353CC}">
                  <c16:uniqueId val="{00000009-B096-42A9-87C9-A220AB722D79}"/>
                </c:ext>
              </c:extLst>
            </c:dLbl>
            <c:dLbl>
              <c:idx val="3"/>
              <c:layout>
                <c:manualLayout>
                  <c:x val="1.40625E-2"/>
                  <c:y val="1.64062489907572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096-42A9-87C9-A220AB722D79}"/>
                </c:ext>
              </c:extLst>
            </c:dLbl>
            <c:dLbl>
              <c:idx val="4"/>
              <c:layout>
                <c:manualLayout>
                  <c:x val="6.2500000000000003E-3"/>
                  <c:y val="4.21874974048045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096-42A9-87C9-A220AB722D7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Sheet1!$D$2:$D$6</c:f>
              <c:numCache>
                <c:formatCode>General</c:formatCode>
                <c:ptCount val="5"/>
                <c:pt idx="0">
                  <c:v>14.1</c:v>
                </c:pt>
                <c:pt idx="1">
                  <c:v>12.8</c:v>
                </c:pt>
                <c:pt idx="2">
                  <c:v>13.2</c:v>
                </c:pt>
                <c:pt idx="3">
                  <c:v>12.5</c:v>
                </c:pt>
                <c:pt idx="4">
                  <c:v>15.6</c:v>
                </c:pt>
              </c:numCache>
            </c:numRef>
          </c:val>
          <c:smooth val="0"/>
          <c:extLst>
            <c:ext xmlns:c16="http://schemas.microsoft.com/office/drawing/2014/chart" uri="{C3380CC4-5D6E-409C-BE32-E72D297353CC}">
              <c16:uniqueId val="{00000002-B096-42A9-87C9-A220AB722D79}"/>
            </c:ext>
          </c:extLst>
        </c:ser>
        <c:dLbls>
          <c:showLegendKey val="0"/>
          <c:showVal val="0"/>
          <c:showCatName val="0"/>
          <c:showSerName val="0"/>
          <c:showPercent val="0"/>
          <c:showBubbleSize val="0"/>
        </c:dLbls>
        <c:marker val="1"/>
        <c:smooth val="0"/>
        <c:axId val="396993944"/>
        <c:axId val="396994272"/>
      </c:lineChart>
      <c:catAx>
        <c:axId val="396993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6994272"/>
        <c:crosses val="autoZero"/>
        <c:auto val="1"/>
        <c:lblAlgn val="ctr"/>
        <c:lblOffset val="100"/>
        <c:noMultiLvlLbl val="0"/>
      </c:catAx>
      <c:valAx>
        <c:axId val="3969942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6993944"/>
        <c:crosses val="autoZero"/>
        <c:crossBetween val="between"/>
      </c:valAx>
      <c:spPr>
        <a:noFill/>
        <a:ln>
          <a:noFill/>
        </a:ln>
        <a:effectLst/>
      </c:spPr>
    </c:plotArea>
    <c:legend>
      <c:legendPos val="b"/>
      <c:layout>
        <c:manualLayout>
          <c:xMode val="edge"/>
          <c:yMode val="edge"/>
          <c:x val="0.26615440452755906"/>
          <c:y val="0.93797515145330024"/>
          <c:w val="0.54269119094488194"/>
          <c:h val="4.7962349411764922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dirty="0"/>
              <a:t>Fetal</a:t>
            </a:r>
            <a:r>
              <a:rPr lang="en-US" sz="2400" baseline="0" dirty="0"/>
              <a:t> Deaths/1000 Deliveries</a:t>
            </a:r>
            <a:endParaRPr lang="en-US" sz="2400" dirty="0"/>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200361663013298E-2"/>
          <c:y val="0.13966426902292975"/>
          <c:w val="0.92485752445911162"/>
          <c:h val="0.68793075869167586"/>
        </c:manualLayout>
      </c:layout>
      <c:lineChart>
        <c:grouping val="standard"/>
        <c:varyColors val="0"/>
        <c:ser>
          <c:idx val="0"/>
          <c:order val="0"/>
          <c:tx>
            <c:strRef>
              <c:f>Sheet1!$B$1</c:f>
              <c:strCache>
                <c:ptCount val="1"/>
                <c:pt idx="0">
                  <c:v>Total</c:v>
                </c:pt>
              </c:strCache>
            </c:strRef>
          </c:tx>
          <c:spPr>
            <a:ln w="412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Sheet1!$B$2:$B$6</c:f>
              <c:numCache>
                <c:formatCode>General</c:formatCode>
                <c:ptCount val="5"/>
                <c:pt idx="0">
                  <c:v>8.3000000000000007</c:v>
                </c:pt>
                <c:pt idx="1">
                  <c:v>7.1</c:v>
                </c:pt>
                <c:pt idx="2">
                  <c:v>8</c:v>
                </c:pt>
                <c:pt idx="3">
                  <c:v>6.8</c:v>
                </c:pt>
                <c:pt idx="4">
                  <c:v>7.2</c:v>
                </c:pt>
              </c:numCache>
            </c:numRef>
          </c:val>
          <c:smooth val="0"/>
          <c:extLst>
            <c:ext xmlns:c16="http://schemas.microsoft.com/office/drawing/2014/chart" uri="{C3380CC4-5D6E-409C-BE32-E72D297353CC}">
              <c16:uniqueId val="{00000000-D948-43A1-A057-4270B7BEF149}"/>
            </c:ext>
          </c:extLst>
        </c:ser>
        <c:ser>
          <c:idx val="1"/>
          <c:order val="1"/>
          <c:tx>
            <c:strRef>
              <c:f>Sheet1!$C$1</c:f>
              <c:strCache>
                <c:ptCount val="1"/>
                <c:pt idx="0">
                  <c:v>White</c:v>
                </c:pt>
              </c:strCache>
            </c:strRef>
          </c:tx>
          <c:spPr>
            <a:ln w="44450"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Sheet1!$C$2:$C$6</c:f>
              <c:numCache>
                <c:formatCode>General</c:formatCode>
                <c:ptCount val="5"/>
                <c:pt idx="0">
                  <c:v>6.2</c:v>
                </c:pt>
                <c:pt idx="1">
                  <c:v>5.4</c:v>
                </c:pt>
                <c:pt idx="2">
                  <c:v>6</c:v>
                </c:pt>
                <c:pt idx="3">
                  <c:v>4.8</c:v>
                </c:pt>
                <c:pt idx="4">
                  <c:v>5.0999999999999996</c:v>
                </c:pt>
              </c:numCache>
            </c:numRef>
          </c:val>
          <c:smooth val="0"/>
          <c:extLst>
            <c:ext xmlns:c16="http://schemas.microsoft.com/office/drawing/2014/chart" uri="{C3380CC4-5D6E-409C-BE32-E72D297353CC}">
              <c16:uniqueId val="{00000001-D948-43A1-A057-4270B7BEF149}"/>
            </c:ext>
          </c:extLst>
        </c:ser>
        <c:ser>
          <c:idx val="2"/>
          <c:order val="2"/>
          <c:tx>
            <c:strRef>
              <c:f>Sheet1!$D$1</c:f>
              <c:strCache>
                <c:ptCount val="1"/>
                <c:pt idx="0">
                  <c:v>Black &amp; Other</c:v>
                </c:pt>
              </c:strCache>
            </c:strRef>
          </c:tx>
          <c:spPr>
            <a:ln w="47625" cap="rnd">
              <a:solidFill>
                <a:schemeClr val="accent3"/>
              </a:solidFill>
              <a:round/>
            </a:ln>
            <a:effectLst/>
          </c:spPr>
          <c:marker>
            <c:symbol val="circle"/>
            <c:size val="5"/>
            <c:spPr>
              <a:solidFill>
                <a:schemeClr val="accent3"/>
              </a:solidFill>
              <a:ln w="9525">
                <a:solidFill>
                  <a:schemeClr val="accent3">
                    <a:alpha val="91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2014</c:v>
                </c:pt>
                <c:pt idx="1">
                  <c:v>2015</c:v>
                </c:pt>
                <c:pt idx="2">
                  <c:v>2016</c:v>
                </c:pt>
                <c:pt idx="3">
                  <c:v>2017</c:v>
                </c:pt>
                <c:pt idx="4">
                  <c:v>2018</c:v>
                </c:pt>
              </c:numCache>
            </c:numRef>
          </c:cat>
          <c:val>
            <c:numRef>
              <c:f>Sheet1!$D$2:$D$6</c:f>
              <c:numCache>
                <c:formatCode>General</c:formatCode>
                <c:ptCount val="5"/>
                <c:pt idx="0">
                  <c:v>12.1</c:v>
                </c:pt>
                <c:pt idx="1">
                  <c:v>10.1</c:v>
                </c:pt>
                <c:pt idx="2">
                  <c:v>11.3</c:v>
                </c:pt>
                <c:pt idx="3">
                  <c:v>9.9</c:v>
                </c:pt>
                <c:pt idx="4">
                  <c:v>10.1</c:v>
                </c:pt>
              </c:numCache>
            </c:numRef>
          </c:val>
          <c:smooth val="0"/>
          <c:extLst>
            <c:ext xmlns:c16="http://schemas.microsoft.com/office/drawing/2014/chart" uri="{C3380CC4-5D6E-409C-BE32-E72D297353CC}">
              <c16:uniqueId val="{00000002-D948-43A1-A057-4270B7BEF149}"/>
            </c:ext>
          </c:extLst>
        </c:ser>
        <c:dLbls>
          <c:showLegendKey val="0"/>
          <c:showVal val="0"/>
          <c:showCatName val="0"/>
          <c:showSerName val="0"/>
          <c:showPercent val="0"/>
          <c:showBubbleSize val="0"/>
        </c:dLbls>
        <c:marker val="1"/>
        <c:smooth val="0"/>
        <c:axId val="712467496"/>
        <c:axId val="712463560"/>
      </c:lineChart>
      <c:catAx>
        <c:axId val="712467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2463560"/>
        <c:crosses val="autoZero"/>
        <c:auto val="1"/>
        <c:lblAlgn val="ctr"/>
        <c:lblOffset val="100"/>
        <c:noMultiLvlLbl val="0"/>
      </c:catAx>
      <c:valAx>
        <c:axId val="7124635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2467496"/>
        <c:crosses val="autoZero"/>
        <c:crossBetween val="between"/>
      </c:valAx>
      <c:spPr>
        <a:noFill/>
        <a:ln>
          <a:noFill/>
        </a:ln>
        <a:effectLst/>
      </c:spPr>
    </c:plotArea>
    <c:legend>
      <c:legendPos val="b"/>
      <c:layout>
        <c:manualLayout>
          <c:xMode val="edge"/>
          <c:yMode val="edge"/>
          <c:x val="0.16067995406824148"/>
          <c:y val="0.93437337381804331"/>
          <c:w val="0.73072328849518808"/>
          <c:h val="5.0747518928391855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6006439546072497E-2"/>
          <c:y val="1.4264755204445392E-2"/>
          <c:w val="0.9608731477762672"/>
          <c:h val="0.77983978995091796"/>
        </c:manualLayout>
      </c:layout>
      <c:pie3DChart>
        <c:varyColors val="1"/>
        <c:ser>
          <c:idx val="0"/>
          <c:order val="0"/>
          <c:tx>
            <c:strRef>
              <c:f>Sheet1!$B$1</c:f>
              <c:strCache>
                <c:ptCount val="1"/>
                <c:pt idx="0">
                  <c:v>All Races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2-1E76-4308-A799-5BD9D1CCF9BA}"/>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4FDE-4CAD-BA1F-B49D08659861}"/>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4FDE-4CAD-BA1F-B49D08659861}"/>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4FDE-4CAD-BA1F-B49D08659861}"/>
              </c:ext>
            </c:extLst>
          </c:dPt>
          <c:cat>
            <c:strRef>
              <c:f>Sheet1!$A$2:$A$5</c:f>
              <c:strCache>
                <c:ptCount val="4"/>
                <c:pt idx="0">
                  <c:v>Maternal Health &amp; Prematurity</c:v>
                </c:pt>
                <c:pt idx="1">
                  <c:v>Maternal Care</c:v>
                </c:pt>
                <c:pt idx="2">
                  <c:v>Newborn Care</c:v>
                </c:pt>
                <c:pt idx="3">
                  <c:v>Infant Care</c:v>
                </c:pt>
              </c:strCache>
            </c:strRef>
          </c:cat>
          <c:val>
            <c:numRef>
              <c:f>Sheet1!$B$2:$B$5</c:f>
              <c:numCache>
                <c:formatCode>General</c:formatCode>
                <c:ptCount val="4"/>
                <c:pt idx="0">
                  <c:v>0.4</c:v>
                </c:pt>
                <c:pt idx="1">
                  <c:v>0.3</c:v>
                </c:pt>
                <c:pt idx="2">
                  <c:v>0.12</c:v>
                </c:pt>
                <c:pt idx="3">
                  <c:v>0.18</c:v>
                </c:pt>
              </c:numCache>
            </c:numRef>
          </c:val>
          <c:extLst>
            <c:ext xmlns:c16="http://schemas.microsoft.com/office/drawing/2014/chart" uri="{C3380CC4-5D6E-409C-BE32-E72D297353CC}">
              <c16:uniqueId val="{00000000-1E76-4308-A799-5BD9D1CCF9BA}"/>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
          <c:y val="0.86156627910712069"/>
          <c:w val="0.99394980243781195"/>
          <c:h val="0.12846354758119463"/>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Column1</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9767-4DFD-9578-3B7FD811A55A}"/>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9767-4DFD-9578-3B7FD811A55A}"/>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9767-4DFD-9578-3B7FD811A55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9767-4DFD-9578-3B7FD811A55A}"/>
              </c:ext>
            </c:extLst>
          </c:dPt>
          <c:cat>
            <c:strRef>
              <c:f>Sheet1!$A$2:$A$5</c:f>
              <c:strCache>
                <c:ptCount val="4"/>
                <c:pt idx="0">
                  <c:v>Maternal Health &amp; Prematurity</c:v>
                </c:pt>
                <c:pt idx="1">
                  <c:v>Maternal Care</c:v>
                </c:pt>
                <c:pt idx="2">
                  <c:v>Newborn Care</c:v>
                </c:pt>
                <c:pt idx="3">
                  <c:v>Infant Care</c:v>
                </c:pt>
              </c:strCache>
            </c:strRef>
          </c:cat>
          <c:val>
            <c:numRef>
              <c:f>Sheet1!$B$2:$B$5</c:f>
              <c:numCache>
                <c:formatCode>General</c:formatCode>
                <c:ptCount val="4"/>
                <c:pt idx="0">
                  <c:v>0.33</c:v>
                </c:pt>
                <c:pt idx="1">
                  <c:v>0.28999999999999998</c:v>
                </c:pt>
                <c:pt idx="2">
                  <c:v>0.15</c:v>
                </c:pt>
                <c:pt idx="3">
                  <c:v>0.24</c:v>
                </c:pt>
              </c:numCache>
            </c:numRef>
          </c:val>
          <c:extLst>
            <c:ext xmlns:c16="http://schemas.microsoft.com/office/drawing/2014/chart" uri="{C3380CC4-5D6E-409C-BE32-E72D297353CC}">
              <c16:uniqueId val="{00000000-A281-4477-9AD8-2A67F0007295}"/>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
          <c:y val="0.64637187501443816"/>
          <c:w val="1"/>
          <c:h val="0.3536281249855619"/>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Column1</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488B-4FA8-83C3-04C0A1C03E3F}"/>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488B-4FA8-83C3-04C0A1C03E3F}"/>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488B-4FA8-83C3-04C0A1C03E3F}"/>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488B-4FA8-83C3-04C0A1C03E3F}"/>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0.46</c:v>
                </c:pt>
                <c:pt idx="1">
                  <c:v>0.26</c:v>
                </c:pt>
                <c:pt idx="2">
                  <c:v>0.11</c:v>
                </c:pt>
                <c:pt idx="3">
                  <c:v>0.17</c:v>
                </c:pt>
              </c:numCache>
            </c:numRef>
          </c:val>
          <c:extLst>
            <c:ext xmlns:c16="http://schemas.microsoft.com/office/drawing/2014/chart" uri="{C3380CC4-5D6E-409C-BE32-E72D297353CC}">
              <c16:uniqueId val="{00000000-628A-471E-96F8-E92154B7D3F2}"/>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6.png"/><Relationship Id="rId7" Type="http://schemas.openxmlformats.org/officeDocument/2006/relationships/image" Target="../media/image11.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9.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6.png"/><Relationship Id="rId7" Type="http://schemas.openxmlformats.org/officeDocument/2006/relationships/image" Target="../media/image11.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9.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AECCD7-DB3A-4135-8977-5596CE8F52A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AAD46063-3EFD-4324-8F50-346588472460}">
      <dgm:prSet/>
      <dgm:spPr/>
      <dgm:t>
        <a:bodyPr/>
        <a:lstStyle/>
        <a:p>
          <a:r>
            <a:rPr lang="en-US" dirty="0"/>
            <a:t>Too many babies born too soon and too small (90% of “excess deaths”)</a:t>
          </a:r>
        </a:p>
      </dgm:t>
    </dgm:pt>
    <dgm:pt modelId="{095D8787-C15F-48E6-8AD4-5873BF5E0B3B}" type="parTrans" cxnId="{4AA02FEE-0B84-4498-AE41-E9A9D34CC695}">
      <dgm:prSet/>
      <dgm:spPr/>
      <dgm:t>
        <a:bodyPr/>
        <a:lstStyle/>
        <a:p>
          <a:endParaRPr lang="en-US"/>
        </a:p>
      </dgm:t>
    </dgm:pt>
    <dgm:pt modelId="{39281826-5248-465B-912F-11ED0AFEB108}" type="sibTrans" cxnId="{4AA02FEE-0B84-4498-AE41-E9A9D34CC695}">
      <dgm:prSet/>
      <dgm:spPr/>
      <dgm:t>
        <a:bodyPr/>
        <a:lstStyle/>
        <a:p>
          <a:endParaRPr lang="en-US"/>
        </a:p>
      </dgm:t>
    </dgm:pt>
    <dgm:pt modelId="{3F54CCC5-5F4F-487F-8E66-EB8A53224E23}">
      <dgm:prSet/>
      <dgm:spPr/>
      <dgm:t>
        <a:bodyPr/>
        <a:lstStyle/>
        <a:p>
          <a:r>
            <a:rPr lang="en-US" dirty="0"/>
            <a:t>Social determinants of health</a:t>
          </a:r>
        </a:p>
      </dgm:t>
    </dgm:pt>
    <dgm:pt modelId="{712AE092-7A61-47D7-A965-12E9C297BA78}" type="parTrans" cxnId="{C7DE074F-AA33-43CC-A497-E511E001A083}">
      <dgm:prSet/>
      <dgm:spPr/>
      <dgm:t>
        <a:bodyPr/>
        <a:lstStyle/>
        <a:p>
          <a:endParaRPr lang="en-US"/>
        </a:p>
      </dgm:t>
    </dgm:pt>
    <dgm:pt modelId="{D0E204B1-284A-4495-99A6-043D5DBC19B9}" type="sibTrans" cxnId="{C7DE074F-AA33-43CC-A497-E511E001A083}">
      <dgm:prSet/>
      <dgm:spPr/>
      <dgm:t>
        <a:bodyPr/>
        <a:lstStyle/>
        <a:p>
          <a:endParaRPr lang="en-US"/>
        </a:p>
      </dgm:t>
    </dgm:pt>
    <dgm:pt modelId="{1EC95D73-E5CF-470F-B6E6-0B2B9FA1D105}">
      <dgm:prSet/>
      <dgm:spPr/>
      <dgm:t>
        <a:bodyPr/>
        <a:lstStyle/>
        <a:p>
          <a:r>
            <a:rPr lang="en-US"/>
            <a:t>10% due to medical/health care</a:t>
          </a:r>
        </a:p>
      </dgm:t>
    </dgm:pt>
    <dgm:pt modelId="{7C0207D3-5EEE-4779-B261-E88EF647FCCD}" type="parTrans" cxnId="{E1E41931-0D6B-4C61-9EEF-F1EFF4B748E5}">
      <dgm:prSet/>
      <dgm:spPr/>
      <dgm:t>
        <a:bodyPr/>
        <a:lstStyle/>
        <a:p>
          <a:endParaRPr lang="en-US"/>
        </a:p>
      </dgm:t>
    </dgm:pt>
    <dgm:pt modelId="{EF62BB68-FD96-4766-BC1B-837CD22E3622}" type="sibTrans" cxnId="{E1E41931-0D6B-4C61-9EEF-F1EFF4B748E5}">
      <dgm:prSet/>
      <dgm:spPr/>
      <dgm:t>
        <a:bodyPr/>
        <a:lstStyle/>
        <a:p>
          <a:endParaRPr lang="en-US"/>
        </a:p>
      </dgm:t>
    </dgm:pt>
    <dgm:pt modelId="{F1D5F236-3AAE-4647-8C4B-9A054BC745CA}">
      <dgm:prSet/>
      <dgm:spPr/>
      <dgm:t>
        <a:bodyPr/>
        <a:lstStyle/>
        <a:p>
          <a:r>
            <a:rPr lang="en-US" dirty="0"/>
            <a:t>Access, service delivery, quality improvement opportunities</a:t>
          </a:r>
        </a:p>
      </dgm:t>
    </dgm:pt>
    <dgm:pt modelId="{E95AB7BD-632A-488D-937A-BD9AB980281F}" type="parTrans" cxnId="{BDFD0ACC-EED7-423F-93A0-BFA1C248D7DB}">
      <dgm:prSet/>
      <dgm:spPr/>
      <dgm:t>
        <a:bodyPr/>
        <a:lstStyle/>
        <a:p>
          <a:endParaRPr lang="en-US"/>
        </a:p>
      </dgm:t>
    </dgm:pt>
    <dgm:pt modelId="{42A8AD93-5D64-48F8-BCA4-9C0AF1720FFC}" type="sibTrans" cxnId="{BDFD0ACC-EED7-423F-93A0-BFA1C248D7DB}">
      <dgm:prSet/>
      <dgm:spPr/>
      <dgm:t>
        <a:bodyPr/>
        <a:lstStyle/>
        <a:p>
          <a:endParaRPr lang="en-US"/>
        </a:p>
      </dgm:t>
    </dgm:pt>
    <dgm:pt modelId="{9C1A9155-51DA-4601-AFA8-5A061120FFB2}" type="pres">
      <dgm:prSet presAssocID="{C8AECCD7-DB3A-4135-8977-5596CE8F52A4}" presName="linear" presStyleCnt="0">
        <dgm:presLayoutVars>
          <dgm:animLvl val="lvl"/>
          <dgm:resizeHandles val="exact"/>
        </dgm:presLayoutVars>
      </dgm:prSet>
      <dgm:spPr/>
    </dgm:pt>
    <dgm:pt modelId="{C52E1612-E37C-4032-9105-72B1527EB82C}" type="pres">
      <dgm:prSet presAssocID="{AAD46063-3EFD-4324-8F50-346588472460}" presName="parentText" presStyleLbl="node1" presStyleIdx="0" presStyleCnt="2">
        <dgm:presLayoutVars>
          <dgm:chMax val="0"/>
          <dgm:bulletEnabled val="1"/>
        </dgm:presLayoutVars>
      </dgm:prSet>
      <dgm:spPr/>
    </dgm:pt>
    <dgm:pt modelId="{C877A44B-0E63-4661-9D23-D9EB472B9D74}" type="pres">
      <dgm:prSet presAssocID="{AAD46063-3EFD-4324-8F50-346588472460}" presName="childText" presStyleLbl="revTx" presStyleIdx="0" presStyleCnt="2">
        <dgm:presLayoutVars>
          <dgm:bulletEnabled val="1"/>
        </dgm:presLayoutVars>
      </dgm:prSet>
      <dgm:spPr/>
    </dgm:pt>
    <dgm:pt modelId="{920D8582-CB09-498E-B20D-F5D7FC7D61D4}" type="pres">
      <dgm:prSet presAssocID="{1EC95D73-E5CF-470F-B6E6-0B2B9FA1D105}" presName="parentText" presStyleLbl="node1" presStyleIdx="1" presStyleCnt="2">
        <dgm:presLayoutVars>
          <dgm:chMax val="0"/>
          <dgm:bulletEnabled val="1"/>
        </dgm:presLayoutVars>
      </dgm:prSet>
      <dgm:spPr/>
    </dgm:pt>
    <dgm:pt modelId="{5077CB1A-43CB-4EB2-8246-7DE1CDA6A5E7}" type="pres">
      <dgm:prSet presAssocID="{1EC95D73-E5CF-470F-B6E6-0B2B9FA1D105}" presName="childText" presStyleLbl="revTx" presStyleIdx="1" presStyleCnt="2">
        <dgm:presLayoutVars>
          <dgm:bulletEnabled val="1"/>
        </dgm:presLayoutVars>
      </dgm:prSet>
      <dgm:spPr/>
    </dgm:pt>
  </dgm:ptLst>
  <dgm:cxnLst>
    <dgm:cxn modelId="{E1E41931-0D6B-4C61-9EEF-F1EFF4B748E5}" srcId="{C8AECCD7-DB3A-4135-8977-5596CE8F52A4}" destId="{1EC95D73-E5CF-470F-B6E6-0B2B9FA1D105}" srcOrd="1" destOrd="0" parTransId="{7C0207D3-5EEE-4779-B261-E88EF647FCCD}" sibTransId="{EF62BB68-FD96-4766-BC1B-837CD22E3622}"/>
    <dgm:cxn modelId="{51E9FF3A-0499-4A80-B772-5158633BB15E}" type="presOf" srcId="{C8AECCD7-DB3A-4135-8977-5596CE8F52A4}" destId="{9C1A9155-51DA-4601-AFA8-5A061120FFB2}" srcOrd="0" destOrd="0" presId="urn:microsoft.com/office/officeart/2005/8/layout/vList2"/>
    <dgm:cxn modelId="{C796073F-AEC8-48D7-9D9A-75044F1CA01E}" type="presOf" srcId="{3F54CCC5-5F4F-487F-8E66-EB8A53224E23}" destId="{C877A44B-0E63-4661-9D23-D9EB472B9D74}" srcOrd="0" destOrd="0" presId="urn:microsoft.com/office/officeart/2005/8/layout/vList2"/>
    <dgm:cxn modelId="{F5695465-4484-4AB0-A8F9-C2EB25DA81F4}" type="presOf" srcId="{1EC95D73-E5CF-470F-B6E6-0B2B9FA1D105}" destId="{920D8582-CB09-498E-B20D-F5D7FC7D61D4}" srcOrd="0" destOrd="0" presId="urn:microsoft.com/office/officeart/2005/8/layout/vList2"/>
    <dgm:cxn modelId="{C2CA1568-935F-448B-81DF-D5688E09B71C}" type="presOf" srcId="{AAD46063-3EFD-4324-8F50-346588472460}" destId="{C52E1612-E37C-4032-9105-72B1527EB82C}" srcOrd="0" destOrd="0" presId="urn:microsoft.com/office/officeart/2005/8/layout/vList2"/>
    <dgm:cxn modelId="{C7DE074F-AA33-43CC-A497-E511E001A083}" srcId="{AAD46063-3EFD-4324-8F50-346588472460}" destId="{3F54CCC5-5F4F-487F-8E66-EB8A53224E23}" srcOrd="0" destOrd="0" parTransId="{712AE092-7A61-47D7-A965-12E9C297BA78}" sibTransId="{D0E204B1-284A-4495-99A6-043D5DBC19B9}"/>
    <dgm:cxn modelId="{75390298-CBEC-4C95-887D-23C6AC462D77}" type="presOf" srcId="{F1D5F236-3AAE-4647-8C4B-9A054BC745CA}" destId="{5077CB1A-43CB-4EB2-8246-7DE1CDA6A5E7}" srcOrd="0" destOrd="0" presId="urn:microsoft.com/office/officeart/2005/8/layout/vList2"/>
    <dgm:cxn modelId="{BDFD0ACC-EED7-423F-93A0-BFA1C248D7DB}" srcId="{1EC95D73-E5CF-470F-B6E6-0B2B9FA1D105}" destId="{F1D5F236-3AAE-4647-8C4B-9A054BC745CA}" srcOrd="0" destOrd="0" parTransId="{E95AB7BD-632A-488D-937A-BD9AB980281F}" sibTransId="{42A8AD93-5D64-48F8-BCA4-9C0AF1720FFC}"/>
    <dgm:cxn modelId="{4AA02FEE-0B84-4498-AE41-E9A9D34CC695}" srcId="{C8AECCD7-DB3A-4135-8977-5596CE8F52A4}" destId="{AAD46063-3EFD-4324-8F50-346588472460}" srcOrd="0" destOrd="0" parTransId="{095D8787-C15F-48E6-8AD4-5873BF5E0B3B}" sibTransId="{39281826-5248-465B-912F-11ED0AFEB108}"/>
    <dgm:cxn modelId="{123668C8-E5BB-41CA-81A1-7FFD34787A01}" type="presParOf" srcId="{9C1A9155-51DA-4601-AFA8-5A061120FFB2}" destId="{C52E1612-E37C-4032-9105-72B1527EB82C}" srcOrd="0" destOrd="0" presId="urn:microsoft.com/office/officeart/2005/8/layout/vList2"/>
    <dgm:cxn modelId="{D0124496-E81E-494F-BD7A-C26BABE9D2F3}" type="presParOf" srcId="{9C1A9155-51DA-4601-AFA8-5A061120FFB2}" destId="{C877A44B-0E63-4661-9D23-D9EB472B9D74}" srcOrd="1" destOrd="0" presId="urn:microsoft.com/office/officeart/2005/8/layout/vList2"/>
    <dgm:cxn modelId="{927A0CAE-659E-4E80-9C08-E65C728143DE}" type="presParOf" srcId="{9C1A9155-51DA-4601-AFA8-5A061120FFB2}" destId="{920D8582-CB09-498E-B20D-F5D7FC7D61D4}" srcOrd="2" destOrd="0" presId="urn:microsoft.com/office/officeart/2005/8/layout/vList2"/>
    <dgm:cxn modelId="{B0C1E935-52AF-47F2-9C04-094A97289F3B}" type="presParOf" srcId="{9C1A9155-51DA-4601-AFA8-5A061120FFB2}" destId="{5077CB1A-43CB-4EB2-8246-7DE1CDA6A5E7}"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FDA4BB7-961D-4892-BAF5-2FE9AA5FD0C5}" type="doc">
      <dgm:prSet loTypeId="urn:microsoft.com/office/officeart/2008/layout/LinedList" loCatId="list" qsTypeId="urn:microsoft.com/office/officeart/2005/8/quickstyle/simple2" qsCatId="simple" csTypeId="urn:microsoft.com/office/officeart/2005/8/colors/colorful1" csCatId="colorful"/>
      <dgm:spPr/>
      <dgm:t>
        <a:bodyPr/>
        <a:lstStyle/>
        <a:p>
          <a:endParaRPr lang="en-US"/>
        </a:p>
      </dgm:t>
    </dgm:pt>
    <dgm:pt modelId="{87687CFE-2B0F-4575-B6C2-1822967281D2}">
      <dgm:prSet/>
      <dgm:spPr/>
      <dgm:t>
        <a:bodyPr/>
        <a:lstStyle/>
        <a:p>
          <a:r>
            <a:rPr lang="en-US"/>
            <a:t>Increase Provider Screening Rates</a:t>
          </a:r>
        </a:p>
      </dgm:t>
    </dgm:pt>
    <dgm:pt modelId="{CFFEB4AA-4736-41DC-950C-71E6A03F0CA2}" type="parTrans" cxnId="{74654664-4301-4948-A54B-320C2FCA1AA2}">
      <dgm:prSet/>
      <dgm:spPr/>
      <dgm:t>
        <a:bodyPr/>
        <a:lstStyle/>
        <a:p>
          <a:endParaRPr lang="en-US"/>
        </a:p>
      </dgm:t>
    </dgm:pt>
    <dgm:pt modelId="{AA7F4FE2-5D1F-43BF-8FFF-2B55334C6D3F}" type="sibTrans" cxnId="{74654664-4301-4948-A54B-320C2FCA1AA2}">
      <dgm:prSet/>
      <dgm:spPr/>
      <dgm:t>
        <a:bodyPr/>
        <a:lstStyle/>
        <a:p>
          <a:endParaRPr lang="en-US"/>
        </a:p>
      </dgm:t>
    </dgm:pt>
    <dgm:pt modelId="{DD9695EC-C59E-492A-9855-BF3A2E524489}">
      <dgm:prSet/>
      <dgm:spPr/>
      <dgm:t>
        <a:bodyPr/>
        <a:lstStyle/>
        <a:p>
          <a:r>
            <a:rPr lang="en-US"/>
            <a:t>Develop Medical Home Model </a:t>
          </a:r>
        </a:p>
      </dgm:t>
    </dgm:pt>
    <dgm:pt modelId="{3C3A1124-0D84-4652-A9F1-0637633639B8}" type="parTrans" cxnId="{0CA964B0-9AC2-4066-8BAB-BE5D894F77A8}">
      <dgm:prSet/>
      <dgm:spPr/>
      <dgm:t>
        <a:bodyPr/>
        <a:lstStyle/>
        <a:p>
          <a:endParaRPr lang="en-US"/>
        </a:p>
      </dgm:t>
    </dgm:pt>
    <dgm:pt modelId="{EBFC5CAD-69C3-4BB5-A2A2-F04D6C75E165}" type="sibTrans" cxnId="{0CA964B0-9AC2-4066-8BAB-BE5D894F77A8}">
      <dgm:prSet/>
      <dgm:spPr/>
      <dgm:t>
        <a:bodyPr/>
        <a:lstStyle/>
        <a:p>
          <a:endParaRPr lang="en-US"/>
        </a:p>
      </dgm:t>
    </dgm:pt>
    <dgm:pt modelId="{B4B1EA46-B6C0-474B-AF48-6B85925FFD58}">
      <dgm:prSet/>
      <dgm:spPr/>
      <dgm:t>
        <a:bodyPr/>
        <a:lstStyle/>
        <a:p>
          <a:r>
            <a:rPr lang="en-US"/>
            <a:t>Medical and Social Needs Model</a:t>
          </a:r>
        </a:p>
      </dgm:t>
    </dgm:pt>
    <dgm:pt modelId="{6A19DBF9-3B72-4DD9-B68C-8E50A13AB2C5}" type="parTrans" cxnId="{D3F61C9D-2697-49CA-B797-2AFAA4589773}">
      <dgm:prSet/>
      <dgm:spPr/>
      <dgm:t>
        <a:bodyPr/>
        <a:lstStyle/>
        <a:p>
          <a:endParaRPr lang="en-US"/>
        </a:p>
      </dgm:t>
    </dgm:pt>
    <dgm:pt modelId="{41DB26A7-075A-48FD-BE48-B1149CF34FDA}" type="sibTrans" cxnId="{D3F61C9D-2697-49CA-B797-2AFAA4589773}">
      <dgm:prSet/>
      <dgm:spPr/>
      <dgm:t>
        <a:bodyPr/>
        <a:lstStyle/>
        <a:p>
          <a:endParaRPr lang="en-US"/>
        </a:p>
      </dgm:t>
    </dgm:pt>
    <dgm:pt modelId="{53D9C766-6884-4AA8-A2C7-B3DBD041C41D}">
      <dgm:prSet/>
      <dgm:spPr/>
      <dgm:t>
        <a:bodyPr/>
        <a:lstStyle/>
        <a:p>
          <a:r>
            <a:rPr lang="en-US"/>
            <a:t>Centering Pregnancy Group Care Models -Chronic Disease and Stress Model</a:t>
          </a:r>
        </a:p>
      </dgm:t>
    </dgm:pt>
    <dgm:pt modelId="{B0FB5FB1-9CDC-43E5-B713-56D54256922D}" type="parTrans" cxnId="{947E92AB-B540-43E1-846C-AC60DD6A7A13}">
      <dgm:prSet/>
      <dgm:spPr/>
      <dgm:t>
        <a:bodyPr/>
        <a:lstStyle/>
        <a:p>
          <a:endParaRPr lang="en-US"/>
        </a:p>
      </dgm:t>
    </dgm:pt>
    <dgm:pt modelId="{A4358015-60EF-4CC8-A891-62A0CD960BEF}" type="sibTrans" cxnId="{947E92AB-B540-43E1-846C-AC60DD6A7A13}">
      <dgm:prSet/>
      <dgm:spPr/>
      <dgm:t>
        <a:bodyPr/>
        <a:lstStyle/>
        <a:p>
          <a:endParaRPr lang="en-US"/>
        </a:p>
      </dgm:t>
    </dgm:pt>
    <dgm:pt modelId="{962090E3-8172-403A-88C9-795744F15571}">
      <dgm:prSet/>
      <dgm:spPr/>
      <dgm:t>
        <a:bodyPr/>
        <a:lstStyle/>
        <a:p>
          <a:r>
            <a:rPr lang="en-US"/>
            <a:t>Universal Home Visitation </a:t>
          </a:r>
        </a:p>
      </dgm:t>
    </dgm:pt>
    <dgm:pt modelId="{7494D1F3-7752-4006-AF42-0CDC961A4BCB}" type="parTrans" cxnId="{109E16A6-54A8-4807-A21B-0694E439AA01}">
      <dgm:prSet/>
      <dgm:spPr/>
      <dgm:t>
        <a:bodyPr/>
        <a:lstStyle/>
        <a:p>
          <a:endParaRPr lang="en-US"/>
        </a:p>
      </dgm:t>
    </dgm:pt>
    <dgm:pt modelId="{7A8DF3B0-E1A8-46B8-AA44-9C7C876B2280}" type="sibTrans" cxnId="{109E16A6-54A8-4807-A21B-0694E439AA01}">
      <dgm:prSet/>
      <dgm:spPr/>
      <dgm:t>
        <a:bodyPr/>
        <a:lstStyle/>
        <a:p>
          <a:endParaRPr lang="en-US"/>
        </a:p>
      </dgm:t>
    </dgm:pt>
    <dgm:pt modelId="{803A0A5B-1846-4783-A75A-ECBDC089BC12}">
      <dgm:prSet/>
      <dgm:spPr/>
      <dgm:t>
        <a:bodyPr/>
        <a:lstStyle/>
        <a:p>
          <a:r>
            <a:rPr lang="en-US"/>
            <a:t>Improve Quality of Care </a:t>
          </a:r>
        </a:p>
      </dgm:t>
    </dgm:pt>
    <dgm:pt modelId="{4B8A1EA1-6948-45BC-A727-78F36B00BB8B}" type="parTrans" cxnId="{3B6A622A-C7A1-46E2-ADBC-DDC9DE8D0662}">
      <dgm:prSet/>
      <dgm:spPr/>
      <dgm:t>
        <a:bodyPr/>
        <a:lstStyle/>
        <a:p>
          <a:endParaRPr lang="en-US"/>
        </a:p>
      </dgm:t>
    </dgm:pt>
    <dgm:pt modelId="{D1B1464D-D247-44AF-AE34-BDC6DC1B5ACF}" type="sibTrans" cxnId="{3B6A622A-C7A1-46E2-ADBC-DDC9DE8D0662}">
      <dgm:prSet/>
      <dgm:spPr/>
      <dgm:t>
        <a:bodyPr/>
        <a:lstStyle/>
        <a:p>
          <a:endParaRPr lang="en-US"/>
        </a:p>
      </dgm:t>
    </dgm:pt>
    <dgm:pt modelId="{9B5FDFDC-2878-42F7-8EFD-27891AEB09A5}" type="pres">
      <dgm:prSet presAssocID="{5FDA4BB7-961D-4892-BAF5-2FE9AA5FD0C5}" presName="vert0" presStyleCnt="0">
        <dgm:presLayoutVars>
          <dgm:dir/>
          <dgm:animOne val="branch"/>
          <dgm:animLvl val="lvl"/>
        </dgm:presLayoutVars>
      </dgm:prSet>
      <dgm:spPr/>
    </dgm:pt>
    <dgm:pt modelId="{454BEC98-3E6B-4B82-A867-DBB33CE9D5CB}" type="pres">
      <dgm:prSet presAssocID="{87687CFE-2B0F-4575-B6C2-1822967281D2}" presName="thickLine" presStyleLbl="alignNode1" presStyleIdx="0" presStyleCnt="6"/>
      <dgm:spPr/>
    </dgm:pt>
    <dgm:pt modelId="{3FDA985A-123E-4588-A8CB-94CF998D113E}" type="pres">
      <dgm:prSet presAssocID="{87687CFE-2B0F-4575-B6C2-1822967281D2}" presName="horz1" presStyleCnt="0"/>
      <dgm:spPr/>
    </dgm:pt>
    <dgm:pt modelId="{287A155C-5E42-478D-92CA-5C7EA86F2EA4}" type="pres">
      <dgm:prSet presAssocID="{87687CFE-2B0F-4575-B6C2-1822967281D2}" presName="tx1" presStyleLbl="revTx" presStyleIdx="0" presStyleCnt="6"/>
      <dgm:spPr/>
    </dgm:pt>
    <dgm:pt modelId="{8D09A46D-A2A9-4D41-B03B-D97950B2A10B}" type="pres">
      <dgm:prSet presAssocID="{87687CFE-2B0F-4575-B6C2-1822967281D2}" presName="vert1" presStyleCnt="0"/>
      <dgm:spPr/>
    </dgm:pt>
    <dgm:pt modelId="{FE2FEE61-5282-4D2D-8D2A-ED010A83077C}" type="pres">
      <dgm:prSet presAssocID="{DD9695EC-C59E-492A-9855-BF3A2E524489}" presName="thickLine" presStyleLbl="alignNode1" presStyleIdx="1" presStyleCnt="6"/>
      <dgm:spPr/>
    </dgm:pt>
    <dgm:pt modelId="{B344796C-E06F-4FA5-AC6A-E7D3CF990062}" type="pres">
      <dgm:prSet presAssocID="{DD9695EC-C59E-492A-9855-BF3A2E524489}" presName="horz1" presStyleCnt="0"/>
      <dgm:spPr/>
    </dgm:pt>
    <dgm:pt modelId="{BF90C331-5F42-4F4A-B109-9370EED300B7}" type="pres">
      <dgm:prSet presAssocID="{DD9695EC-C59E-492A-9855-BF3A2E524489}" presName="tx1" presStyleLbl="revTx" presStyleIdx="1" presStyleCnt="6"/>
      <dgm:spPr/>
    </dgm:pt>
    <dgm:pt modelId="{3E16EC57-1E21-49E0-AB7C-002EE8B7D45A}" type="pres">
      <dgm:prSet presAssocID="{DD9695EC-C59E-492A-9855-BF3A2E524489}" presName="vert1" presStyleCnt="0"/>
      <dgm:spPr/>
    </dgm:pt>
    <dgm:pt modelId="{C7496BC7-DE0A-490C-BFC2-6E3E59D169A2}" type="pres">
      <dgm:prSet presAssocID="{B4B1EA46-B6C0-474B-AF48-6B85925FFD58}" presName="thickLine" presStyleLbl="alignNode1" presStyleIdx="2" presStyleCnt="6"/>
      <dgm:spPr/>
    </dgm:pt>
    <dgm:pt modelId="{788DF29F-8832-4DA1-BFE9-26CFF7C58387}" type="pres">
      <dgm:prSet presAssocID="{B4B1EA46-B6C0-474B-AF48-6B85925FFD58}" presName="horz1" presStyleCnt="0"/>
      <dgm:spPr/>
    </dgm:pt>
    <dgm:pt modelId="{F5FB9360-FEB6-4BE5-8456-CF78C83CD229}" type="pres">
      <dgm:prSet presAssocID="{B4B1EA46-B6C0-474B-AF48-6B85925FFD58}" presName="tx1" presStyleLbl="revTx" presStyleIdx="2" presStyleCnt="6"/>
      <dgm:spPr/>
    </dgm:pt>
    <dgm:pt modelId="{BAB6DFCA-047D-4136-A856-A529F8063BD0}" type="pres">
      <dgm:prSet presAssocID="{B4B1EA46-B6C0-474B-AF48-6B85925FFD58}" presName="vert1" presStyleCnt="0"/>
      <dgm:spPr/>
    </dgm:pt>
    <dgm:pt modelId="{1A85E0F8-6A9B-4BFF-A0C9-7F1614EDA941}" type="pres">
      <dgm:prSet presAssocID="{53D9C766-6884-4AA8-A2C7-B3DBD041C41D}" presName="thickLine" presStyleLbl="alignNode1" presStyleIdx="3" presStyleCnt="6"/>
      <dgm:spPr/>
    </dgm:pt>
    <dgm:pt modelId="{669EC80E-4948-4E75-92F9-1311452CF775}" type="pres">
      <dgm:prSet presAssocID="{53D9C766-6884-4AA8-A2C7-B3DBD041C41D}" presName="horz1" presStyleCnt="0"/>
      <dgm:spPr/>
    </dgm:pt>
    <dgm:pt modelId="{80538F40-8DC8-4121-A07D-3FABD2CE36EE}" type="pres">
      <dgm:prSet presAssocID="{53D9C766-6884-4AA8-A2C7-B3DBD041C41D}" presName="tx1" presStyleLbl="revTx" presStyleIdx="3" presStyleCnt="6"/>
      <dgm:spPr/>
    </dgm:pt>
    <dgm:pt modelId="{66C0FF48-6ACB-4493-8DEA-B7B50C681528}" type="pres">
      <dgm:prSet presAssocID="{53D9C766-6884-4AA8-A2C7-B3DBD041C41D}" presName="vert1" presStyleCnt="0"/>
      <dgm:spPr/>
    </dgm:pt>
    <dgm:pt modelId="{B2BF5B06-AC4F-40E3-8325-0ACD1C3F2A9C}" type="pres">
      <dgm:prSet presAssocID="{962090E3-8172-403A-88C9-795744F15571}" presName="thickLine" presStyleLbl="alignNode1" presStyleIdx="4" presStyleCnt="6"/>
      <dgm:spPr/>
    </dgm:pt>
    <dgm:pt modelId="{586740AE-05EC-4499-821A-D7A8EAC01A1D}" type="pres">
      <dgm:prSet presAssocID="{962090E3-8172-403A-88C9-795744F15571}" presName="horz1" presStyleCnt="0"/>
      <dgm:spPr/>
    </dgm:pt>
    <dgm:pt modelId="{F7690483-C7D9-448A-9CCF-FC77FB07D32A}" type="pres">
      <dgm:prSet presAssocID="{962090E3-8172-403A-88C9-795744F15571}" presName="tx1" presStyleLbl="revTx" presStyleIdx="4" presStyleCnt="6"/>
      <dgm:spPr/>
    </dgm:pt>
    <dgm:pt modelId="{1B34E8B5-08C7-455E-A2E3-2F13A008880E}" type="pres">
      <dgm:prSet presAssocID="{962090E3-8172-403A-88C9-795744F15571}" presName="vert1" presStyleCnt="0"/>
      <dgm:spPr/>
    </dgm:pt>
    <dgm:pt modelId="{4FFEC797-82F1-4A12-8180-E62AE474EE7C}" type="pres">
      <dgm:prSet presAssocID="{803A0A5B-1846-4783-A75A-ECBDC089BC12}" presName="thickLine" presStyleLbl="alignNode1" presStyleIdx="5" presStyleCnt="6"/>
      <dgm:spPr/>
    </dgm:pt>
    <dgm:pt modelId="{A31C5734-59A2-4CEE-AA49-1814DFA3EE93}" type="pres">
      <dgm:prSet presAssocID="{803A0A5B-1846-4783-A75A-ECBDC089BC12}" presName="horz1" presStyleCnt="0"/>
      <dgm:spPr/>
    </dgm:pt>
    <dgm:pt modelId="{9F1672D2-DE33-466E-967D-9E3DF830C641}" type="pres">
      <dgm:prSet presAssocID="{803A0A5B-1846-4783-A75A-ECBDC089BC12}" presName="tx1" presStyleLbl="revTx" presStyleIdx="5" presStyleCnt="6"/>
      <dgm:spPr/>
    </dgm:pt>
    <dgm:pt modelId="{007A8F44-004B-4D49-9EAA-4C7C32DDFA19}" type="pres">
      <dgm:prSet presAssocID="{803A0A5B-1846-4783-A75A-ECBDC089BC12}" presName="vert1" presStyleCnt="0"/>
      <dgm:spPr/>
    </dgm:pt>
  </dgm:ptLst>
  <dgm:cxnLst>
    <dgm:cxn modelId="{083AC502-4EFE-4BAE-BC7F-CA7689ECDD1F}" type="presOf" srcId="{5FDA4BB7-961D-4892-BAF5-2FE9AA5FD0C5}" destId="{9B5FDFDC-2878-42F7-8EFD-27891AEB09A5}" srcOrd="0" destOrd="0" presId="urn:microsoft.com/office/officeart/2008/layout/LinedList"/>
    <dgm:cxn modelId="{8A23340D-5777-414F-B0BE-495AC5FCB2A6}" type="presOf" srcId="{53D9C766-6884-4AA8-A2C7-B3DBD041C41D}" destId="{80538F40-8DC8-4121-A07D-3FABD2CE36EE}" srcOrd="0" destOrd="0" presId="urn:microsoft.com/office/officeart/2008/layout/LinedList"/>
    <dgm:cxn modelId="{FB313A15-F68C-4C13-A1F4-4EDE912D3C35}" type="presOf" srcId="{962090E3-8172-403A-88C9-795744F15571}" destId="{F7690483-C7D9-448A-9CCF-FC77FB07D32A}" srcOrd="0" destOrd="0" presId="urn:microsoft.com/office/officeart/2008/layout/LinedList"/>
    <dgm:cxn modelId="{3B6A622A-C7A1-46E2-ADBC-DDC9DE8D0662}" srcId="{5FDA4BB7-961D-4892-BAF5-2FE9AA5FD0C5}" destId="{803A0A5B-1846-4783-A75A-ECBDC089BC12}" srcOrd="5" destOrd="0" parTransId="{4B8A1EA1-6948-45BC-A727-78F36B00BB8B}" sibTransId="{D1B1464D-D247-44AF-AE34-BDC6DC1B5ACF}"/>
    <dgm:cxn modelId="{F4A83243-0DEE-490B-854F-F8497CB2261A}" type="presOf" srcId="{803A0A5B-1846-4783-A75A-ECBDC089BC12}" destId="{9F1672D2-DE33-466E-967D-9E3DF830C641}" srcOrd="0" destOrd="0" presId="urn:microsoft.com/office/officeart/2008/layout/LinedList"/>
    <dgm:cxn modelId="{74654664-4301-4948-A54B-320C2FCA1AA2}" srcId="{5FDA4BB7-961D-4892-BAF5-2FE9AA5FD0C5}" destId="{87687CFE-2B0F-4575-B6C2-1822967281D2}" srcOrd="0" destOrd="0" parTransId="{CFFEB4AA-4736-41DC-950C-71E6A03F0CA2}" sibTransId="{AA7F4FE2-5D1F-43BF-8FFF-2B55334C6D3F}"/>
    <dgm:cxn modelId="{5F89726F-4FE3-4BB9-B737-4F5B9C95664F}" type="presOf" srcId="{87687CFE-2B0F-4575-B6C2-1822967281D2}" destId="{287A155C-5E42-478D-92CA-5C7EA86F2EA4}" srcOrd="0" destOrd="0" presId="urn:microsoft.com/office/officeart/2008/layout/LinedList"/>
    <dgm:cxn modelId="{6F91F896-81FD-4174-B9BC-B53E79F46293}" type="presOf" srcId="{DD9695EC-C59E-492A-9855-BF3A2E524489}" destId="{BF90C331-5F42-4F4A-B109-9370EED300B7}" srcOrd="0" destOrd="0" presId="urn:microsoft.com/office/officeart/2008/layout/LinedList"/>
    <dgm:cxn modelId="{7CC81A9A-98D5-4E0A-8E53-5D1D2EF841E6}" type="presOf" srcId="{B4B1EA46-B6C0-474B-AF48-6B85925FFD58}" destId="{F5FB9360-FEB6-4BE5-8456-CF78C83CD229}" srcOrd="0" destOrd="0" presId="urn:microsoft.com/office/officeart/2008/layout/LinedList"/>
    <dgm:cxn modelId="{D3F61C9D-2697-49CA-B797-2AFAA4589773}" srcId="{5FDA4BB7-961D-4892-BAF5-2FE9AA5FD0C5}" destId="{B4B1EA46-B6C0-474B-AF48-6B85925FFD58}" srcOrd="2" destOrd="0" parTransId="{6A19DBF9-3B72-4DD9-B68C-8E50A13AB2C5}" sibTransId="{41DB26A7-075A-48FD-BE48-B1149CF34FDA}"/>
    <dgm:cxn modelId="{109E16A6-54A8-4807-A21B-0694E439AA01}" srcId="{5FDA4BB7-961D-4892-BAF5-2FE9AA5FD0C5}" destId="{962090E3-8172-403A-88C9-795744F15571}" srcOrd="4" destOrd="0" parTransId="{7494D1F3-7752-4006-AF42-0CDC961A4BCB}" sibTransId="{7A8DF3B0-E1A8-46B8-AA44-9C7C876B2280}"/>
    <dgm:cxn modelId="{947E92AB-B540-43E1-846C-AC60DD6A7A13}" srcId="{5FDA4BB7-961D-4892-BAF5-2FE9AA5FD0C5}" destId="{53D9C766-6884-4AA8-A2C7-B3DBD041C41D}" srcOrd="3" destOrd="0" parTransId="{B0FB5FB1-9CDC-43E5-B713-56D54256922D}" sibTransId="{A4358015-60EF-4CC8-A891-62A0CD960BEF}"/>
    <dgm:cxn modelId="{0CA964B0-9AC2-4066-8BAB-BE5D894F77A8}" srcId="{5FDA4BB7-961D-4892-BAF5-2FE9AA5FD0C5}" destId="{DD9695EC-C59E-492A-9855-BF3A2E524489}" srcOrd="1" destOrd="0" parTransId="{3C3A1124-0D84-4652-A9F1-0637633639B8}" sibTransId="{EBFC5CAD-69C3-4BB5-A2A2-F04D6C75E165}"/>
    <dgm:cxn modelId="{95605355-2936-444F-968B-24578F7C111D}" type="presParOf" srcId="{9B5FDFDC-2878-42F7-8EFD-27891AEB09A5}" destId="{454BEC98-3E6B-4B82-A867-DBB33CE9D5CB}" srcOrd="0" destOrd="0" presId="urn:microsoft.com/office/officeart/2008/layout/LinedList"/>
    <dgm:cxn modelId="{AC9D19C6-D390-4C4D-B76D-437BE0F8C6CB}" type="presParOf" srcId="{9B5FDFDC-2878-42F7-8EFD-27891AEB09A5}" destId="{3FDA985A-123E-4588-A8CB-94CF998D113E}" srcOrd="1" destOrd="0" presId="urn:microsoft.com/office/officeart/2008/layout/LinedList"/>
    <dgm:cxn modelId="{C8BAC540-7CBB-4BAF-AA62-15C342227447}" type="presParOf" srcId="{3FDA985A-123E-4588-A8CB-94CF998D113E}" destId="{287A155C-5E42-478D-92CA-5C7EA86F2EA4}" srcOrd="0" destOrd="0" presId="urn:microsoft.com/office/officeart/2008/layout/LinedList"/>
    <dgm:cxn modelId="{DEDA6599-2C85-4930-BEB4-FBE64CB499B9}" type="presParOf" srcId="{3FDA985A-123E-4588-A8CB-94CF998D113E}" destId="{8D09A46D-A2A9-4D41-B03B-D97950B2A10B}" srcOrd="1" destOrd="0" presId="urn:microsoft.com/office/officeart/2008/layout/LinedList"/>
    <dgm:cxn modelId="{71316ED1-A693-4C39-8BD6-E12BFEF058AC}" type="presParOf" srcId="{9B5FDFDC-2878-42F7-8EFD-27891AEB09A5}" destId="{FE2FEE61-5282-4D2D-8D2A-ED010A83077C}" srcOrd="2" destOrd="0" presId="urn:microsoft.com/office/officeart/2008/layout/LinedList"/>
    <dgm:cxn modelId="{392B1306-A669-449B-A216-5ABCE74F8AE0}" type="presParOf" srcId="{9B5FDFDC-2878-42F7-8EFD-27891AEB09A5}" destId="{B344796C-E06F-4FA5-AC6A-E7D3CF990062}" srcOrd="3" destOrd="0" presId="urn:microsoft.com/office/officeart/2008/layout/LinedList"/>
    <dgm:cxn modelId="{E60F1B32-6544-4E66-A228-654F12206AD3}" type="presParOf" srcId="{B344796C-E06F-4FA5-AC6A-E7D3CF990062}" destId="{BF90C331-5F42-4F4A-B109-9370EED300B7}" srcOrd="0" destOrd="0" presId="urn:microsoft.com/office/officeart/2008/layout/LinedList"/>
    <dgm:cxn modelId="{C9EAE87B-C2D4-4295-A0DE-DF219F338AE4}" type="presParOf" srcId="{B344796C-E06F-4FA5-AC6A-E7D3CF990062}" destId="{3E16EC57-1E21-49E0-AB7C-002EE8B7D45A}" srcOrd="1" destOrd="0" presId="urn:microsoft.com/office/officeart/2008/layout/LinedList"/>
    <dgm:cxn modelId="{F4D91BB3-6DC6-4495-88CE-0C18616F75EA}" type="presParOf" srcId="{9B5FDFDC-2878-42F7-8EFD-27891AEB09A5}" destId="{C7496BC7-DE0A-490C-BFC2-6E3E59D169A2}" srcOrd="4" destOrd="0" presId="urn:microsoft.com/office/officeart/2008/layout/LinedList"/>
    <dgm:cxn modelId="{DB528C8E-0336-4CC8-BA86-D824A01A92F9}" type="presParOf" srcId="{9B5FDFDC-2878-42F7-8EFD-27891AEB09A5}" destId="{788DF29F-8832-4DA1-BFE9-26CFF7C58387}" srcOrd="5" destOrd="0" presId="urn:microsoft.com/office/officeart/2008/layout/LinedList"/>
    <dgm:cxn modelId="{2DD80AB5-3210-4677-9F3F-3EE91CB0E478}" type="presParOf" srcId="{788DF29F-8832-4DA1-BFE9-26CFF7C58387}" destId="{F5FB9360-FEB6-4BE5-8456-CF78C83CD229}" srcOrd="0" destOrd="0" presId="urn:microsoft.com/office/officeart/2008/layout/LinedList"/>
    <dgm:cxn modelId="{9AC0EAC9-1DE4-47F8-A007-38A5516E8F45}" type="presParOf" srcId="{788DF29F-8832-4DA1-BFE9-26CFF7C58387}" destId="{BAB6DFCA-047D-4136-A856-A529F8063BD0}" srcOrd="1" destOrd="0" presId="urn:microsoft.com/office/officeart/2008/layout/LinedList"/>
    <dgm:cxn modelId="{D08D5144-EB5F-4115-BEB3-170EFA9CF9D3}" type="presParOf" srcId="{9B5FDFDC-2878-42F7-8EFD-27891AEB09A5}" destId="{1A85E0F8-6A9B-4BFF-A0C9-7F1614EDA941}" srcOrd="6" destOrd="0" presId="urn:microsoft.com/office/officeart/2008/layout/LinedList"/>
    <dgm:cxn modelId="{1D0B0383-1DF7-4AE1-95E4-AF7C6EA7BB07}" type="presParOf" srcId="{9B5FDFDC-2878-42F7-8EFD-27891AEB09A5}" destId="{669EC80E-4948-4E75-92F9-1311452CF775}" srcOrd="7" destOrd="0" presId="urn:microsoft.com/office/officeart/2008/layout/LinedList"/>
    <dgm:cxn modelId="{B972654A-1CE6-4A15-86D3-2C1D384E911C}" type="presParOf" srcId="{669EC80E-4948-4E75-92F9-1311452CF775}" destId="{80538F40-8DC8-4121-A07D-3FABD2CE36EE}" srcOrd="0" destOrd="0" presId="urn:microsoft.com/office/officeart/2008/layout/LinedList"/>
    <dgm:cxn modelId="{3E86B529-7E7C-4B54-8E89-2C1DFC8BEAB0}" type="presParOf" srcId="{669EC80E-4948-4E75-92F9-1311452CF775}" destId="{66C0FF48-6ACB-4493-8DEA-B7B50C681528}" srcOrd="1" destOrd="0" presId="urn:microsoft.com/office/officeart/2008/layout/LinedList"/>
    <dgm:cxn modelId="{22B724FC-E155-4D26-BD98-FDC366DBF11E}" type="presParOf" srcId="{9B5FDFDC-2878-42F7-8EFD-27891AEB09A5}" destId="{B2BF5B06-AC4F-40E3-8325-0ACD1C3F2A9C}" srcOrd="8" destOrd="0" presId="urn:microsoft.com/office/officeart/2008/layout/LinedList"/>
    <dgm:cxn modelId="{8A7AF45C-82B6-4CF6-9C79-82FBE6E11ECF}" type="presParOf" srcId="{9B5FDFDC-2878-42F7-8EFD-27891AEB09A5}" destId="{586740AE-05EC-4499-821A-D7A8EAC01A1D}" srcOrd="9" destOrd="0" presId="urn:microsoft.com/office/officeart/2008/layout/LinedList"/>
    <dgm:cxn modelId="{A0BB08C8-799B-4A22-89DF-A209E6F00056}" type="presParOf" srcId="{586740AE-05EC-4499-821A-D7A8EAC01A1D}" destId="{F7690483-C7D9-448A-9CCF-FC77FB07D32A}" srcOrd="0" destOrd="0" presId="urn:microsoft.com/office/officeart/2008/layout/LinedList"/>
    <dgm:cxn modelId="{1E72511A-F585-4245-87FD-2889D205178E}" type="presParOf" srcId="{586740AE-05EC-4499-821A-D7A8EAC01A1D}" destId="{1B34E8B5-08C7-455E-A2E3-2F13A008880E}" srcOrd="1" destOrd="0" presId="urn:microsoft.com/office/officeart/2008/layout/LinedList"/>
    <dgm:cxn modelId="{420E0378-25BA-4047-B5EA-4455DB2456B0}" type="presParOf" srcId="{9B5FDFDC-2878-42F7-8EFD-27891AEB09A5}" destId="{4FFEC797-82F1-4A12-8180-E62AE474EE7C}" srcOrd="10" destOrd="0" presId="urn:microsoft.com/office/officeart/2008/layout/LinedList"/>
    <dgm:cxn modelId="{6AF483D0-0062-4857-A7E3-10B10C0EB795}" type="presParOf" srcId="{9B5FDFDC-2878-42F7-8EFD-27891AEB09A5}" destId="{A31C5734-59A2-4CEE-AA49-1814DFA3EE93}" srcOrd="11" destOrd="0" presId="urn:microsoft.com/office/officeart/2008/layout/LinedList"/>
    <dgm:cxn modelId="{6987DA00-2100-4EAF-B762-DDEBF84B9209}" type="presParOf" srcId="{A31C5734-59A2-4CEE-AA49-1814DFA3EE93}" destId="{9F1672D2-DE33-466E-967D-9E3DF830C641}" srcOrd="0" destOrd="0" presId="urn:microsoft.com/office/officeart/2008/layout/LinedList"/>
    <dgm:cxn modelId="{12DFFFC9-6683-496C-A554-6E7315DE8CA8}" type="presParOf" srcId="{A31C5734-59A2-4CEE-AA49-1814DFA3EE93}" destId="{007A8F44-004B-4D49-9EAA-4C7C32DDFA1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6E3AF81-946E-42E3-9802-8B1D94E94843}" type="doc">
      <dgm:prSet loTypeId="urn:microsoft.com/office/officeart/2005/8/layout/process4" loCatId="process" qsTypeId="urn:microsoft.com/office/officeart/2005/8/quickstyle/simple2" qsCatId="simple" csTypeId="urn:microsoft.com/office/officeart/2005/8/colors/colorful1" csCatId="colorful"/>
      <dgm:spPr/>
      <dgm:t>
        <a:bodyPr/>
        <a:lstStyle/>
        <a:p>
          <a:endParaRPr lang="en-US"/>
        </a:p>
      </dgm:t>
    </dgm:pt>
    <dgm:pt modelId="{7C11F8AC-E053-4E0F-BAF7-F71F94CC9341}">
      <dgm:prSet/>
      <dgm:spPr/>
      <dgm:t>
        <a:bodyPr/>
        <a:lstStyle/>
        <a:p>
          <a:r>
            <a:rPr lang="en-US"/>
            <a:t>Enhance supports for families before and after birth </a:t>
          </a:r>
        </a:p>
      </dgm:t>
    </dgm:pt>
    <dgm:pt modelId="{E724B2F3-C15E-42B4-9B70-219F29E24752}" type="parTrans" cxnId="{0DFBF552-C888-42A4-A3F7-BCC05F491ED3}">
      <dgm:prSet/>
      <dgm:spPr/>
      <dgm:t>
        <a:bodyPr/>
        <a:lstStyle/>
        <a:p>
          <a:endParaRPr lang="en-US"/>
        </a:p>
      </dgm:t>
    </dgm:pt>
    <dgm:pt modelId="{8C3A8D73-7982-4DC3-867C-AAF72302E56B}" type="sibTrans" cxnId="{0DFBF552-C888-42A4-A3F7-BCC05F491ED3}">
      <dgm:prSet/>
      <dgm:spPr/>
      <dgm:t>
        <a:bodyPr/>
        <a:lstStyle/>
        <a:p>
          <a:endParaRPr lang="en-US"/>
        </a:p>
      </dgm:t>
    </dgm:pt>
    <dgm:pt modelId="{76A6B59B-7B9A-4177-B84F-D1211ECED6CF}">
      <dgm:prSet/>
      <dgm:spPr/>
      <dgm:t>
        <a:bodyPr/>
        <a:lstStyle/>
        <a:p>
          <a:r>
            <a:rPr lang="en-US"/>
            <a:t>Healthy Start</a:t>
          </a:r>
        </a:p>
      </dgm:t>
    </dgm:pt>
    <dgm:pt modelId="{E7D286F7-475F-4E81-A580-050DEEAB5315}" type="parTrans" cxnId="{25FB6625-9C27-4EDB-8D1E-96CD8DB331B6}">
      <dgm:prSet/>
      <dgm:spPr/>
      <dgm:t>
        <a:bodyPr/>
        <a:lstStyle/>
        <a:p>
          <a:endParaRPr lang="en-US"/>
        </a:p>
      </dgm:t>
    </dgm:pt>
    <dgm:pt modelId="{A35E02FA-7CDB-450D-8DD1-70CD3BDE0558}" type="sibTrans" cxnId="{25FB6625-9C27-4EDB-8D1E-96CD8DB331B6}">
      <dgm:prSet/>
      <dgm:spPr/>
      <dgm:t>
        <a:bodyPr/>
        <a:lstStyle/>
        <a:p>
          <a:endParaRPr lang="en-US"/>
        </a:p>
      </dgm:t>
    </dgm:pt>
    <dgm:pt modelId="{1E17353C-8275-4A5E-80A5-3C000245C3EA}">
      <dgm:prSet/>
      <dgm:spPr/>
      <dgm:t>
        <a:bodyPr/>
        <a:lstStyle/>
        <a:p>
          <a:r>
            <a:rPr lang="en-US"/>
            <a:t>Healthy Families </a:t>
          </a:r>
        </a:p>
      </dgm:t>
    </dgm:pt>
    <dgm:pt modelId="{F56D66B0-A0C5-4E51-858B-4D394FB14405}" type="parTrans" cxnId="{59F8AD6E-9936-4895-BB48-07B5183E5A50}">
      <dgm:prSet/>
      <dgm:spPr/>
      <dgm:t>
        <a:bodyPr/>
        <a:lstStyle/>
        <a:p>
          <a:endParaRPr lang="en-US"/>
        </a:p>
      </dgm:t>
    </dgm:pt>
    <dgm:pt modelId="{40B69198-4A02-49DD-8551-BEAFB0C060BC}" type="sibTrans" cxnId="{59F8AD6E-9936-4895-BB48-07B5183E5A50}">
      <dgm:prSet/>
      <dgm:spPr/>
      <dgm:t>
        <a:bodyPr/>
        <a:lstStyle/>
        <a:p>
          <a:endParaRPr lang="en-US"/>
        </a:p>
      </dgm:t>
    </dgm:pt>
    <dgm:pt modelId="{BB37926E-6D83-4433-BB64-5D2937A5ABD2}">
      <dgm:prSet/>
      <dgm:spPr/>
      <dgm:t>
        <a:bodyPr/>
        <a:lstStyle/>
        <a:p>
          <a:r>
            <a:rPr lang="en-US"/>
            <a:t>Nurse Family Partnership</a:t>
          </a:r>
        </a:p>
      </dgm:t>
    </dgm:pt>
    <dgm:pt modelId="{6F73BC9C-4493-4927-86B0-38453BE5933B}" type="parTrans" cxnId="{5DA81805-66E5-4DAC-8E71-791DF9B265EC}">
      <dgm:prSet/>
      <dgm:spPr/>
      <dgm:t>
        <a:bodyPr/>
        <a:lstStyle/>
        <a:p>
          <a:endParaRPr lang="en-US"/>
        </a:p>
      </dgm:t>
    </dgm:pt>
    <dgm:pt modelId="{923F4EDC-7B58-4EE5-97D8-4D82F72D1BBA}" type="sibTrans" cxnId="{5DA81805-66E5-4DAC-8E71-791DF9B265EC}">
      <dgm:prSet/>
      <dgm:spPr/>
      <dgm:t>
        <a:bodyPr/>
        <a:lstStyle/>
        <a:p>
          <a:endParaRPr lang="en-US"/>
        </a:p>
      </dgm:t>
    </dgm:pt>
    <dgm:pt modelId="{B53E5E98-8130-4ACE-BB59-9992A775C10E}">
      <dgm:prSet/>
      <dgm:spPr/>
      <dgm:t>
        <a:bodyPr/>
        <a:lstStyle/>
        <a:p>
          <a:r>
            <a:rPr lang="en-US"/>
            <a:t>Universal Home Visitation </a:t>
          </a:r>
        </a:p>
      </dgm:t>
    </dgm:pt>
    <dgm:pt modelId="{0E574C1E-F146-49D1-A9F4-9C972DE74194}" type="parTrans" cxnId="{AEAC6A51-54D0-41CB-8107-418A9A8F4F4A}">
      <dgm:prSet/>
      <dgm:spPr/>
      <dgm:t>
        <a:bodyPr/>
        <a:lstStyle/>
        <a:p>
          <a:endParaRPr lang="en-US"/>
        </a:p>
      </dgm:t>
    </dgm:pt>
    <dgm:pt modelId="{B9F1717D-5F8B-4592-B84C-684D191E3605}" type="sibTrans" cxnId="{AEAC6A51-54D0-41CB-8107-418A9A8F4F4A}">
      <dgm:prSet/>
      <dgm:spPr/>
      <dgm:t>
        <a:bodyPr/>
        <a:lstStyle/>
        <a:p>
          <a:endParaRPr lang="en-US"/>
        </a:p>
      </dgm:t>
    </dgm:pt>
    <dgm:pt modelId="{40FD7AD7-9E94-441A-9CF6-8528DAD2E993}">
      <dgm:prSet/>
      <dgm:spPr/>
      <dgm:t>
        <a:bodyPr/>
        <a:lstStyle/>
        <a:p>
          <a:r>
            <a:rPr lang="en-US"/>
            <a:t>Improve identification, engagement and retention of families (CQI)</a:t>
          </a:r>
        </a:p>
      </dgm:t>
    </dgm:pt>
    <dgm:pt modelId="{0C54DBCD-A4F3-4618-A1E7-213790882B34}" type="parTrans" cxnId="{F87F86FA-4694-4852-A334-A32DD78C8BF5}">
      <dgm:prSet/>
      <dgm:spPr/>
      <dgm:t>
        <a:bodyPr/>
        <a:lstStyle/>
        <a:p>
          <a:endParaRPr lang="en-US"/>
        </a:p>
      </dgm:t>
    </dgm:pt>
    <dgm:pt modelId="{187BC476-0D09-4468-8815-42D35F9625FC}" type="sibTrans" cxnId="{F87F86FA-4694-4852-A334-A32DD78C8BF5}">
      <dgm:prSet/>
      <dgm:spPr/>
      <dgm:t>
        <a:bodyPr/>
        <a:lstStyle/>
        <a:p>
          <a:endParaRPr lang="en-US"/>
        </a:p>
      </dgm:t>
    </dgm:pt>
    <dgm:pt modelId="{027AAD64-DBF2-498C-BF0A-7D9C3973A452}" type="pres">
      <dgm:prSet presAssocID="{E6E3AF81-946E-42E3-9802-8B1D94E94843}" presName="Name0" presStyleCnt="0">
        <dgm:presLayoutVars>
          <dgm:dir/>
          <dgm:animLvl val="lvl"/>
          <dgm:resizeHandles val="exact"/>
        </dgm:presLayoutVars>
      </dgm:prSet>
      <dgm:spPr/>
    </dgm:pt>
    <dgm:pt modelId="{056E448C-04AD-4AA8-B1B2-ED6A22FD2067}" type="pres">
      <dgm:prSet presAssocID="{40FD7AD7-9E94-441A-9CF6-8528DAD2E993}" presName="boxAndChildren" presStyleCnt="0"/>
      <dgm:spPr/>
    </dgm:pt>
    <dgm:pt modelId="{64FA4185-69A9-4E01-BE5C-1E5418717ECB}" type="pres">
      <dgm:prSet presAssocID="{40FD7AD7-9E94-441A-9CF6-8528DAD2E993}" presName="parentTextBox" presStyleLbl="node1" presStyleIdx="0" presStyleCnt="2"/>
      <dgm:spPr/>
    </dgm:pt>
    <dgm:pt modelId="{023BA7C8-A7E6-48A5-B24D-61554F38A204}" type="pres">
      <dgm:prSet presAssocID="{8C3A8D73-7982-4DC3-867C-AAF72302E56B}" presName="sp" presStyleCnt="0"/>
      <dgm:spPr/>
    </dgm:pt>
    <dgm:pt modelId="{206AF502-3793-4477-A942-D7995B101AD9}" type="pres">
      <dgm:prSet presAssocID="{7C11F8AC-E053-4E0F-BAF7-F71F94CC9341}" presName="arrowAndChildren" presStyleCnt="0"/>
      <dgm:spPr/>
    </dgm:pt>
    <dgm:pt modelId="{07FBFBEA-C17E-4827-99BA-F6B8C27DB23D}" type="pres">
      <dgm:prSet presAssocID="{7C11F8AC-E053-4E0F-BAF7-F71F94CC9341}" presName="parentTextArrow" presStyleLbl="node1" presStyleIdx="0" presStyleCnt="2"/>
      <dgm:spPr/>
    </dgm:pt>
    <dgm:pt modelId="{5001C627-5312-4ADB-B0C5-884924FD40C3}" type="pres">
      <dgm:prSet presAssocID="{7C11F8AC-E053-4E0F-BAF7-F71F94CC9341}" presName="arrow" presStyleLbl="node1" presStyleIdx="1" presStyleCnt="2"/>
      <dgm:spPr/>
    </dgm:pt>
    <dgm:pt modelId="{DC3A2BEC-4C07-42F3-A820-C027328C685B}" type="pres">
      <dgm:prSet presAssocID="{7C11F8AC-E053-4E0F-BAF7-F71F94CC9341}" presName="descendantArrow" presStyleCnt="0"/>
      <dgm:spPr/>
    </dgm:pt>
    <dgm:pt modelId="{C19273CF-28B7-471F-AD76-4E92EEA4F58B}" type="pres">
      <dgm:prSet presAssocID="{76A6B59B-7B9A-4177-B84F-D1211ECED6CF}" presName="childTextArrow" presStyleLbl="fgAccFollowNode1" presStyleIdx="0" presStyleCnt="4">
        <dgm:presLayoutVars>
          <dgm:bulletEnabled val="1"/>
        </dgm:presLayoutVars>
      </dgm:prSet>
      <dgm:spPr/>
    </dgm:pt>
    <dgm:pt modelId="{EB8DB178-2970-42E4-92AE-7F68D6BD562F}" type="pres">
      <dgm:prSet presAssocID="{1E17353C-8275-4A5E-80A5-3C000245C3EA}" presName="childTextArrow" presStyleLbl="fgAccFollowNode1" presStyleIdx="1" presStyleCnt="4">
        <dgm:presLayoutVars>
          <dgm:bulletEnabled val="1"/>
        </dgm:presLayoutVars>
      </dgm:prSet>
      <dgm:spPr/>
    </dgm:pt>
    <dgm:pt modelId="{8F1251EC-0304-46F7-9E69-4AAD32FE5EB0}" type="pres">
      <dgm:prSet presAssocID="{BB37926E-6D83-4433-BB64-5D2937A5ABD2}" presName="childTextArrow" presStyleLbl="fgAccFollowNode1" presStyleIdx="2" presStyleCnt="4">
        <dgm:presLayoutVars>
          <dgm:bulletEnabled val="1"/>
        </dgm:presLayoutVars>
      </dgm:prSet>
      <dgm:spPr/>
    </dgm:pt>
    <dgm:pt modelId="{48BC61A6-735A-4280-8ADE-13BE557C29CF}" type="pres">
      <dgm:prSet presAssocID="{B53E5E98-8130-4ACE-BB59-9992A775C10E}" presName="childTextArrow" presStyleLbl="fgAccFollowNode1" presStyleIdx="3" presStyleCnt="4">
        <dgm:presLayoutVars>
          <dgm:bulletEnabled val="1"/>
        </dgm:presLayoutVars>
      </dgm:prSet>
      <dgm:spPr/>
    </dgm:pt>
  </dgm:ptLst>
  <dgm:cxnLst>
    <dgm:cxn modelId="{5DA81805-66E5-4DAC-8E71-791DF9B265EC}" srcId="{7C11F8AC-E053-4E0F-BAF7-F71F94CC9341}" destId="{BB37926E-6D83-4433-BB64-5D2937A5ABD2}" srcOrd="2" destOrd="0" parTransId="{6F73BC9C-4493-4927-86B0-38453BE5933B}" sibTransId="{923F4EDC-7B58-4EE5-97D8-4D82F72D1BBA}"/>
    <dgm:cxn modelId="{678C1F07-B015-4498-800E-3F448B0640A9}" type="presOf" srcId="{1E17353C-8275-4A5E-80A5-3C000245C3EA}" destId="{EB8DB178-2970-42E4-92AE-7F68D6BD562F}" srcOrd="0" destOrd="0" presId="urn:microsoft.com/office/officeart/2005/8/layout/process4"/>
    <dgm:cxn modelId="{25FB6625-9C27-4EDB-8D1E-96CD8DB331B6}" srcId="{7C11F8AC-E053-4E0F-BAF7-F71F94CC9341}" destId="{76A6B59B-7B9A-4177-B84F-D1211ECED6CF}" srcOrd="0" destOrd="0" parTransId="{E7D286F7-475F-4E81-A580-050DEEAB5315}" sibTransId="{A35E02FA-7CDB-450D-8DD1-70CD3BDE0558}"/>
    <dgm:cxn modelId="{E250BC2E-1829-46F1-8945-41BEECC8B59D}" type="presOf" srcId="{E6E3AF81-946E-42E3-9802-8B1D94E94843}" destId="{027AAD64-DBF2-498C-BF0A-7D9C3973A452}" srcOrd="0" destOrd="0" presId="urn:microsoft.com/office/officeart/2005/8/layout/process4"/>
    <dgm:cxn modelId="{1E0EAB3E-BBA5-4402-8F3C-3592D7A8CA3A}" type="presOf" srcId="{7C11F8AC-E053-4E0F-BAF7-F71F94CC9341}" destId="{5001C627-5312-4ADB-B0C5-884924FD40C3}" srcOrd="1" destOrd="0" presId="urn:microsoft.com/office/officeart/2005/8/layout/process4"/>
    <dgm:cxn modelId="{1F3D2F5E-95E3-4425-8969-522550A83F70}" type="presOf" srcId="{76A6B59B-7B9A-4177-B84F-D1211ECED6CF}" destId="{C19273CF-28B7-471F-AD76-4E92EEA4F58B}" srcOrd="0" destOrd="0" presId="urn:microsoft.com/office/officeart/2005/8/layout/process4"/>
    <dgm:cxn modelId="{2EF7E063-87CE-4074-8B94-8902C34A4185}" type="presOf" srcId="{40FD7AD7-9E94-441A-9CF6-8528DAD2E993}" destId="{64FA4185-69A9-4E01-BE5C-1E5418717ECB}" srcOrd="0" destOrd="0" presId="urn:microsoft.com/office/officeart/2005/8/layout/process4"/>
    <dgm:cxn modelId="{59F8AD6E-9936-4895-BB48-07B5183E5A50}" srcId="{7C11F8AC-E053-4E0F-BAF7-F71F94CC9341}" destId="{1E17353C-8275-4A5E-80A5-3C000245C3EA}" srcOrd="1" destOrd="0" parTransId="{F56D66B0-A0C5-4E51-858B-4D394FB14405}" sibTransId="{40B69198-4A02-49DD-8551-BEAFB0C060BC}"/>
    <dgm:cxn modelId="{AEAC6A51-54D0-41CB-8107-418A9A8F4F4A}" srcId="{7C11F8AC-E053-4E0F-BAF7-F71F94CC9341}" destId="{B53E5E98-8130-4ACE-BB59-9992A775C10E}" srcOrd="3" destOrd="0" parTransId="{0E574C1E-F146-49D1-A9F4-9C972DE74194}" sibTransId="{B9F1717D-5F8B-4592-B84C-684D191E3605}"/>
    <dgm:cxn modelId="{0DFBF552-C888-42A4-A3F7-BCC05F491ED3}" srcId="{E6E3AF81-946E-42E3-9802-8B1D94E94843}" destId="{7C11F8AC-E053-4E0F-BAF7-F71F94CC9341}" srcOrd="0" destOrd="0" parTransId="{E724B2F3-C15E-42B4-9B70-219F29E24752}" sibTransId="{8C3A8D73-7982-4DC3-867C-AAF72302E56B}"/>
    <dgm:cxn modelId="{1876B057-234E-4C3A-B270-883FEBB9CB62}" type="presOf" srcId="{BB37926E-6D83-4433-BB64-5D2937A5ABD2}" destId="{8F1251EC-0304-46F7-9E69-4AAD32FE5EB0}" srcOrd="0" destOrd="0" presId="urn:microsoft.com/office/officeart/2005/8/layout/process4"/>
    <dgm:cxn modelId="{B8125794-B9B3-4FA1-9A7A-0BAA11F29FA6}" type="presOf" srcId="{B53E5E98-8130-4ACE-BB59-9992A775C10E}" destId="{48BC61A6-735A-4280-8ADE-13BE557C29CF}" srcOrd="0" destOrd="0" presId="urn:microsoft.com/office/officeart/2005/8/layout/process4"/>
    <dgm:cxn modelId="{8D4B0C9D-A1D1-4FEF-841A-9A76F9CA4FFE}" type="presOf" srcId="{7C11F8AC-E053-4E0F-BAF7-F71F94CC9341}" destId="{07FBFBEA-C17E-4827-99BA-F6B8C27DB23D}" srcOrd="0" destOrd="0" presId="urn:microsoft.com/office/officeart/2005/8/layout/process4"/>
    <dgm:cxn modelId="{F87F86FA-4694-4852-A334-A32DD78C8BF5}" srcId="{E6E3AF81-946E-42E3-9802-8B1D94E94843}" destId="{40FD7AD7-9E94-441A-9CF6-8528DAD2E993}" srcOrd="1" destOrd="0" parTransId="{0C54DBCD-A4F3-4618-A1E7-213790882B34}" sibTransId="{187BC476-0D09-4468-8815-42D35F9625FC}"/>
    <dgm:cxn modelId="{48252F8B-7829-485B-BA32-9308DE979FD0}" type="presParOf" srcId="{027AAD64-DBF2-498C-BF0A-7D9C3973A452}" destId="{056E448C-04AD-4AA8-B1B2-ED6A22FD2067}" srcOrd="0" destOrd="0" presId="urn:microsoft.com/office/officeart/2005/8/layout/process4"/>
    <dgm:cxn modelId="{F2A8CE73-4B4F-4A1D-A7B7-656BBCCD686D}" type="presParOf" srcId="{056E448C-04AD-4AA8-B1B2-ED6A22FD2067}" destId="{64FA4185-69A9-4E01-BE5C-1E5418717ECB}" srcOrd="0" destOrd="0" presId="urn:microsoft.com/office/officeart/2005/8/layout/process4"/>
    <dgm:cxn modelId="{3C01148E-1275-4DBB-A22A-848239A81E39}" type="presParOf" srcId="{027AAD64-DBF2-498C-BF0A-7D9C3973A452}" destId="{023BA7C8-A7E6-48A5-B24D-61554F38A204}" srcOrd="1" destOrd="0" presId="urn:microsoft.com/office/officeart/2005/8/layout/process4"/>
    <dgm:cxn modelId="{2FD696F8-F2E5-47A0-8301-0E78AD2D1C4E}" type="presParOf" srcId="{027AAD64-DBF2-498C-BF0A-7D9C3973A452}" destId="{206AF502-3793-4477-A942-D7995B101AD9}" srcOrd="2" destOrd="0" presId="urn:microsoft.com/office/officeart/2005/8/layout/process4"/>
    <dgm:cxn modelId="{F720382F-0A60-4B84-82EB-E071ADA44002}" type="presParOf" srcId="{206AF502-3793-4477-A942-D7995B101AD9}" destId="{07FBFBEA-C17E-4827-99BA-F6B8C27DB23D}" srcOrd="0" destOrd="0" presId="urn:microsoft.com/office/officeart/2005/8/layout/process4"/>
    <dgm:cxn modelId="{E38912B9-0226-460F-8B47-23BEA817F173}" type="presParOf" srcId="{206AF502-3793-4477-A942-D7995B101AD9}" destId="{5001C627-5312-4ADB-B0C5-884924FD40C3}" srcOrd="1" destOrd="0" presId="urn:microsoft.com/office/officeart/2005/8/layout/process4"/>
    <dgm:cxn modelId="{E3BC8516-E0AE-44A4-9767-15C59B523E3F}" type="presParOf" srcId="{206AF502-3793-4477-A942-D7995B101AD9}" destId="{DC3A2BEC-4C07-42F3-A820-C027328C685B}" srcOrd="2" destOrd="0" presId="urn:microsoft.com/office/officeart/2005/8/layout/process4"/>
    <dgm:cxn modelId="{5435765E-3F9C-4EE2-B60A-5F86A0B7CA01}" type="presParOf" srcId="{DC3A2BEC-4C07-42F3-A820-C027328C685B}" destId="{C19273CF-28B7-471F-AD76-4E92EEA4F58B}" srcOrd="0" destOrd="0" presId="urn:microsoft.com/office/officeart/2005/8/layout/process4"/>
    <dgm:cxn modelId="{C166315C-DD9F-46C5-BEC8-126DDD0132D4}" type="presParOf" srcId="{DC3A2BEC-4C07-42F3-A820-C027328C685B}" destId="{EB8DB178-2970-42E4-92AE-7F68D6BD562F}" srcOrd="1" destOrd="0" presId="urn:microsoft.com/office/officeart/2005/8/layout/process4"/>
    <dgm:cxn modelId="{983A30D5-84E1-445F-A7CB-536D1798B2B9}" type="presParOf" srcId="{DC3A2BEC-4C07-42F3-A820-C027328C685B}" destId="{8F1251EC-0304-46F7-9E69-4AAD32FE5EB0}" srcOrd="2" destOrd="0" presId="urn:microsoft.com/office/officeart/2005/8/layout/process4"/>
    <dgm:cxn modelId="{5D73F082-E707-4B23-982B-79A724627B50}" type="presParOf" srcId="{DC3A2BEC-4C07-42F3-A820-C027328C685B}" destId="{48BC61A6-735A-4280-8ADE-13BE557C29CF}" srcOrd="3"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429024F-CC3A-4FF7-BDBF-51537FAAE614}" type="doc">
      <dgm:prSet loTypeId="urn:microsoft.com/office/officeart/2005/8/layout/vList2" loCatId="list" qsTypeId="urn:microsoft.com/office/officeart/2005/8/quickstyle/simple2" qsCatId="simple" csTypeId="urn:microsoft.com/office/officeart/2005/8/colors/colorful2" csCatId="colorful"/>
      <dgm:spPr/>
      <dgm:t>
        <a:bodyPr/>
        <a:lstStyle/>
        <a:p>
          <a:endParaRPr lang="en-US"/>
        </a:p>
      </dgm:t>
    </dgm:pt>
    <dgm:pt modelId="{15A74540-512E-4BEB-BAF7-D1B673188A0E}">
      <dgm:prSet/>
      <dgm:spPr/>
      <dgm:t>
        <a:bodyPr/>
        <a:lstStyle/>
        <a:p>
          <a:r>
            <a:rPr lang="en-US"/>
            <a:t>Invest in medical provider hospitals/hubs/clinics/offices that offer one-stop comprehensive services in addition to medical care.</a:t>
          </a:r>
        </a:p>
      </dgm:t>
    </dgm:pt>
    <dgm:pt modelId="{311B2C8D-FB33-4917-B1F8-2E5680093E96}" type="parTrans" cxnId="{B242717A-9C03-4356-ADC4-3F9B3EC222CA}">
      <dgm:prSet/>
      <dgm:spPr/>
      <dgm:t>
        <a:bodyPr/>
        <a:lstStyle/>
        <a:p>
          <a:endParaRPr lang="en-US"/>
        </a:p>
      </dgm:t>
    </dgm:pt>
    <dgm:pt modelId="{DF5EA077-ADD8-413F-AB1F-D25C94FAC926}" type="sibTrans" cxnId="{B242717A-9C03-4356-ADC4-3F9B3EC222CA}">
      <dgm:prSet/>
      <dgm:spPr/>
      <dgm:t>
        <a:bodyPr/>
        <a:lstStyle/>
        <a:p>
          <a:endParaRPr lang="en-US"/>
        </a:p>
      </dgm:t>
    </dgm:pt>
    <dgm:pt modelId="{D280EECA-3E90-4C3A-B54F-F0CCC9597C71}">
      <dgm:prSet/>
      <dgm:spPr/>
      <dgm:t>
        <a:bodyPr/>
        <a:lstStyle/>
        <a:p>
          <a:r>
            <a:rPr lang="en-US"/>
            <a:t>Families looking for additional support face a fragmented system, begin with where services are located. </a:t>
          </a:r>
        </a:p>
      </dgm:t>
    </dgm:pt>
    <dgm:pt modelId="{7B0FE6C8-55B7-4082-ACA9-AD0909887065}" type="parTrans" cxnId="{72CF974C-28EC-40CF-AC6A-9F4B4E45DF7D}">
      <dgm:prSet/>
      <dgm:spPr/>
      <dgm:t>
        <a:bodyPr/>
        <a:lstStyle/>
        <a:p>
          <a:endParaRPr lang="en-US"/>
        </a:p>
      </dgm:t>
    </dgm:pt>
    <dgm:pt modelId="{5C3FA466-FEA5-479D-A200-4B017B31EC05}" type="sibTrans" cxnId="{72CF974C-28EC-40CF-AC6A-9F4B4E45DF7D}">
      <dgm:prSet/>
      <dgm:spPr/>
      <dgm:t>
        <a:bodyPr/>
        <a:lstStyle/>
        <a:p>
          <a:endParaRPr lang="en-US"/>
        </a:p>
      </dgm:t>
    </dgm:pt>
    <dgm:pt modelId="{B327FF22-2A98-4034-9D5E-C40455EBE3FE}">
      <dgm:prSet/>
      <dgm:spPr/>
      <dgm:t>
        <a:bodyPr/>
        <a:lstStyle/>
        <a:p>
          <a:r>
            <a:rPr lang="en-US"/>
            <a:t>Research: one-stop approach can promote healthy behaviors and reduce negative outcomes associated with maternal and infant mortality. </a:t>
          </a:r>
        </a:p>
      </dgm:t>
    </dgm:pt>
    <dgm:pt modelId="{2186FCA1-C499-4298-82BF-0018CBC62B6B}" type="parTrans" cxnId="{474785CC-CE09-4A8B-B942-A0C35ECB5D64}">
      <dgm:prSet/>
      <dgm:spPr/>
      <dgm:t>
        <a:bodyPr/>
        <a:lstStyle/>
        <a:p>
          <a:endParaRPr lang="en-US"/>
        </a:p>
      </dgm:t>
    </dgm:pt>
    <dgm:pt modelId="{BA0F17DB-A2BE-416E-86D1-E1FC6197984C}" type="sibTrans" cxnId="{474785CC-CE09-4A8B-B942-A0C35ECB5D64}">
      <dgm:prSet/>
      <dgm:spPr/>
      <dgm:t>
        <a:bodyPr/>
        <a:lstStyle/>
        <a:p>
          <a:endParaRPr lang="en-US"/>
        </a:p>
      </dgm:t>
    </dgm:pt>
    <dgm:pt modelId="{6EB4E849-4F31-4ADD-A5E8-5A395F46632C}" type="pres">
      <dgm:prSet presAssocID="{2429024F-CC3A-4FF7-BDBF-51537FAAE614}" presName="linear" presStyleCnt="0">
        <dgm:presLayoutVars>
          <dgm:animLvl val="lvl"/>
          <dgm:resizeHandles val="exact"/>
        </dgm:presLayoutVars>
      </dgm:prSet>
      <dgm:spPr/>
    </dgm:pt>
    <dgm:pt modelId="{D6B0AE35-2CAC-4BD5-9DEB-D5B49F7BAAA0}" type="pres">
      <dgm:prSet presAssocID="{15A74540-512E-4BEB-BAF7-D1B673188A0E}" presName="parentText" presStyleLbl="node1" presStyleIdx="0" presStyleCnt="3">
        <dgm:presLayoutVars>
          <dgm:chMax val="0"/>
          <dgm:bulletEnabled val="1"/>
        </dgm:presLayoutVars>
      </dgm:prSet>
      <dgm:spPr/>
    </dgm:pt>
    <dgm:pt modelId="{3852E55B-F273-4870-A211-A343DCE59BA1}" type="pres">
      <dgm:prSet presAssocID="{DF5EA077-ADD8-413F-AB1F-D25C94FAC926}" presName="spacer" presStyleCnt="0"/>
      <dgm:spPr/>
    </dgm:pt>
    <dgm:pt modelId="{D48F094F-561A-4BEC-84B6-D24480619290}" type="pres">
      <dgm:prSet presAssocID="{D280EECA-3E90-4C3A-B54F-F0CCC9597C71}" presName="parentText" presStyleLbl="node1" presStyleIdx="1" presStyleCnt="3">
        <dgm:presLayoutVars>
          <dgm:chMax val="0"/>
          <dgm:bulletEnabled val="1"/>
        </dgm:presLayoutVars>
      </dgm:prSet>
      <dgm:spPr/>
    </dgm:pt>
    <dgm:pt modelId="{E63AA948-FA19-4F3A-A26F-DEDEC2A3A7BE}" type="pres">
      <dgm:prSet presAssocID="{5C3FA466-FEA5-479D-A200-4B017B31EC05}" presName="spacer" presStyleCnt="0"/>
      <dgm:spPr/>
    </dgm:pt>
    <dgm:pt modelId="{9447F930-FCB4-4932-BEDB-90627F216EF7}" type="pres">
      <dgm:prSet presAssocID="{B327FF22-2A98-4034-9D5E-C40455EBE3FE}" presName="parentText" presStyleLbl="node1" presStyleIdx="2" presStyleCnt="3">
        <dgm:presLayoutVars>
          <dgm:chMax val="0"/>
          <dgm:bulletEnabled val="1"/>
        </dgm:presLayoutVars>
      </dgm:prSet>
      <dgm:spPr/>
    </dgm:pt>
  </dgm:ptLst>
  <dgm:cxnLst>
    <dgm:cxn modelId="{72CF974C-28EC-40CF-AC6A-9F4B4E45DF7D}" srcId="{2429024F-CC3A-4FF7-BDBF-51537FAAE614}" destId="{D280EECA-3E90-4C3A-B54F-F0CCC9597C71}" srcOrd="1" destOrd="0" parTransId="{7B0FE6C8-55B7-4082-ACA9-AD0909887065}" sibTransId="{5C3FA466-FEA5-479D-A200-4B017B31EC05}"/>
    <dgm:cxn modelId="{B242717A-9C03-4356-ADC4-3F9B3EC222CA}" srcId="{2429024F-CC3A-4FF7-BDBF-51537FAAE614}" destId="{15A74540-512E-4BEB-BAF7-D1B673188A0E}" srcOrd="0" destOrd="0" parTransId="{311B2C8D-FB33-4917-B1F8-2E5680093E96}" sibTransId="{DF5EA077-ADD8-413F-AB1F-D25C94FAC926}"/>
    <dgm:cxn modelId="{C15A588D-B81F-451A-A316-8EE4EB1E25BF}" type="presOf" srcId="{2429024F-CC3A-4FF7-BDBF-51537FAAE614}" destId="{6EB4E849-4F31-4ADD-A5E8-5A395F46632C}" srcOrd="0" destOrd="0" presId="urn:microsoft.com/office/officeart/2005/8/layout/vList2"/>
    <dgm:cxn modelId="{16DBC68E-AEC5-48E9-86C9-817CB46F7C6C}" type="presOf" srcId="{15A74540-512E-4BEB-BAF7-D1B673188A0E}" destId="{D6B0AE35-2CAC-4BD5-9DEB-D5B49F7BAAA0}" srcOrd="0" destOrd="0" presId="urn:microsoft.com/office/officeart/2005/8/layout/vList2"/>
    <dgm:cxn modelId="{24FDD9C3-E893-4F91-AB3F-03BAE4A23780}" type="presOf" srcId="{D280EECA-3E90-4C3A-B54F-F0CCC9597C71}" destId="{D48F094F-561A-4BEC-84B6-D24480619290}" srcOrd="0" destOrd="0" presId="urn:microsoft.com/office/officeart/2005/8/layout/vList2"/>
    <dgm:cxn modelId="{474785CC-CE09-4A8B-B942-A0C35ECB5D64}" srcId="{2429024F-CC3A-4FF7-BDBF-51537FAAE614}" destId="{B327FF22-2A98-4034-9D5E-C40455EBE3FE}" srcOrd="2" destOrd="0" parTransId="{2186FCA1-C499-4298-82BF-0018CBC62B6B}" sibTransId="{BA0F17DB-A2BE-416E-86D1-E1FC6197984C}"/>
    <dgm:cxn modelId="{B354CEFD-7925-4F54-B514-510DCE0EA8CD}" type="presOf" srcId="{B327FF22-2A98-4034-9D5E-C40455EBE3FE}" destId="{9447F930-FCB4-4932-BEDB-90627F216EF7}" srcOrd="0" destOrd="0" presId="urn:microsoft.com/office/officeart/2005/8/layout/vList2"/>
    <dgm:cxn modelId="{E6D9A42B-B467-4995-88F7-5FAC545C0CC4}" type="presParOf" srcId="{6EB4E849-4F31-4ADD-A5E8-5A395F46632C}" destId="{D6B0AE35-2CAC-4BD5-9DEB-D5B49F7BAAA0}" srcOrd="0" destOrd="0" presId="urn:microsoft.com/office/officeart/2005/8/layout/vList2"/>
    <dgm:cxn modelId="{73F451F0-4D04-4EE0-8B9C-160D1D4A881B}" type="presParOf" srcId="{6EB4E849-4F31-4ADD-A5E8-5A395F46632C}" destId="{3852E55B-F273-4870-A211-A343DCE59BA1}" srcOrd="1" destOrd="0" presId="urn:microsoft.com/office/officeart/2005/8/layout/vList2"/>
    <dgm:cxn modelId="{CADAD087-98BB-4FCE-9847-A57E649864FA}" type="presParOf" srcId="{6EB4E849-4F31-4ADD-A5E8-5A395F46632C}" destId="{D48F094F-561A-4BEC-84B6-D24480619290}" srcOrd="2" destOrd="0" presId="urn:microsoft.com/office/officeart/2005/8/layout/vList2"/>
    <dgm:cxn modelId="{51C2A210-7B1D-4786-89D4-0B178F397D66}" type="presParOf" srcId="{6EB4E849-4F31-4ADD-A5E8-5A395F46632C}" destId="{E63AA948-FA19-4F3A-A26F-DEDEC2A3A7BE}" srcOrd="3" destOrd="0" presId="urn:microsoft.com/office/officeart/2005/8/layout/vList2"/>
    <dgm:cxn modelId="{E66932FD-9EEF-425B-99CB-5CFBCCECCE0A}" type="presParOf" srcId="{6EB4E849-4F31-4ADD-A5E8-5A395F46632C}" destId="{9447F930-FCB4-4932-BEDB-90627F216EF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CEFA606-4E4D-474A-95DE-40408FC6A8FA}" type="doc">
      <dgm:prSet loTypeId="urn:microsoft.com/office/officeart/2005/8/layout/list1" loCatId="list" qsTypeId="urn:microsoft.com/office/officeart/2005/8/quickstyle/simple2" qsCatId="simple" csTypeId="urn:microsoft.com/office/officeart/2005/8/colors/colorful2" csCatId="colorful"/>
      <dgm:spPr/>
      <dgm:t>
        <a:bodyPr/>
        <a:lstStyle/>
        <a:p>
          <a:endParaRPr lang="en-US"/>
        </a:p>
      </dgm:t>
    </dgm:pt>
    <dgm:pt modelId="{4036DC81-CB27-4CE4-B25F-59AD22BB68AC}">
      <dgm:prSet/>
      <dgm:spPr/>
      <dgm:t>
        <a:bodyPr/>
        <a:lstStyle/>
        <a:p>
          <a:r>
            <a:rPr lang="en-US"/>
            <a:t>Medical home and Episode based Payments </a:t>
          </a:r>
        </a:p>
      </dgm:t>
    </dgm:pt>
    <dgm:pt modelId="{0B7BDFB4-4D26-499F-89BE-A1CD6526ED2E}" type="parTrans" cxnId="{E4482D29-CFD6-4CEF-B6AF-D86B3D3DD177}">
      <dgm:prSet/>
      <dgm:spPr/>
      <dgm:t>
        <a:bodyPr/>
        <a:lstStyle/>
        <a:p>
          <a:endParaRPr lang="en-US"/>
        </a:p>
      </dgm:t>
    </dgm:pt>
    <dgm:pt modelId="{1AD36B98-7B0D-4790-80B5-C7DA02E7CA8F}" type="sibTrans" cxnId="{E4482D29-CFD6-4CEF-B6AF-D86B3D3DD177}">
      <dgm:prSet/>
      <dgm:spPr/>
      <dgm:t>
        <a:bodyPr/>
        <a:lstStyle/>
        <a:p>
          <a:endParaRPr lang="en-US"/>
        </a:p>
      </dgm:t>
    </dgm:pt>
    <dgm:pt modelId="{BAF60B7E-CE99-414D-977E-30A44996C451}">
      <dgm:prSet/>
      <dgm:spPr/>
      <dgm:t>
        <a:bodyPr/>
        <a:lstStyle/>
        <a:p>
          <a:r>
            <a:rPr lang="en-US"/>
            <a:t>Successful models:</a:t>
          </a:r>
        </a:p>
      </dgm:t>
    </dgm:pt>
    <dgm:pt modelId="{CB5FF28B-976A-44F4-A757-10F9C824C03A}" type="parTrans" cxnId="{C8A11AA9-AD17-489E-8F11-56EC8F4A5025}">
      <dgm:prSet/>
      <dgm:spPr/>
      <dgm:t>
        <a:bodyPr/>
        <a:lstStyle/>
        <a:p>
          <a:endParaRPr lang="en-US"/>
        </a:p>
      </dgm:t>
    </dgm:pt>
    <dgm:pt modelId="{66BA2D8C-95B6-4BED-A8D8-95CB2BE30FAC}" type="sibTrans" cxnId="{C8A11AA9-AD17-489E-8F11-56EC8F4A5025}">
      <dgm:prSet/>
      <dgm:spPr/>
      <dgm:t>
        <a:bodyPr/>
        <a:lstStyle/>
        <a:p>
          <a:endParaRPr lang="en-US"/>
        </a:p>
      </dgm:t>
    </dgm:pt>
    <dgm:pt modelId="{9C9581DF-CD15-4546-A1F8-4006D23463C9}">
      <dgm:prSet/>
      <dgm:spPr/>
      <dgm:t>
        <a:bodyPr/>
        <a:lstStyle/>
        <a:p>
          <a:r>
            <a:rPr lang="en-US" dirty="0"/>
            <a:t>Strong Start for Healthy Mothers &amp; Babies Medical Home Model in Tampa Bay area (successful three-year demonstration project).</a:t>
          </a:r>
        </a:p>
      </dgm:t>
    </dgm:pt>
    <dgm:pt modelId="{7E09A98C-CD0F-4046-BB34-E4671C88E989}" type="parTrans" cxnId="{2A0BFBCC-6927-4CD5-B0A5-39950BFDAAC3}">
      <dgm:prSet/>
      <dgm:spPr/>
      <dgm:t>
        <a:bodyPr/>
        <a:lstStyle/>
        <a:p>
          <a:endParaRPr lang="en-US"/>
        </a:p>
      </dgm:t>
    </dgm:pt>
    <dgm:pt modelId="{B16F57D9-F9A1-43CC-9010-7B981F4FD818}" type="sibTrans" cxnId="{2A0BFBCC-6927-4CD5-B0A5-39950BFDAAC3}">
      <dgm:prSet/>
      <dgm:spPr/>
      <dgm:t>
        <a:bodyPr/>
        <a:lstStyle/>
        <a:p>
          <a:endParaRPr lang="en-US"/>
        </a:p>
      </dgm:t>
    </dgm:pt>
    <dgm:pt modelId="{C052F114-6821-4369-96E7-404320511EBB}">
      <dgm:prSet/>
      <dgm:spPr/>
      <dgm:t>
        <a:bodyPr/>
        <a:lstStyle/>
        <a:p>
          <a:r>
            <a:rPr lang="en-US"/>
            <a:t>Wisconsin’s Obstetric Medical Home Program (part of state Medicaid program)</a:t>
          </a:r>
        </a:p>
      </dgm:t>
    </dgm:pt>
    <dgm:pt modelId="{DCB7D918-59C0-46C0-A1FE-15A8AF160843}" type="parTrans" cxnId="{A63E409D-EC19-42E7-A49D-18C2638F15CE}">
      <dgm:prSet/>
      <dgm:spPr/>
      <dgm:t>
        <a:bodyPr/>
        <a:lstStyle/>
        <a:p>
          <a:endParaRPr lang="en-US"/>
        </a:p>
      </dgm:t>
    </dgm:pt>
    <dgm:pt modelId="{F16C2D88-8CC3-4D94-9356-F2A7E60BBD6A}" type="sibTrans" cxnId="{A63E409D-EC19-42E7-A49D-18C2638F15CE}">
      <dgm:prSet/>
      <dgm:spPr/>
      <dgm:t>
        <a:bodyPr/>
        <a:lstStyle/>
        <a:p>
          <a:endParaRPr lang="en-US"/>
        </a:p>
      </dgm:t>
    </dgm:pt>
    <dgm:pt modelId="{AC25EB8C-BBC8-4A54-995B-D57926925664}" type="pres">
      <dgm:prSet presAssocID="{8CEFA606-4E4D-474A-95DE-40408FC6A8FA}" presName="linear" presStyleCnt="0">
        <dgm:presLayoutVars>
          <dgm:dir/>
          <dgm:animLvl val="lvl"/>
          <dgm:resizeHandles val="exact"/>
        </dgm:presLayoutVars>
      </dgm:prSet>
      <dgm:spPr/>
    </dgm:pt>
    <dgm:pt modelId="{2B12A327-C08D-4334-962F-8F39FE239AE0}" type="pres">
      <dgm:prSet presAssocID="{4036DC81-CB27-4CE4-B25F-59AD22BB68AC}" presName="parentLin" presStyleCnt="0"/>
      <dgm:spPr/>
    </dgm:pt>
    <dgm:pt modelId="{D175FDEF-3EDC-445C-9AA4-5970C821B58F}" type="pres">
      <dgm:prSet presAssocID="{4036DC81-CB27-4CE4-B25F-59AD22BB68AC}" presName="parentLeftMargin" presStyleLbl="node1" presStyleIdx="0" presStyleCnt="2"/>
      <dgm:spPr/>
    </dgm:pt>
    <dgm:pt modelId="{F6F9AC09-A5F8-49AB-A83F-701EC22D8D50}" type="pres">
      <dgm:prSet presAssocID="{4036DC81-CB27-4CE4-B25F-59AD22BB68AC}" presName="parentText" presStyleLbl="node1" presStyleIdx="0" presStyleCnt="2">
        <dgm:presLayoutVars>
          <dgm:chMax val="0"/>
          <dgm:bulletEnabled val="1"/>
        </dgm:presLayoutVars>
      </dgm:prSet>
      <dgm:spPr/>
    </dgm:pt>
    <dgm:pt modelId="{7D5D20C7-1E4A-4733-85AB-3C0718E4FAF6}" type="pres">
      <dgm:prSet presAssocID="{4036DC81-CB27-4CE4-B25F-59AD22BB68AC}" presName="negativeSpace" presStyleCnt="0"/>
      <dgm:spPr/>
    </dgm:pt>
    <dgm:pt modelId="{F9AD0933-92D2-4544-9A07-68B99C953BC4}" type="pres">
      <dgm:prSet presAssocID="{4036DC81-CB27-4CE4-B25F-59AD22BB68AC}" presName="childText" presStyleLbl="conFgAcc1" presStyleIdx="0" presStyleCnt="2">
        <dgm:presLayoutVars>
          <dgm:bulletEnabled val="1"/>
        </dgm:presLayoutVars>
      </dgm:prSet>
      <dgm:spPr/>
    </dgm:pt>
    <dgm:pt modelId="{86F0B6FA-8572-40B4-9770-2C4B0CC17209}" type="pres">
      <dgm:prSet presAssocID="{1AD36B98-7B0D-4790-80B5-C7DA02E7CA8F}" presName="spaceBetweenRectangles" presStyleCnt="0"/>
      <dgm:spPr/>
    </dgm:pt>
    <dgm:pt modelId="{250B6BF2-C54F-4FB4-B1E8-BCB2F881A730}" type="pres">
      <dgm:prSet presAssocID="{BAF60B7E-CE99-414D-977E-30A44996C451}" presName="parentLin" presStyleCnt="0"/>
      <dgm:spPr/>
    </dgm:pt>
    <dgm:pt modelId="{5B7DFF26-6681-43C9-B184-A7F66F8F024F}" type="pres">
      <dgm:prSet presAssocID="{BAF60B7E-CE99-414D-977E-30A44996C451}" presName="parentLeftMargin" presStyleLbl="node1" presStyleIdx="0" presStyleCnt="2"/>
      <dgm:spPr/>
    </dgm:pt>
    <dgm:pt modelId="{D28E7F9A-A5E9-424C-BA7D-58F28CE2EF65}" type="pres">
      <dgm:prSet presAssocID="{BAF60B7E-CE99-414D-977E-30A44996C451}" presName="parentText" presStyleLbl="node1" presStyleIdx="1" presStyleCnt="2">
        <dgm:presLayoutVars>
          <dgm:chMax val="0"/>
          <dgm:bulletEnabled val="1"/>
        </dgm:presLayoutVars>
      </dgm:prSet>
      <dgm:spPr/>
    </dgm:pt>
    <dgm:pt modelId="{C192FFB1-9277-4F4A-90EE-8D326F5BABD4}" type="pres">
      <dgm:prSet presAssocID="{BAF60B7E-CE99-414D-977E-30A44996C451}" presName="negativeSpace" presStyleCnt="0"/>
      <dgm:spPr/>
    </dgm:pt>
    <dgm:pt modelId="{E726E9CA-3849-406C-BC8B-73DEE9050622}" type="pres">
      <dgm:prSet presAssocID="{BAF60B7E-CE99-414D-977E-30A44996C451}" presName="childText" presStyleLbl="conFgAcc1" presStyleIdx="1" presStyleCnt="2">
        <dgm:presLayoutVars>
          <dgm:bulletEnabled val="1"/>
        </dgm:presLayoutVars>
      </dgm:prSet>
      <dgm:spPr/>
    </dgm:pt>
  </dgm:ptLst>
  <dgm:cxnLst>
    <dgm:cxn modelId="{1F9A4412-F2C0-454D-9951-B8CDB8698F5B}" type="presOf" srcId="{8CEFA606-4E4D-474A-95DE-40408FC6A8FA}" destId="{AC25EB8C-BBC8-4A54-995B-D57926925664}" srcOrd="0" destOrd="0" presId="urn:microsoft.com/office/officeart/2005/8/layout/list1"/>
    <dgm:cxn modelId="{E4482D29-CFD6-4CEF-B6AF-D86B3D3DD177}" srcId="{8CEFA606-4E4D-474A-95DE-40408FC6A8FA}" destId="{4036DC81-CB27-4CE4-B25F-59AD22BB68AC}" srcOrd="0" destOrd="0" parTransId="{0B7BDFB4-4D26-499F-89BE-A1CD6526ED2E}" sibTransId="{1AD36B98-7B0D-4790-80B5-C7DA02E7CA8F}"/>
    <dgm:cxn modelId="{E9BD3E59-B25F-4749-B440-B5DE9D40F75B}" type="presOf" srcId="{9C9581DF-CD15-4546-A1F8-4006D23463C9}" destId="{E726E9CA-3849-406C-BC8B-73DEE9050622}" srcOrd="0" destOrd="0" presId="urn:microsoft.com/office/officeart/2005/8/layout/list1"/>
    <dgm:cxn modelId="{56EFC782-F1EF-4D89-A107-0427C2CDD90C}" type="presOf" srcId="{4036DC81-CB27-4CE4-B25F-59AD22BB68AC}" destId="{F6F9AC09-A5F8-49AB-A83F-701EC22D8D50}" srcOrd="1" destOrd="0" presId="urn:microsoft.com/office/officeart/2005/8/layout/list1"/>
    <dgm:cxn modelId="{88AF9490-30D9-4592-917E-81426FBD99B7}" type="presOf" srcId="{C052F114-6821-4369-96E7-404320511EBB}" destId="{E726E9CA-3849-406C-BC8B-73DEE9050622}" srcOrd="0" destOrd="1" presId="urn:microsoft.com/office/officeart/2005/8/layout/list1"/>
    <dgm:cxn modelId="{A63E409D-EC19-42E7-A49D-18C2638F15CE}" srcId="{BAF60B7E-CE99-414D-977E-30A44996C451}" destId="{C052F114-6821-4369-96E7-404320511EBB}" srcOrd="1" destOrd="0" parTransId="{DCB7D918-59C0-46C0-A1FE-15A8AF160843}" sibTransId="{F16C2D88-8CC3-4D94-9356-F2A7E60BBD6A}"/>
    <dgm:cxn modelId="{C8A11AA9-AD17-489E-8F11-56EC8F4A5025}" srcId="{8CEFA606-4E4D-474A-95DE-40408FC6A8FA}" destId="{BAF60B7E-CE99-414D-977E-30A44996C451}" srcOrd="1" destOrd="0" parTransId="{CB5FF28B-976A-44F4-A757-10F9C824C03A}" sibTransId="{66BA2D8C-95B6-4BED-A8D8-95CB2BE30FAC}"/>
    <dgm:cxn modelId="{0B16DEAA-F5D4-4B55-A014-AEF3588EEB5A}" type="presOf" srcId="{4036DC81-CB27-4CE4-B25F-59AD22BB68AC}" destId="{D175FDEF-3EDC-445C-9AA4-5970C821B58F}" srcOrd="0" destOrd="0" presId="urn:microsoft.com/office/officeart/2005/8/layout/list1"/>
    <dgm:cxn modelId="{2A0BFBCC-6927-4CD5-B0A5-39950BFDAAC3}" srcId="{BAF60B7E-CE99-414D-977E-30A44996C451}" destId="{9C9581DF-CD15-4546-A1F8-4006D23463C9}" srcOrd="0" destOrd="0" parTransId="{7E09A98C-CD0F-4046-BB34-E4671C88E989}" sibTransId="{B16F57D9-F9A1-43CC-9010-7B981F4FD818}"/>
    <dgm:cxn modelId="{0D7355CE-DA5B-4C04-A748-916E059666FF}" type="presOf" srcId="{BAF60B7E-CE99-414D-977E-30A44996C451}" destId="{5B7DFF26-6681-43C9-B184-A7F66F8F024F}" srcOrd="0" destOrd="0" presId="urn:microsoft.com/office/officeart/2005/8/layout/list1"/>
    <dgm:cxn modelId="{3B6E63FB-E8A7-44EA-A16D-EC90D1BDF2C8}" type="presOf" srcId="{BAF60B7E-CE99-414D-977E-30A44996C451}" destId="{D28E7F9A-A5E9-424C-BA7D-58F28CE2EF65}" srcOrd="1" destOrd="0" presId="urn:microsoft.com/office/officeart/2005/8/layout/list1"/>
    <dgm:cxn modelId="{F75361C7-BA98-499A-8EA0-09EB12543A2D}" type="presParOf" srcId="{AC25EB8C-BBC8-4A54-995B-D57926925664}" destId="{2B12A327-C08D-4334-962F-8F39FE239AE0}" srcOrd="0" destOrd="0" presId="urn:microsoft.com/office/officeart/2005/8/layout/list1"/>
    <dgm:cxn modelId="{270424A6-AB66-46DD-8C2C-01CD906A81DB}" type="presParOf" srcId="{2B12A327-C08D-4334-962F-8F39FE239AE0}" destId="{D175FDEF-3EDC-445C-9AA4-5970C821B58F}" srcOrd="0" destOrd="0" presId="urn:microsoft.com/office/officeart/2005/8/layout/list1"/>
    <dgm:cxn modelId="{B3728DEC-B7EA-4094-8117-29B8C0EFDE32}" type="presParOf" srcId="{2B12A327-C08D-4334-962F-8F39FE239AE0}" destId="{F6F9AC09-A5F8-49AB-A83F-701EC22D8D50}" srcOrd="1" destOrd="0" presId="urn:microsoft.com/office/officeart/2005/8/layout/list1"/>
    <dgm:cxn modelId="{1F61FB97-B199-4016-A9A8-701CE8FE7DC7}" type="presParOf" srcId="{AC25EB8C-BBC8-4A54-995B-D57926925664}" destId="{7D5D20C7-1E4A-4733-85AB-3C0718E4FAF6}" srcOrd="1" destOrd="0" presId="urn:microsoft.com/office/officeart/2005/8/layout/list1"/>
    <dgm:cxn modelId="{F93AE0BC-9F0A-4BDE-BF16-6EE788C57156}" type="presParOf" srcId="{AC25EB8C-BBC8-4A54-995B-D57926925664}" destId="{F9AD0933-92D2-4544-9A07-68B99C953BC4}" srcOrd="2" destOrd="0" presId="urn:microsoft.com/office/officeart/2005/8/layout/list1"/>
    <dgm:cxn modelId="{0CCC2968-4852-4295-8F20-E0383E5FEE48}" type="presParOf" srcId="{AC25EB8C-BBC8-4A54-995B-D57926925664}" destId="{86F0B6FA-8572-40B4-9770-2C4B0CC17209}" srcOrd="3" destOrd="0" presId="urn:microsoft.com/office/officeart/2005/8/layout/list1"/>
    <dgm:cxn modelId="{9BA41312-2AF1-4290-90EC-75729B7BAFDA}" type="presParOf" srcId="{AC25EB8C-BBC8-4A54-995B-D57926925664}" destId="{250B6BF2-C54F-4FB4-B1E8-BCB2F881A730}" srcOrd="4" destOrd="0" presId="urn:microsoft.com/office/officeart/2005/8/layout/list1"/>
    <dgm:cxn modelId="{49814030-28D4-40D0-A468-86E926C63E89}" type="presParOf" srcId="{250B6BF2-C54F-4FB4-B1E8-BCB2F881A730}" destId="{5B7DFF26-6681-43C9-B184-A7F66F8F024F}" srcOrd="0" destOrd="0" presId="urn:microsoft.com/office/officeart/2005/8/layout/list1"/>
    <dgm:cxn modelId="{9EDF94ED-8111-48C8-8ED8-5C2D1EAABFBA}" type="presParOf" srcId="{250B6BF2-C54F-4FB4-B1E8-BCB2F881A730}" destId="{D28E7F9A-A5E9-424C-BA7D-58F28CE2EF65}" srcOrd="1" destOrd="0" presId="urn:microsoft.com/office/officeart/2005/8/layout/list1"/>
    <dgm:cxn modelId="{65081097-C835-445D-A4F2-4807CF257B94}" type="presParOf" srcId="{AC25EB8C-BBC8-4A54-995B-D57926925664}" destId="{C192FFB1-9277-4F4A-90EE-8D326F5BABD4}" srcOrd="5" destOrd="0" presId="urn:microsoft.com/office/officeart/2005/8/layout/list1"/>
    <dgm:cxn modelId="{E38E92CE-1FEF-439C-B806-CDADF0C2191D}" type="presParOf" srcId="{AC25EB8C-BBC8-4A54-995B-D57926925664}" destId="{E726E9CA-3849-406C-BC8B-73DEE9050622}"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6FBF29D-7900-42DA-863F-3608138208EA}" type="doc">
      <dgm:prSet loTypeId="urn:microsoft.com/office/officeart/2005/8/layout/process4" loCatId="process" qsTypeId="urn:microsoft.com/office/officeart/2005/8/quickstyle/simple2" qsCatId="simple" csTypeId="urn:microsoft.com/office/officeart/2005/8/colors/colorful2" csCatId="colorful"/>
      <dgm:spPr/>
      <dgm:t>
        <a:bodyPr/>
        <a:lstStyle/>
        <a:p>
          <a:endParaRPr lang="en-US"/>
        </a:p>
      </dgm:t>
    </dgm:pt>
    <dgm:pt modelId="{A130B307-B5DE-44D5-9A75-1338459BA68E}">
      <dgm:prSet custT="1"/>
      <dgm:spPr/>
      <dgm:t>
        <a:bodyPr/>
        <a:lstStyle/>
        <a:p>
          <a:r>
            <a:rPr lang="en-US" sz="2400" dirty="0"/>
            <a:t>Expansion of health care coverage, use of postpartum family planning &amp; primary care</a:t>
          </a:r>
        </a:p>
      </dgm:t>
    </dgm:pt>
    <dgm:pt modelId="{ABC1B0E3-55B8-4D02-BE16-6E06EE721F96}" type="parTrans" cxnId="{87151493-2B74-4728-86D7-41FBCCD4424A}">
      <dgm:prSet/>
      <dgm:spPr/>
      <dgm:t>
        <a:bodyPr/>
        <a:lstStyle/>
        <a:p>
          <a:endParaRPr lang="en-US"/>
        </a:p>
      </dgm:t>
    </dgm:pt>
    <dgm:pt modelId="{1B1B24DF-85E7-451A-A4C2-4225F497A889}" type="sibTrans" cxnId="{87151493-2B74-4728-86D7-41FBCCD4424A}">
      <dgm:prSet/>
      <dgm:spPr/>
      <dgm:t>
        <a:bodyPr/>
        <a:lstStyle/>
        <a:p>
          <a:endParaRPr lang="en-US"/>
        </a:p>
      </dgm:t>
    </dgm:pt>
    <dgm:pt modelId="{1930AEF9-5EA8-407B-9978-BAEB4C4D5ACA}">
      <dgm:prSet/>
      <dgm:spPr/>
      <dgm:t>
        <a:bodyPr/>
        <a:lstStyle/>
        <a:p>
          <a:r>
            <a:rPr lang="en-US"/>
            <a:t>Continue Medicaid eligibility for one year post-birth</a:t>
          </a:r>
        </a:p>
      </dgm:t>
    </dgm:pt>
    <dgm:pt modelId="{1E998F69-17F8-4D8D-A07C-27AE643F7C3E}" type="parTrans" cxnId="{552BC54C-D400-4B2C-A06B-A75BAB028FB3}">
      <dgm:prSet/>
      <dgm:spPr/>
      <dgm:t>
        <a:bodyPr/>
        <a:lstStyle/>
        <a:p>
          <a:endParaRPr lang="en-US"/>
        </a:p>
      </dgm:t>
    </dgm:pt>
    <dgm:pt modelId="{53865BD6-C47D-469E-A5AF-7E76BD24A8E1}" type="sibTrans" cxnId="{552BC54C-D400-4B2C-A06B-A75BAB028FB3}">
      <dgm:prSet/>
      <dgm:spPr/>
      <dgm:t>
        <a:bodyPr/>
        <a:lstStyle/>
        <a:p>
          <a:endParaRPr lang="en-US"/>
        </a:p>
      </dgm:t>
    </dgm:pt>
    <dgm:pt modelId="{247EF086-61C3-4A94-A282-88391712D977}">
      <dgm:prSet/>
      <dgm:spPr/>
      <dgm:t>
        <a:bodyPr/>
        <a:lstStyle/>
        <a:p>
          <a:r>
            <a:rPr lang="en-US"/>
            <a:t>Expand knowledge, utilization of Family Planning Medicaid waiver</a:t>
          </a:r>
        </a:p>
      </dgm:t>
    </dgm:pt>
    <dgm:pt modelId="{8DB188A2-4ADB-41F1-9FB4-5DAF288395A7}" type="parTrans" cxnId="{B5D57662-E5E4-4150-B33E-B0AD7E803916}">
      <dgm:prSet/>
      <dgm:spPr/>
      <dgm:t>
        <a:bodyPr/>
        <a:lstStyle/>
        <a:p>
          <a:endParaRPr lang="en-US"/>
        </a:p>
      </dgm:t>
    </dgm:pt>
    <dgm:pt modelId="{04E1717E-7BC0-4BB5-B411-E7D29D231EC3}" type="sibTrans" cxnId="{B5D57662-E5E4-4150-B33E-B0AD7E803916}">
      <dgm:prSet/>
      <dgm:spPr/>
      <dgm:t>
        <a:bodyPr/>
        <a:lstStyle/>
        <a:p>
          <a:endParaRPr lang="en-US"/>
        </a:p>
      </dgm:t>
    </dgm:pt>
    <dgm:pt modelId="{1612006B-613C-4F6B-9805-14A7F1B59509}">
      <dgm:prSet/>
      <dgm:spPr/>
      <dgm:t>
        <a:bodyPr/>
        <a:lstStyle/>
        <a:p>
          <a:r>
            <a:rPr lang="en-US"/>
            <a:t>Provide Medical Home for all women of childbearing age</a:t>
          </a:r>
        </a:p>
      </dgm:t>
    </dgm:pt>
    <dgm:pt modelId="{2DD913EA-E155-4018-A76C-F8C3411E78B5}" type="parTrans" cxnId="{3A398B7A-A437-4F58-8B65-665E30C03FE5}">
      <dgm:prSet/>
      <dgm:spPr/>
      <dgm:t>
        <a:bodyPr/>
        <a:lstStyle/>
        <a:p>
          <a:endParaRPr lang="en-US"/>
        </a:p>
      </dgm:t>
    </dgm:pt>
    <dgm:pt modelId="{81AF9024-BA62-41FF-AF8C-659DC47463F6}" type="sibTrans" cxnId="{3A398B7A-A437-4F58-8B65-665E30C03FE5}">
      <dgm:prSet/>
      <dgm:spPr/>
      <dgm:t>
        <a:bodyPr/>
        <a:lstStyle/>
        <a:p>
          <a:endParaRPr lang="en-US"/>
        </a:p>
      </dgm:t>
    </dgm:pt>
    <dgm:pt modelId="{1F979719-3BAB-4261-BB7A-DC00A71CE673}">
      <dgm:prSet/>
      <dgm:spPr/>
      <dgm:t>
        <a:bodyPr/>
        <a:lstStyle/>
        <a:p>
          <a:r>
            <a:rPr lang="en-US"/>
            <a:t>Centering Group Care Model</a:t>
          </a:r>
        </a:p>
      </dgm:t>
    </dgm:pt>
    <dgm:pt modelId="{7727EF1C-6956-47A5-A611-C858BA2E0F26}" type="parTrans" cxnId="{09E9FD08-C7D8-426A-8D6B-13EC7745289E}">
      <dgm:prSet/>
      <dgm:spPr/>
      <dgm:t>
        <a:bodyPr/>
        <a:lstStyle/>
        <a:p>
          <a:endParaRPr lang="en-US"/>
        </a:p>
      </dgm:t>
    </dgm:pt>
    <dgm:pt modelId="{A480FD01-32ED-4130-8485-A929B5C45E0F}" type="sibTrans" cxnId="{09E9FD08-C7D8-426A-8D6B-13EC7745289E}">
      <dgm:prSet/>
      <dgm:spPr/>
      <dgm:t>
        <a:bodyPr/>
        <a:lstStyle/>
        <a:p>
          <a:endParaRPr lang="en-US"/>
        </a:p>
      </dgm:t>
    </dgm:pt>
    <dgm:pt modelId="{3BC27B77-2537-41D1-A1B1-0B4EFF195A2C}">
      <dgm:prSet/>
      <dgm:spPr/>
      <dgm:t>
        <a:bodyPr/>
        <a:lstStyle/>
        <a:p>
          <a:r>
            <a:rPr lang="en-US"/>
            <a:t>Pregnancy</a:t>
          </a:r>
        </a:p>
      </dgm:t>
    </dgm:pt>
    <dgm:pt modelId="{AC1807C4-7CFF-4A30-BDC1-EF3C92D6633A}" type="parTrans" cxnId="{E4B06498-EC7C-4CAB-A180-F62D3C150B76}">
      <dgm:prSet/>
      <dgm:spPr/>
      <dgm:t>
        <a:bodyPr/>
        <a:lstStyle/>
        <a:p>
          <a:endParaRPr lang="en-US"/>
        </a:p>
      </dgm:t>
    </dgm:pt>
    <dgm:pt modelId="{0DDB2205-DD43-43E9-87F2-6C8FEEB7DF1A}" type="sibTrans" cxnId="{E4B06498-EC7C-4CAB-A180-F62D3C150B76}">
      <dgm:prSet/>
      <dgm:spPr/>
      <dgm:t>
        <a:bodyPr/>
        <a:lstStyle/>
        <a:p>
          <a:endParaRPr lang="en-US"/>
        </a:p>
      </dgm:t>
    </dgm:pt>
    <dgm:pt modelId="{C55587C6-C108-414D-8778-C824A94B3C48}">
      <dgm:prSet/>
      <dgm:spPr/>
      <dgm:t>
        <a:bodyPr/>
        <a:lstStyle/>
        <a:p>
          <a:r>
            <a:rPr lang="en-US"/>
            <a:t>Pediatric/Parenting &amp; Interconception</a:t>
          </a:r>
        </a:p>
      </dgm:t>
    </dgm:pt>
    <dgm:pt modelId="{2F16204D-DE3A-433C-8618-9E246BA72741}" type="parTrans" cxnId="{8E3E2F49-2CDE-45CD-9A46-F8E81BB4CDC2}">
      <dgm:prSet/>
      <dgm:spPr/>
      <dgm:t>
        <a:bodyPr/>
        <a:lstStyle/>
        <a:p>
          <a:endParaRPr lang="en-US"/>
        </a:p>
      </dgm:t>
    </dgm:pt>
    <dgm:pt modelId="{3FB33B35-DDD1-4D11-BC69-66E42229F176}" type="sibTrans" cxnId="{8E3E2F49-2CDE-45CD-9A46-F8E81BB4CDC2}">
      <dgm:prSet/>
      <dgm:spPr/>
      <dgm:t>
        <a:bodyPr/>
        <a:lstStyle/>
        <a:p>
          <a:endParaRPr lang="en-US"/>
        </a:p>
      </dgm:t>
    </dgm:pt>
    <dgm:pt modelId="{42E669F0-9671-43B8-B795-6E32A5F791F5}" type="pres">
      <dgm:prSet presAssocID="{36FBF29D-7900-42DA-863F-3608138208EA}" presName="Name0" presStyleCnt="0">
        <dgm:presLayoutVars>
          <dgm:dir/>
          <dgm:animLvl val="lvl"/>
          <dgm:resizeHandles val="exact"/>
        </dgm:presLayoutVars>
      </dgm:prSet>
      <dgm:spPr/>
    </dgm:pt>
    <dgm:pt modelId="{AF68214B-D817-4DE2-92A5-88E19606209D}" type="pres">
      <dgm:prSet presAssocID="{1F979719-3BAB-4261-BB7A-DC00A71CE673}" presName="boxAndChildren" presStyleCnt="0"/>
      <dgm:spPr/>
    </dgm:pt>
    <dgm:pt modelId="{C29CE5AA-188E-410D-85E1-62C4075062AD}" type="pres">
      <dgm:prSet presAssocID="{1F979719-3BAB-4261-BB7A-DC00A71CE673}" presName="parentTextBox" presStyleLbl="node1" presStyleIdx="0" presStyleCnt="3"/>
      <dgm:spPr/>
    </dgm:pt>
    <dgm:pt modelId="{C80BFC5D-294F-41E0-9CC0-4A2F3417FF17}" type="pres">
      <dgm:prSet presAssocID="{1F979719-3BAB-4261-BB7A-DC00A71CE673}" presName="entireBox" presStyleLbl="node1" presStyleIdx="0" presStyleCnt="3"/>
      <dgm:spPr/>
    </dgm:pt>
    <dgm:pt modelId="{75B62153-9C9D-42AA-B0AE-A72A6E4BD473}" type="pres">
      <dgm:prSet presAssocID="{1F979719-3BAB-4261-BB7A-DC00A71CE673}" presName="descendantBox" presStyleCnt="0"/>
      <dgm:spPr/>
    </dgm:pt>
    <dgm:pt modelId="{869FADA5-2C8D-4983-8FA0-2EBB4FBFD067}" type="pres">
      <dgm:prSet presAssocID="{3BC27B77-2537-41D1-A1B1-0B4EFF195A2C}" presName="childTextBox" presStyleLbl="fgAccFollowNode1" presStyleIdx="0" presStyleCnt="4">
        <dgm:presLayoutVars>
          <dgm:bulletEnabled val="1"/>
        </dgm:presLayoutVars>
      </dgm:prSet>
      <dgm:spPr/>
    </dgm:pt>
    <dgm:pt modelId="{9D303643-4E45-4E29-B4E3-84BC17B8D89B}" type="pres">
      <dgm:prSet presAssocID="{C55587C6-C108-414D-8778-C824A94B3C48}" presName="childTextBox" presStyleLbl="fgAccFollowNode1" presStyleIdx="1" presStyleCnt="4">
        <dgm:presLayoutVars>
          <dgm:bulletEnabled val="1"/>
        </dgm:presLayoutVars>
      </dgm:prSet>
      <dgm:spPr/>
    </dgm:pt>
    <dgm:pt modelId="{A7DD962A-C34B-4159-A3F6-43A42289B775}" type="pres">
      <dgm:prSet presAssocID="{81AF9024-BA62-41FF-AF8C-659DC47463F6}" presName="sp" presStyleCnt="0"/>
      <dgm:spPr/>
    </dgm:pt>
    <dgm:pt modelId="{3629D3FF-697E-4459-95A0-C71E2B2C866C}" type="pres">
      <dgm:prSet presAssocID="{1612006B-613C-4F6B-9805-14A7F1B59509}" presName="arrowAndChildren" presStyleCnt="0"/>
      <dgm:spPr/>
    </dgm:pt>
    <dgm:pt modelId="{772623DA-EA3D-4ECD-9857-1BB470327C43}" type="pres">
      <dgm:prSet presAssocID="{1612006B-613C-4F6B-9805-14A7F1B59509}" presName="parentTextArrow" presStyleLbl="node1" presStyleIdx="1" presStyleCnt="3"/>
      <dgm:spPr/>
    </dgm:pt>
    <dgm:pt modelId="{CE86CE34-CED4-486D-AA24-D25572B37D37}" type="pres">
      <dgm:prSet presAssocID="{1B1B24DF-85E7-451A-A4C2-4225F497A889}" presName="sp" presStyleCnt="0"/>
      <dgm:spPr/>
    </dgm:pt>
    <dgm:pt modelId="{3A2C2CE4-BABF-4774-98F0-760A49974E20}" type="pres">
      <dgm:prSet presAssocID="{A130B307-B5DE-44D5-9A75-1338459BA68E}" presName="arrowAndChildren" presStyleCnt="0"/>
      <dgm:spPr/>
    </dgm:pt>
    <dgm:pt modelId="{478E947D-0608-4C50-B9AA-5D90E240A68F}" type="pres">
      <dgm:prSet presAssocID="{A130B307-B5DE-44D5-9A75-1338459BA68E}" presName="parentTextArrow" presStyleLbl="node1" presStyleIdx="1" presStyleCnt="3"/>
      <dgm:spPr/>
    </dgm:pt>
    <dgm:pt modelId="{A12E06F7-7302-4BCB-A18C-85A0713950F0}" type="pres">
      <dgm:prSet presAssocID="{A130B307-B5DE-44D5-9A75-1338459BA68E}" presName="arrow" presStyleLbl="node1" presStyleIdx="2" presStyleCnt="3"/>
      <dgm:spPr/>
    </dgm:pt>
    <dgm:pt modelId="{3FE92CEE-26DD-4C85-B194-3D8AD1DB999E}" type="pres">
      <dgm:prSet presAssocID="{A130B307-B5DE-44D5-9A75-1338459BA68E}" presName="descendantArrow" presStyleCnt="0"/>
      <dgm:spPr/>
    </dgm:pt>
    <dgm:pt modelId="{A82F6792-D334-41A4-9EAE-20A062E7A017}" type="pres">
      <dgm:prSet presAssocID="{1930AEF9-5EA8-407B-9978-BAEB4C4D5ACA}" presName="childTextArrow" presStyleLbl="fgAccFollowNode1" presStyleIdx="2" presStyleCnt="4">
        <dgm:presLayoutVars>
          <dgm:bulletEnabled val="1"/>
        </dgm:presLayoutVars>
      </dgm:prSet>
      <dgm:spPr/>
    </dgm:pt>
    <dgm:pt modelId="{BA66E881-5443-4FBB-A1A5-CF343F6A3673}" type="pres">
      <dgm:prSet presAssocID="{247EF086-61C3-4A94-A282-88391712D977}" presName="childTextArrow" presStyleLbl="fgAccFollowNode1" presStyleIdx="3" presStyleCnt="4">
        <dgm:presLayoutVars>
          <dgm:bulletEnabled val="1"/>
        </dgm:presLayoutVars>
      </dgm:prSet>
      <dgm:spPr/>
    </dgm:pt>
  </dgm:ptLst>
  <dgm:cxnLst>
    <dgm:cxn modelId="{09E9FD08-C7D8-426A-8D6B-13EC7745289E}" srcId="{36FBF29D-7900-42DA-863F-3608138208EA}" destId="{1F979719-3BAB-4261-BB7A-DC00A71CE673}" srcOrd="2" destOrd="0" parTransId="{7727EF1C-6956-47A5-A611-C858BA2E0F26}" sibTransId="{A480FD01-32ED-4130-8485-A929B5C45E0F}"/>
    <dgm:cxn modelId="{EE90F30E-6C6F-4352-A77D-041A5ED0B236}" type="presOf" srcId="{3BC27B77-2537-41D1-A1B1-0B4EFF195A2C}" destId="{869FADA5-2C8D-4983-8FA0-2EBB4FBFD067}" srcOrd="0" destOrd="0" presId="urn:microsoft.com/office/officeart/2005/8/layout/process4"/>
    <dgm:cxn modelId="{9E6FD016-DB1B-4A8E-BAD1-F17EF2AB0C9B}" type="presOf" srcId="{1612006B-613C-4F6B-9805-14A7F1B59509}" destId="{772623DA-EA3D-4ECD-9857-1BB470327C43}" srcOrd="0" destOrd="0" presId="urn:microsoft.com/office/officeart/2005/8/layout/process4"/>
    <dgm:cxn modelId="{B5D57662-E5E4-4150-B33E-B0AD7E803916}" srcId="{A130B307-B5DE-44D5-9A75-1338459BA68E}" destId="{247EF086-61C3-4A94-A282-88391712D977}" srcOrd="1" destOrd="0" parTransId="{8DB188A2-4ADB-41F1-9FB4-5DAF288395A7}" sibTransId="{04E1717E-7BC0-4BB5-B411-E7D29D231EC3}"/>
    <dgm:cxn modelId="{A2969C44-5DCE-4086-81AC-967628536625}" type="presOf" srcId="{C55587C6-C108-414D-8778-C824A94B3C48}" destId="{9D303643-4E45-4E29-B4E3-84BC17B8D89B}" srcOrd="0" destOrd="0" presId="urn:microsoft.com/office/officeart/2005/8/layout/process4"/>
    <dgm:cxn modelId="{8E3E2F49-2CDE-45CD-9A46-F8E81BB4CDC2}" srcId="{1F979719-3BAB-4261-BB7A-DC00A71CE673}" destId="{C55587C6-C108-414D-8778-C824A94B3C48}" srcOrd="1" destOrd="0" parTransId="{2F16204D-DE3A-433C-8618-9E246BA72741}" sibTransId="{3FB33B35-DDD1-4D11-BC69-66E42229F176}"/>
    <dgm:cxn modelId="{552BC54C-D400-4B2C-A06B-A75BAB028FB3}" srcId="{A130B307-B5DE-44D5-9A75-1338459BA68E}" destId="{1930AEF9-5EA8-407B-9978-BAEB4C4D5ACA}" srcOrd="0" destOrd="0" parTransId="{1E998F69-17F8-4D8D-A07C-27AE643F7C3E}" sibTransId="{53865BD6-C47D-469E-A5AF-7E76BD24A8E1}"/>
    <dgm:cxn modelId="{73AB7D4F-21FB-4906-9471-69F368C6EC0B}" type="presOf" srcId="{1F979719-3BAB-4261-BB7A-DC00A71CE673}" destId="{C29CE5AA-188E-410D-85E1-62C4075062AD}" srcOrd="0" destOrd="0" presId="urn:microsoft.com/office/officeart/2005/8/layout/process4"/>
    <dgm:cxn modelId="{3A398B7A-A437-4F58-8B65-665E30C03FE5}" srcId="{36FBF29D-7900-42DA-863F-3608138208EA}" destId="{1612006B-613C-4F6B-9805-14A7F1B59509}" srcOrd="1" destOrd="0" parTransId="{2DD913EA-E155-4018-A76C-F8C3411E78B5}" sibTransId="{81AF9024-BA62-41FF-AF8C-659DC47463F6}"/>
    <dgm:cxn modelId="{87151493-2B74-4728-86D7-41FBCCD4424A}" srcId="{36FBF29D-7900-42DA-863F-3608138208EA}" destId="{A130B307-B5DE-44D5-9A75-1338459BA68E}" srcOrd="0" destOrd="0" parTransId="{ABC1B0E3-55B8-4D02-BE16-6E06EE721F96}" sibTransId="{1B1B24DF-85E7-451A-A4C2-4225F497A889}"/>
    <dgm:cxn modelId="{E4B06498-EC7C-4CAB-A180-F62D3C150B76}" srcId="{1F979719-3BAB-4261-BB7A-DC00A71CE673}" destId="{3BC27B77-2537-41D1-A1B1-0B4EFF195A2C}" srcOrd="0" destOrd="0" parTransId="{AC1807C4-7CFF-4A30-BDC1-EF3C92D6633A}" sibTransId="{0DDB2205-DD43-43E9-87F2-6C8FEEB7DF1A}"/>
    <dgm:cxn modelId="{8E3FD8C8-C9DE-412F-B5D6-9A8B91A99C1F}" type="presOf" srcId="{A130B307-B5DE-44D5-9A75-1338459BA68E}" destId="{A12E06F7-7302-4BCB-A18C-85A0713950F0}" srcOrd="1" destOrd="0" presId="urn:microsoft.com/office/officeart/2005/8/layout/process4"/>
    <dgm:cxn modelId="{93A26BD8-116B-4903-8656-CB0F36F3DECE}" type="presOf" srcId="{36FBF29D-7900-42DA-863F-3608138208EA}" destId="{42E669F0-9671-43B8-B795-6E32A5F791F5}" srcOrd="0" destOrd="0" presId="urn:microsoft.com/office/officeart/2005/8/layout/process4"/>
    <dgm:cxn modelId="{A43C06DD-C88C-4FD9-98FE-F76D6E7AE1C5}" type="presOf" srcId="{1930AEF9-5EA8-407B-9978-BAEB4C4D5ACA}" destId="{A82F6792-D334-41A4-9EAE-20A062E7A017}" srcOrd="0" destOrd="0" presId="urn:microsoft.com/office/officeart/2005/8/layout/process4"/>
    <dgm:cxn modelId="{361B52E4-79BC-4CAD-B87D-C88FEF211C3D}" type="presOf" srcId="{1F979719-3BAB-4261-BB7A-DC00A71CE673}" destId="{C80BFC5D-294F-41E0-9CC0-4A2F3417FF17}" srcOrd="1" destOrd="0" presId="urn:microsoft.com/office/officeart/2005/8/layout/process4"/>
    <dgm:cxn modelId="{2D1752F3-B46E-4930-B35B-EEB092702ED2}" type="presOf" srcId="{247EF086-61C3-4A94-A282-88391712D977}" destId="{BA66E881-5443-4FBB-A1A5-CF343F6A3673}" srcOrd="0" destOrd="0" presId="urn:microsoft.com/office/officeart/2005/8/layout/process4"/>
    <dgm:cxn modelId="{A965D9F3-2CF9-4097-8EA5-717638659624}" type="presOf" srcId="{A130B307-B5DE-44D5-9A75-1338459BA68E}" destId="{478E947D-0608-4C50-B9AA-5D90E240A68F}" srcOrd="0" destOrd="0" presId="urn:microsoft.com/office/officeart/2005/8/layout/process4"/>
    <dgm:cxn modelId="{F2C8711B-C40A-4F3F-9C7B-D97F2F50FDE4}" type="presParOf" srcId="{42E669F0-9671-43B8-B795-6E32A5F791F5}" destId="{AF68214B-D817-4DE2-92A5-88E19606209D}" srcOrd="0" destOrd="0" presId="urn:microsoft.com/office/officeart/2005/8/layout/process4"/>
    <dgm:cxn modelId="{23DFC34B-A93B-4A07-BF25-DE9CA6CE183A}" type="presParOf" srcId="{AF68214B-D817-4DE2-92A5-88E19606209D}" destId="{C29CE5AA-188E-410D-85E1-62C4075062AD}" srcOrd="0" destOrd="0" presId="urn:microsoft.com/office/officeart/2005/8/layout/process4"/>
    <dgm:cxn modelId="{522D26BE-27FA-457E-B946-FA10C8970A92}" type="presParOf" srcId="{AF68214B-D817-4DE2-92A5-88E19606209D}" destId="{C80BFC5D-294F-41E0-9CC0-4A2F3417FF17}" srcOrd="1" destOrd="0" presId="urn:microsoft.com/office/officeart/2005/8/layout/process4"/>
    <dgm:cxn modelId="{148EE9AE-EE42-4B7A-B37A-6EFC469B1B15}" type="presParOf" srcId="{AF68214B-D817-4DE2-92A5-88E19606209D}" destId="{75B62153-9C9D-42AA-B0AE-A72A6E4BD473}" srcOrd="2" destOrd="0" presId="urn:microsoft.com/office/officeart/2005/8/layout/process4"/>
    <dgm:cxn modelId="{7BAE8C6C-F6E8-4A84-A4B3-DD58707A8244}" type="presParOf" srcId="{75B62153-9C9D-42AA-B0AE-A72A6E4BD473}" destId="{869FADA5-2C8D-4983-8FA0-2EBB4FBFD067}" srcOrd="0" destOrd="0" presId="urn:microsoft.com/office/officeart/2005/8/layout/process4"/>
    <dgm:cxn modelId="{CEB5B0F6-F306-4B15-8657-3172058D4CAE}" type="presParOf" srcId="{75B62153-9C9D-42AA-B0AE-A72A6E4BD473}" destId="{9D303643-4E45-4E29-B4E3-84BC17B8D89B}" srcOrd="1" destOrd="0" presId="urn:microsoft.com/office/officeart/2005/8/layout/process4"/>
    <dgm:cxn modelId="{19ABFF97-D71A-436D-A56A-F2B8A54FDC3F}" type="presParOf" srcId="{42E669F0-9671-43B8-B795-6E32A5F791F5}" destId="{A7DD962A-C34B-4159-A3F6-43A42289B775}" srcOrd="1" destOrd="0" presId="urn:microsoft.com/office/officeart/2005/8/layout/process4"/>
    <dgm:cxn modelId="{5631A270-333B-4251-8EDF-6E94228320A1}" type="presParOf" srcId="{42E669F0-9671-43B8-B795-6E32A5F791F5}" destId="{3629D3FF-697E-4459-95A0-C71E2B2C866C}" srcOrd="2" destOrd="0" presId="urn:microsoft.com/office/officeart/2005/8/layout/process4"/>
    <dgm:cxn modelId="{0749CDD8-6B7F-451E-9C9C-392EFB4DC0F7}" type="presParOf" srcId="{3629D3FF-697E-4459-95A0-C71E2B2C866C}" destId="{772623DA-EA3D-4ECD-9857-1BB470327C43}" srcOrd="0" destOrd="0" presId="urn:microsoft.com/office/officeart/2005/8/layout/process4"/>
    <dgm:cxn modelId="{D7E1AE3B-D632-4E11-BACD-C95281AC32BB}" type="presParOf" srcId="{42E669F0-9671-43B8-B795-6E32A5F791F5}" destId="{CE86CE34-CED4-486D-AA24-D25572B37D37}" srcOrd="3" destOrd="0" presId="urn:microsoft.com/office/officeart/2005/8/layout/process4"/>
    <dgm:cxn modelId="{3361EBB6-97CA-4A97-8840-4EE66A7827B4}" type="presParOf" srcId="{42E669F0-9671-43B8-B795-6E32A5F791F5}" destId="{3A2C2CE4-BABF-4774-98F0-760A49974E20}" srcOrd="4" destOrd="0" presId="urn:microsoft.com/office/officeart/2005/8/layout/process4"/>
    <dgm:cxn modelId="{6A943BAE-9F2E-449E-800F-DDAF4C054FB3}" type="presParOf" srcId="{3A2C2CE4-BABF-4774-98F0-760A49974E20}" destId="{478E947D-0608-4C50-B9AA-5D90E240A68F}" srcOrd="0" destOrd="0" presId="urn:microsoft.com/office/officeart/2005/8/layout/process4"/>
    <dgm:cxn modelId="{BD57598E-934E-4282-A6B4-FB1D5F2063AE}" type="presParOf" srcId="{3A2C2CE4-BABF-4774-98F0-760A49974E20}" destId="{A12E06F7-7302-4BCB-A18C-85A0713950F0}" srcOrd="1" destOrd="0" presId="urn:microsoft.com/office/officeart/2005/8/layout/process4"/>
    <dgm:cxn modelId="{BBCA78AF-4AF8-4308-BAD9-867E4E3FD45B}" type="presParOf" srcId="{3A2C2CE4-BABF-4774-98F0-760A49974E20}" destId="{3FE92CEE-26DD-4C85-B194-3D8AD1DB999E}" srcOrd="2" destOrd="0" presId="urn:microsoft.com/office/officeart/2005/8/layout/process4"/>
    <dgm:cxn modelId="{8E322CDE-F10E-4261-89E0-C4ADFAD963D0}" type="presParOf" srcId="{3FE92CEE-26DD-4C85-B194-3D8AD1DB999E}" destId="{A82F6792-D334-41A4-9EAE-20A062E7A017}" srcOrd="0" destOrd="0" presId="urn:microsoft.com/office/officeart/2005/8/layout/process4"/>
    <dgm:cxn modelId="{042DDD09-D6EE-4B26-83FB-52AC0010FC42}" type="presParOf" srcId="{3FE92CEE-26DD-4C85-B194-3D8AD1DB999E}" destId="{BA66E881-5443-4FBB-A1A5-CF343F6A3673}"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7970C7-4845-487D-A9CF-EFA70C5F5D9E}"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C10760D-91CC-47B6-804A-5F021D168EEE}">
      <dgm:prSet/>
      <dgm:spPr/>
      <dgm:t>
        <a:bodyPr/>
        <a:lstStyle/>
        <a:p>
          <a:r>
            <a:rPr lang="en-US"/>
            <a:t>Two periods of risk account for largest proportion of poor birth outcomes in NEF:</a:t>
          </a:r>
        </a:p>
      </dgm:t>
    </dgm:pt>
    <dgm:pt modelId="{EFC07536-5798-4CEB-AB6E-EBF948CD6068}" type="parTrans" cxnId="{3C540338-2982-40CE-9A45-EA820CBC4A04}">
      <dgm:prSet/>
      <dgm:spPr/>
      <dgm:t>
        <a:bodyPr/>
        <a:lstStyle/>
        <a:p>
          <a:endParaRPr lang="en-US"/>
        </a:p>
      </dgm:t>
    </dgm:pt>
    <dgm:pt modelId="{5CBBAFF2-0CE5-4459-A3B1-06FE0578C990}" type="sibTrans" cxnId="{3C540338-2982-40CE-9A45-EA820CBC4A04}">
      <dgm:prSet/>
      <dgm:spPr/>
      <dgm:t>
        <a:bodyPr/>
        <a:lstStyle/>
        <a:p>
          <a:endParaRPr lang="en-US"/>
        </a:p>
      </dgm:t>
    </dgm:pt>
    <dgm:pt modelId="{4BEE3FBE-071A-4128-B6C6-C2CB8AF076CC}">
      <dgm:prSet/>
      <dgm:spPr/>
      <dgm:t>
        <a:bodyPr/>
        <a:lstStyle/>
        <a:p>
          <a:r>
            <a:rPr lang="en-US" dirty="0">
              <a:solidFill>
                <a:schemeClr val="accent2"/>
              </a:solidFill>
            </a:rPr>
            <a:t>Maternal health &amp; prematurity </a:t>
          </a:r>
        </a:p>
      </dgm:t>
    </dgm:pt>
    <dgm:pt modelId="{D69FFABE-12CC-4F8D-A418-0A91AE69B9E6}" type="parTrans" cxnId="{D8901710-CAD9-4805-9DB9-6D5567A48858}">
      <dgm:prSet/>
      <dgm:spPr/>
      <dgm:t>
        <a:bodyPr/>
        <a:lstStyle/>
        <a:p>
          <a:endParaRPr lang="en-US"/>
        </a:p>
      </dgm:t>
    </dgm:pt>
    <dgm:pt modelId="{10B4BA74-C556-4C4F-B652-73DEE6BC7AA8}" type="sibTrans" cxnId="{D8901710-CAD9-4805-9DB9-6D5567A48858}">
      <dgm:prSet/>
      <dgm:spPr/>
      <dgm:t>
        <a:bodyPr/>
        <a:lstStyle/>
        <a:p>
          <a:endParaRPr lang="en-US"/>
        </a:p>
      </dgm:t>
    </dgm:pt>
    <dgm:pt modelId="{BE00C9ED-D8AF-44B4-ACB5-46D7A4CDCA86}">
      <dgm:prSet/>
      <dgm:spPr/>
      <dgm:t>
        <a:bodyPr/>
        <a:lstStyle/>
        <a:p>
          <a:r>
            <a:rPr lang="en-US" dirty="0">
              <a:solidFill>
                <a:schemeClr val="accent2"/>
              </a:solidFill>
            </a:rPr>
            <a:t>Maternal care</a:t>
          </a:r>
        </a:p>
      </dgm:t>
    </dgm:pt>
    <dgm:pt modelId="{33519AAD-627C-42C6-B27B-5FF4730536C2}" type="parTrans" cxnId="{6A3BB284-DD54-4599-B8BC-C537CFD236CD}">
      <dgm:prSet/>
      <dgm:spPr/>
      <dgm:t>
        <a:bodyPr/>
        <a:lstStyle/>
        <a:p>
          <a:endParaRPr lang="en-US"/>
        </a:p>
      </dgm:t>
    </dgm:pt>
    <dgm:pt modelId="{044B15A6-E284-465C-BF31-24057F3E21E7}" type="sibTrans" cxnId="{6A3BB284-DD54-4599-B8BC-C537CFD236CD}">
      <dgm:prSet/>
      <dgm:spPr/>
      <dgm:t>
        <a:bodyPr/>
        <a:lstStyle/>
        <a:p>
          <a:endParaRPr lang="en-US"/>
        </a:p>
      </dgm:t>
    </dgm:pt>
    <dgm:pt modelId="{E095E98E-1329-4F91-ABAE-186929F0B173}">
      <dgm:prSet/>
      <dgm:spPr/>
      <dgm:t>
        <a:bodyPr/>
        <a:lstStyle/>
        <a:p>
          <a:r>
            <a:rPr lang="en-US" dirty="0"/>
            <a:t>These periods of risk reflect the </a:t>
          </a:r>
          <a:r>
            <a:rPr lang="en-US" dirty="0">
              <a:solidFill>
                <a:schemeClr val="accent2"/>
              </a:solidFill>
            </a:rPr>
            <a:t>greatest disparities </a:t>
          </a:r>
          <a:r>
            <a:rPr lang="en-US" dirty="0"/>
            <a:t>in birth outcomes.</a:t>
          </a:r>
        </a:p>
      </dgm:t>
    </dgm:pt>
    <dgm:pt modelId="{5134C00F-BE18-45FA-81BF-DDEC9CF372B6}" type="parTrans" cxnId="{55AF348C-AC5D-4913-9280-8EC433B6F6A5}">
      <dgm:prSet/>
      <dgm:spPr/>
      <dgm:t>
        <a:bodyPr/>
        <a:lstStyle/>
        <a:p>
          <a:endParaRPr lang="en-US"/>
        </a:p>
      </dgm:t>
    </dgm:pt>
    <dgm:pt modelId="{CB2E7D97-5826-4F83-B642-A451B3DD0234}" type="sibTrans" cxnId="{55AF348C-AC5D-4913-9280-8EC433B6F6A5}">
      <dgm:prSet/>
      <dgm:spPr/>
      <dgm:t>
        <a:bodyPr/>
        <a:lstStyle/>
        <a:p>
          <a:endParaRPr lang="en-US"/>
        </a:p>
      </dgm:t>
    </dgm:pt>
    <dgm:pt modelId="{8823DDFB-F87C-4BC1-B324-F154D5382BA4}">
      <dgm:prSet/>
      <dgm:spPr/>
      <dgm:t>
        <a:bodyPr/>
        <a:lstStyle/>
        <a:p>
          <a:r>
            <a:rPr lang="en-US" dirty="0">
              <a:solidFill>
                <a:schemeClr val="accent2"/>
              </a:solidFill>
            </a:rPr>
            <a:t>Infant care </a:t>
          </a:r>
          <a:r>
            <a:rPr lang="en-US" dirty="0"/>
            <a:t>also contributes to poor outcomes among white babies (sleep-related deaths, accidents, abuse/neglect)</a:t>
          </a:r>
        </a:p>
      </dgm:t>
    </dgm:pt>
    <dgm:pt modelId="{62E3D8CC-59FA-425E-8E35-F089A5080E72}" type="parTrans" cxnId="{8BD49AC9-0EB7-4D77-A840-6D91E163C79D}">
      <dgm:prSet/>
      <dgm:spPr/>
      <dgm:t>
        <a:bodyPr/>
        <a:lstStyle/>
        <a:p>
          <a:endParaRPr lang="en-US"/>
        </a:p>
      </dgm:t>
    </dgm:pt>
    <dgm:pt modelId="{4287A59F-F376-4093-B0E4-EC66D1B48C16}" type="sibTrans" cxnId="{8BD49AC9-0EB7-4D77-A840-6D91E163C79D}">
      <dgm:prSet/>
      <dgm:spPr/>
      <dgm:t>
        <a:bodyPr/>
        <a:lstStyle/>
        <a:p>
          <a:endParaRPr lang="en-US"/>
        </a:p>
      </dgm:t>
    </dgm:pt>
    <dgm:pt modelId="{AC9BCF79-78BE-4F54-8370-728DE8F09299}">
      <dgm:prSet/>
      <dgm:spPr/>
      <dgm:t>
        <a:bodyPr/>
        <a:lstStyle/>
        <a:p>
          <a:r>
            <a:rPr lang="en-US" dirty="0"/>
            <a:t>Difference in mortality between groups with best and worst outcomes – too many babies are born in NEF </a:t>
          </a:r>
          <a:r>
            <a:rPr lang="en-US" dirty="0">
              <a:solidFill>
                <a:schemeClr val="accent2"/>
              </a:solidFill>
            </a:rPr>
            <a:t>too soon and too small</a:t>
          </a:r>
        </a:p>
      </dgm:t>
    </dgm:pt>
    <dgm:pt modelId="{083EF707-34B7-4CE1-B24B-074747DC7798}" type="parTrans" cxnId="{0D8583AC-1DDC-4892-8D52-BF8EBC6FA140}">
      <dgm:prSet/>
      <dgm:spPr/>
      <dgm:t>
        <a:bodyPr/>
        <a:lstStyle/>
        <a:p>
          <a:endParaRPr lang="en-US"/>
        </a:p>
      </dgm:t>
    </dgm:pt>
    <dgm:pt modelId="{B5B1B319-B539-4EC5-8D5D-DB4744510A6B}" type="sibTrans" cxnId="{0D8583AC-1DDC-4892-8D52-BF8EBC6FA140}">
      <dgm:prSet/>
      <dgm:spPr/>
      <dgm:t>
        <a:bodyPr/>
        <a:lstStyle/>
        <a:p>
          <a:endParaRPr lang="en-US"/>
        </a:p>
      </dgm:t>
    </dgm:pt>
    <dgm:pt modelId="{86A54D76-F9E3-4B3F-9ABA-EC91E8FC7D39}" type="pres">
      <dgm:prSet presAssocID="{A97970C7-4845-487D-A9CF-EFA70C5F5D9E}" presName="root" presStyleCnt="0">
        <dgm:presLayoutVars>
          <dgm:dir/>
          <dgm:resizeHandles val="exact"/>
        </dgm:presLayoutVars>
      </dgm:prSet>
      <dgm:spPr/>
    </dgm:pt>
    <dgm:pt modelId="{6E9F19FD-5C38-40D3-BEA8-7C495E39D123}" type="pres">
      <dgm:prSet presAssocID="{5C10760D-91CC-47B6-804A-5F021D168EEE}" presName="compNode" presStyleCnt="0"/>
      <dgm:spPr/>
    </dgm:pt>
    <dgm:pt modelId="{58DF5B94-45DF-4355-805B-7D7D1E941CA5}" type="pres">
      <dgm:prSet presAssocID="{5C10760D-91CC-47B6-804A-5F021D168EEE}" presName="bgRect" presStyleLbl="bgShp" presStyleIdx="0" presStyleCnt="4"/>
      <dgm:spPr/>
    </dgm:pt>
    <dgm:pt modelId="{52410429-DB52-4585-8E1A-E409EEDC5F03}" type="pres">
      <dgm:prSet presAssocID="{5C10760D-91CC-47B6-804A-5F021D168EE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by"/>
        </a:ext>
      </dgm:extLst>
    </dgm:pt>
    <dgm:pt modelId="{64ED9AFA-1EB0-4D3F-B5AF-F93DBE7B27AE}" type="pres">
      <dgm:prSet presAssocID="{5C10760D-91CC-47B6-804A-5F021D168EEE}" presName="spaceRect" presStyleCnt="0"/>
      <dgm:spPr/>
    </dgm:pt>
    <dgm:pt modelId="{B73FA602-AF90-4AEF-9689-20CB723444EC}" type="pres">
      <dgm:prSet presAssocID="{5C10760D-91CC-47B6-804A-5F021D168EEE}" presName="parTx" presStyleLbl="revTx" presStyleIdx="0" presStyleCnt="5">
        <dgm:presLayoutVars>
          <dgm:chMax val="0"/>
          <dgm:chPref val="0"/>
        </dgm:presLayoutVars>
      </dgm:prSet>
      <dgm:spPr/>
    </dgm:pt>
    <dgm:pt modelId="{21821AA3-FECD-45D7-A07A-1A87676ED1E7}" type="pres">
      <dgm:prSet presAssocID="{5C10760D-91CC-47B6-804A-5F021D168EEE}" presName="desTx" presStyleLbl="revTx" presStyleIdx="1" presStyleCnt="5">
        <dgm:presLayoutVars/>
      </dgm:prSet>
      <dgm:spPr/>
    </dgm:pt>
    <dgm:pt modelId="{F48E28A5-6B19-44AB-A13B-CD1BB5ABE565}" type="pres">
      <dgm:prSet presAssocID="{5CBBAFF2-0CE5-4459-A3B1-06FE0578C990}" presName="sibTrans" presStyleCnt="0"/>
      <dgm:spPr/>
    </dgm:pt>
    <dgm:pt modelId="{44652521-4D6C-4D05-9008-718FC429A966}" type="pres">
      <dgm:prSet presAssocID="{E095E98E-1329-4F91-ABAE-186929F0B173}" presName="compNode" presStyleCnt="0"/>
      <dgm:spPr/>
    </dgm:pt>
    <dgm:pt modelId="{35C4D767-4F6F-4533-9DAF-A80DCDD12F82}" type="pres">
      <dgm:prSet presAssocID="{E095E98E-1329-4F91-ABAE-186929F0B173}" presName="bgRect" presStyleLbl="bgShp" presStyleIdx="1" presStyleCnt="4"/>
      <dgm:spPr/>
    </dgm:pt>
    <dgm:pt modelId="{CB55851E-1327-47E6-B805-F38DD8F19E79}" type="pres">
      <dgm:prSet presAssocID="{E095E98E-1329-4F91-ABAE-186929F0B17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raille"/>
        </a:ext>
      </dgm:extLst>
    </dgm:pt>
    <dgm:pt modelId="{53B087DB-8391-4F82-848A-516D4B53F15C}" type="pres">
      <dgm:prSet presAssocID="{E095E98E-1329-4F91-ABAE-186929F0B173}" presName="spaceRect" presStyleCnt="0"/>
      <dgm:spPr/>
    </dgm:pt>
    <dgm:pt modelId="{5FB8130A-A310-43B1-A12C-AE3DF154F6E7}" type="pres">
      <dgm:prSet presAssocID="{E095E98E-1329-4F91-ABAE-186929F0B173}" presName="parTx" presStyleLbl="revTx" presStyleIdx="2" presStyleCnt="5">
        <dgm:presLayoutVars>
          <dgm:chMax val="0"/>
          <dgm:chPref val="0"/>
        </dgm:presLayoutVars>
      </dgm:prSet>
      <dgm:spPr/>
    </dgm:pt>
    <dgm:pt modelId="{D1913720-DAD0-4E0F-928B-429057A7FC17}" type="pres">
      <dgm:prSet presAssocID="{CB2E7D97-5826-4F83-B642-A451B3DD0234}" presName="sibTrans" presStyleCnt="0"/>
      <dgm:spPr/>
    </dgm:pt>
    <dgm:pt modelId="{808F975B-8135-4A1C-9651-C85E4C9596EC}" type="pres">
      <dgm:prSet presAssocID="{8823DDFB-F87C-4BC1-B324-F154D5382BA4}" presName="compNode" presStyleCnt="0"/>
      <dgm:spPr/>
    </dgm:pt>
    <dgm:pt modelId="{392E5E6B-8813-4CC3-BC4A-AB6858BC5D87}" type="pres">
      <dgm:prSet presAssocID="{8823DDFB-F87C-4BC1-B324-F154D5382BA4}" presName="bgRect" presStyleLbl="bgShp" presStyleIdx="2" presStyleCnt="4"/>
      <dgm:spPr/>
    </dgm:pt>
    <dgm:pt modelId="{4F5B1738-B0F7-4ABD-AD93-F183F47A6C00}" type="pres">
      <dgm:prSet presAssocID="{8823DDFB-F87C-4BC1-B324-F154D5382BA4}"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keleton"/>
        </a:ext>
      </dgm:extLst>
    </dgm:pt>
    <dgm:pt modelId="{6EE594E2-E649-43F7-9E48-6D482897DB1A}" type="pres">
      <dgm:prSet presAssocID="{8823DDFB-F87C-4BC1-B324-F154D5382BA4}" presName="spaceRect" presStyleCnt="0"/>
      <dgm:spPr/>
    </dgm:pt>
    <dgm:pt modelId="{586A2BA1-C4C0-4164-BAC7-ACF3DD38A5F4}" type="pres">
      <dgm:prSet presAssocID="{8823DDFB-F87C-4BC1-B324-F154D5382BA4}" presName="parTx" presStyleLbl="revTx" presStyleIdx="3" presStyleCnt="5">
        <dgm:presLayoutVars>
          <dgm:chMax val="0"/>
          <dgm:chPref val="0"/>
        </dgm:presLayoutVars>
      </dgm:prSet>
      <dgm:spPr/>
    </dgm:pt>
    <dgm:pt modelId="{EEA45387-4689-4E3C-90CF-9CBCEB73E0B0}" type="pres">
      <dgm:prSet presAssocID="{4287A59F-F376-4093-B0E4-EC66D1B48C16}" presName="sibTrans" presStyleCnt="0"/>
      <dgm:spPr/>
    </dgm:pt>
    <dgm:pt modelId="{C4D2552D-FDF6-4B6D-B164-01248159D253}" type="pres">
      <dgm:prSet presAssocID="{AC9BCF79-78BE-4F54-8370-728DE8F09299}" presName="compNode" presStyleCnt="0"/>
      <dgm:spPr/>
    </dgm:pt>
    <dgm:pt modelId="{84B2DC1F-DE79-4AAE-A92A-3540CA58A2D3}" type="pres">
      <dgm:prSet presAssocID="{AC9BCF79-78BE-4F54-8370-728DE8F09299}" presName="bgRect" presStyleLbl="bgShp" presStyleIdx="3" presStyleCnt="4"/>
      <dgm:spPr/>
    </dgm:pt>
    <dgm:pt modelId="{3A6FC3EE-307B-4C29-80EB-075F219477AB}" type="pres">
      <dgm:prSet presAssocID="{AC9BCF79-78BE-4F54-8370-728DE8F0929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aby bottle"/>
        </a:ext>
      </dgm:extLst>
    </dgm:pt>
    <dgm:pt modelId="{5FE8F4A3-8C1C-4067-94F3-019DCA921AE9}" type="pres">
      <dgm:prSet presAssocID="{AC9BCF79-78BE-4F54-8370-728DE8F09299}" presName="spaceRect" presStyleCnt="0"/>
      <dgm:spPr/>
    </dgm:pt>
    <dgm:pt modelId="{654375ED-D7EE-43DC-A623-CC3C9D142E5F}" type="pres">
      <dgm:prSet presAssocID="{AC9BCF79-78BE-4F54-8370-728DE8F09299}" presName="parTx" presStyleLbl="revTx" presStyleIdx="4" presStyleCnt="5">
        <dgm:presLayoutVars>
          <dgm:chMax val="0"/>
          <dgm:chPref val="0"/>
        </dgm:presLayoutVars>
      </dgm:prSet>
      <dgm:spPr/>
    </dgm:pt>
  </dgm:ptLst>
  <dgm:cxnLst>
    <dgm:cxn modelId="{D8901710-CAD9-4805-9DB9-6D5567A48858}" srcId="{5C10760D-91CC-47B6-804A-5F021D168EEE}" destId="{4BEE3FBE-071A-4128-B6C6-C2CB8AF076CC}" srcOrd="0" destOrd="0" parTransId="{D69FFABE-12CC-4F8D-A418-0A91AE69B9E6}" sibTransId="{10B4BA74-C556-4C4F-B652-73DEE6BC7AA8}"/>
    <dgm:cxn modelId="{6382CA16-BD9F-4EBC-8B5F-CD256DA70DD6}" type="presOf" srcId="{E095E98E-1329-4F91-ABAE-186929F0B173}" destId="{5FB8130A-A310-43B1-A12C-AE3DF154F6E7}" srcOrd="0" destOrd="0" presId="urn:microsoft.com/office/officeart/2018/2/layout/IconVerticalSolidList"/>
    <dgm:cxn modelId="{F422BE19-B9A4-4BD1-A63B-459EBFE38533}" type="presOf" srcId="{5C10760D-91CC-47B6-804A-5F021D168EEE}" destId="{B73FA602-AF90-4AEF-9689-20CB723444EC}" srcOrd="0" destOrd="0" presId="urn:microsoft.com/office/officeart/2018/2/layout/IconVerticalSolidList"/>
    <dgm:cxn modelId="{3C540338-2982-40CE-9A45-EA820CBC4A04}" srcId="{A97970C7-4845-487D-A9CF-EFA70C5F5D9E}" destId="{5C10760D-91CC-47B6-804A-5F021D168EEE}" srcOrd="0" destOrd="0" parTransId="{EFC07536-5798-4CEB-AB6E-EBF948CD6068}" sibTransId="{5CBBAFF2-0CE5-4459-A3B1-06FE0578C990}"/>
    <dgm:cxn modelId="{C8C81467-51EB-478A-BB58-F4F33A2E09FA}" type="presOf" srcId="{BE00C9ED-D8AF-44B4-ACB5-46D7A4CDCA86}" destId="{21821AA3-FECD-45D7-A07A-1A87676ED1E7}" srcOrd="0" destOrd="1" presId="urn:microsoft.com/office/officeart/2018/2/layout/IconVerticalSolidList"/>
    <dgm:cxn modelId="{34BE957B-F1B1-4FA9-AFBA-24A883C1B4BB}" type="presOf" srcId="{8823DDFB-F87C-4BC1-B324-F154D5382BA4}" destId="{586A2BA1-C4C0-4164-BAC7-ACF3DD38A5F4}" srcOrd="0" destOrd="0" presId="urn:microsoft.com/office/officeart/2018/2/layout/IconVerticalSolidList"/>
    <dgm:cxn modelId="{6A3BB284-DD54-4599-B8BC-C537CFD236CD}" srcId="{5C10760D-91CC-47B6-804A-5F021D168EEE}" destId="{BE00C9ED-D8AF-44B4-ACB5-46D7A4CDCA86}" srcOrd="1" destOrd="0" parTransId="{33519AAD-627C-42C6-B27B-5FF4730536C2}" sibTransId="{044B15A6-E284-465C-BF31-24057F3E21E7}"/>
    <dgm:cxn modelId="{55AF348C-AC5D-4913-9280-8EC433B6F6A5}" srcId="{A97970C7-4845-487D-A9CF-EFA70C5F5D9E}" destId="{E095E98E-1329-4F91-ABAE-186929F0B173}" srcOrd="1" destOrd="0" parTransId="{5134C00F-BE18-45FA-81BF-DDEC9CF372B6}" sibTransId="{CB2E7D97-5826-4F83-B642-A451B3DD0234}"/>
    <dgm:cxn modelId="{ACEF4397-A83D-4EB9-B305-DD5E7CB5EBE1}" type="presOf" srcId="{4BEE3FBE-071A-4128-B6C6-C2CB8AF076CC}" destId="{21821AA3-FECD-45D7-A07A-1A87676ED1E7}" srcOrd="0" destOrd="0" presId="urn:microsoft.com/office/officeart/2018/2/layout/IconVerticalSolidList"/>
    <dgm:cxn modelId="{0D8583AC-1DDC-4892-8D52-BF8EBC6FA140}" srcId="{A97970C7-4845-487D-A9CF-EFA70C5F5D9E}" destId="{AC9BCF79-78BE-4F54-8370-728DE8F09299}" srcOrd="3" destOrd="0" parTransId="{083EF707-34B7-4CE1-B24B-074747DC7798}" sibTransId="{B5B1B319-B539-4EC5-8D5D-DB4744510A6B}"/>
    <dgm:cxn modelId="{8BD49AC9-0EB7-4D77-A840-6D91E163C79D}" srcId="{A97970C7-4845-487D-A9CF-EFA70C5F5D9E}" destId="{8823DDFB-F87C-4BC1-B324-F154D5382BA4}" srcOrd="2" destOrd="0" parTransId="{62E3D8CC-59FA-425E-8E35-F089A5080E72}" sibTransId="{4287A59F-F376-4093-B0E4-EC66D1B48C16}"/>
    <dgm:cxn modelId="{70E176DB-1260-4FD5-B23E-E774841AB611}" type="presOf" srcId="{A97970C7-4845-487D-A9CF-EFA70C5F5D9E}" destId="{86A54D76-F9E3-4B3F-9ABA-EC91E8FC7D39}" srcOrd="0" destOrd="0" presId="urn:microsoft.com/office/officeart/2018/2/layout/IconVerticalSolidList"/>
    <dgm:cxn modelId="{20B09BFC-AABC-47D4-8A6B-5971E03AE84E}" type="presOf" srcId="{AC9BCF79-78BE-4F54-8370-728DE8F09299}" destId="{654375ED-D7EE-43DC-A623-CC3C9D142E5F}" srcOrd="0" destOrd="0" presId="urn:microsoft.com/office/officeart/2018/2/layout/IconVerticalSolidList"/>
    <dgm:cxn modelId="{3B3FE256-605C-45EA-A157-6230C528F6C4}" type="presParOf" srcId="{86A54D76-F9E3-4B3F-9ABA-EC91E8FC7D39}" destId="{6E9F19FD-5C38-40D3-BEA8-7C495E39D123}" srcOrd="0" destOrd="0" presId="urn:microsoft.com/office/officeart/2018/2/layout/IconVerticalSolidList"/>
    <dgm:cxn modelId="{F43AE7ED-FC56-4E5B-9E44-63701A63A61D}" type="presParOf" srcId="{6E9F19FD-5C38-40D3-BEA8-7C495E39D123}" destId="{58DF5B94-45DF-4355-805B-7D7D1E941CA5}" srcOrd="0" destOrd="0" presId="urn:microsoft.com/office/officeart/2018/2/layout/IconVerticalSolidList"/>
    <dgm:cxn modelId="{021CB4B3-F8F3-4E3C-8147-5B79691B8EE0}" type="presParOf" srcId="{6E9F19FD-5C38-40D3-BEA8-7C495E39D123}" destId="{52410429-DB52-4585-8E1A-E409EEDC5F03}" srcOrd="1" destOrd="0" presId="urn:microsoft.com/office/officeart/2018/2/layout/IconVerticalSolidList"/>
    <dgm:cxn modelId="{DA7DC834-7A48-4069-8184-B7BC5D1E7E47}" type="presParOf" srcId="{6E9F19FD-5C38-40D3-BEA8-7C495E39D123}" destId="{64ED9AFA-1EB0-4D3F-B5AF-F93DBE7B27AE}" srcOrd="2" destOrd="0" presId="urn:microsoft.com/office/officeart/2018/2/layout/IconVerticalSolidList"/>
    <dgm:cxn modelId="{4ACEADF0-2A37-487D-ABCF-1D03921995E0}" type="presParOf" srcId="{6E9F19FD-5C38-40D3-BEA8-7C495E39D123}" destId="{B73FA602-AF90-4AEF-9689-20CB723444EC}" srcOrd="3" destOrd="0" presId="urn:microsoft.com/office/officeart/2018/2/layout/IconVerticalSolidList"/>
    <dgm:cxn modelId="{2277E050-0AFD-4EC6-83C6-392D049454AE}" type="presParOf" srcId="{6E9F19FD-5C38-40D3-BEA8-7C495E39D123}" destId="{21821AA3-FECD-45D7-A07A-1A87676ED1E7}" srcOrd="4" destOrd="0" presId="urn:microsoft.com/office/officeart/2018/2/layout/IconVerticalSolidList"/>
    <dgm:cxn modelId="{AEC05C14-A05A-4A3F-86B5-E6D117946CAB}" type="presParOf" srcId="{86A54D76-F9E3-4B3F-9ABA-EC91E8FC7D39}" destId="{F48E28A5-6B19-44AB-A13B-CD1BB5ABE565}" srcOrd="1" destOrd="0" presId="urn:microsoft.com/office/officeart/2018/2/layout/IconVerticalSolidList"/>
    <dgm:cxn modelId="{D8090900-321E-4C40-8367-C160298FD349}" type="presParOf" srcId="{86A54D76-F9E3-4B3F-9ABA-EC91E8FC7D39}" destId="{44652521-4D6C-4D05-9008-718FC429A966}" srcOrd="2" destOrd="0" presId="urn:microsoft.com/office/officeart/2018/2/layout/IconVerticalSolidList"/>
    <dgm:cxn modelId="{CBF89F7F-C5F7-47F0-B1B5-AB7B5EAD3285}" type="presParOf" srcId="{44652521-4D6C-4D05-9008-718FC429A966}" destId="{35C4D767-4F6F-4533-9DAF-A80DCDD12F82}" srcOrd="0" destOrd="0" presId="urn:microsoft.com/office/officeart/2018/2/layout/IconVerticalSolidList"/>
    <dgm:cxn modelId="{54B3511E-54BE-4853-93B8-742F1A0242BF}" type="presParOf" srcId="{44652521-4D6C-4D05-9008-718FC429A966}" destId="{CB55851E-1327-47E6-B805-F38DD8F19E79}" srcOrd="1" destOrd="0" presId="urn:microsoft.com/office/officeart/2018/2/layout/IconVerticalSolidList"/>
    <dgm:cxn modelId="{E051C4CF-85FB-41E3-BE73-C711F6976A4C}" type="presParOf" srcId="{44652521-4D6C-4D05-9008-718FC429A966}" destId="{53B087DB-8391-4F82-848A-516D4B53F15C}" srcOrd="2" destOrd="0" presId="urn:microsoft.com/office/officeart/2018/2/layout/IconVerticalSolidList"/>
    <dgm:cxn modelId="{00109E51-5863-4A94-86A4-1B1FF0920F12}" type="presParOf" srcId="{44652521-4D6C-4D05-9008-718FC429A966}" destId="{5FB8130A-A310-43B1-A12C-AE3DF154F6E7}" srcOrd="3" destOrd="0" presId="urn:microsoft.com/office/officeart/2018/2/layout/IconVerticalSolidList"/>
    <dgm:cxn modelId="{D7BEB2F3-4464-4223-9F98-B17B92F5F195}" type="presParOf" srcId="{86A54D76-F9E3-4B3F-9ABA-EC91E8FC7D39}" destId="{D1913720-DAD0-4E0F-928B-429057A7FC17}" srcOrd="3" destOrd="0" presId="urn:microsoft.com/office/officeart/2018/2/layout/IconVerticalSolidList"/>
    <dgm:cxn modelId="{4AF7B272-A5FE-4E0D-9AAB-B3AB3CD38C06}" type="presParOf" srcId="{86A54D76-F9E3-4B3F-9ABA-EC91E8FC7D39}" destId="{808F975B-8135-4A1C-9651-C85E4C9596EC}" srcOrd="4" destOrd="0" presId="urn:microsoft.com/office/officeart/2018/2/layout/IconVerticalSolidList"/>
    <dgm:cxn modelId="{160BC5CC-FE85-4640-AEE8-40C5C39AC5BB}" type="presParOf" srcId="{808F975B-8135-4A1C-9651-C85E4C9596EC}" destId="{392E5E6B-8813-4CC3-BC4A-AB6858BC5D87}" srcOrd="0" destOrd="0" presId="urn:microsoft.com/office/officeart/2018/2/layout/IconVerticalSolidList"/>
    <dgm:cxn modelId="{30FF23AC-95D5-42B2-A60A-467A8E6ED24E}" type="presParOf" srcId="{808F975B-8135-4A1C-9651-C85E4C9596EC}" destId="{4F5B1738-B0F7-4ABD-AD93-F183F47A6C00}" srcOrd="1" destOrd="0" presId="urn:microsoft.com/office/officeart/2018/2/layout/IconVerticalSolidList"/>
    <dgm:cxn modelId="{9E7CF4EC-7E84-4AD6-95D7-F78CBB3AE425}" type="presParOf" srcId="{808F975B-8135-4A1C-9651-C85E4C9596EC}" destId="{6EE594E2-E649-43F7-9E48-6D482897DB1A}" srcOrd="2" destOrd="0" presId="urn:microsoft.com/office/officeart/2018/2/layout/IconVerticalSolidList"/>
    <dgm:cxn modelId="{A9FAAED7-9BCB-4545-9565-1729C1000274}" type="presParOf" srcId="{808F975B-8135-4A1C-9651-C85E4C9596EC}" destId="{586A2BA1-C4C0-4164-BAC7-ACF3DD38A5F4}" srcOrd="3" destOrd="0" presId="urn:microsoft.com/office/officeart/2018/2/layout/IconVerticalSolidList"/>
    <dgm:cxn modelId="{60A484B8-EDCB-4260-B3F7-FF8F438D8F32}" type="presParOf" srcId="{86A54D76-F9E3-4B3F-9ABA-EC91E8FC7D39}" destId="{EEA45387-4689-4E3C-90CF-9CBCEB73E0B0}" srcOrd="5" destOrd="0" presId="urn:microsoft.com/office/officeart/2018/2/layout/IconVerticalSolidList"/>
    <dgm:cxn modelId="{A92870B0-3621-457C-86DD-962F60EFA5C3}" type="presParOf" srcId="{86A54D76-F9E3-4B3F-9ABA-EC91E8FC7D39}" destId="{C4D2552D-FDF6-4B6D-B164-01248159D253}" srcOrd="6" destOrd="0" presId="urn:microsoft.com/office/officeart/2018/2/layout/IconVerticalSolidList"/>
    <dgm:cxn modelId="{C814C0A6-828C-434C-98DF-88B6F976EDB3}" type="presParOf" srcId="{C4D2552D-FDF6-4B6D-B164-01248159D253}" destId="{84B2DC1F-DE79-4AAE-A92A-3540CA58A2D3}" srcOrd="0" destOrd="0" presId="urn:microsoft.com/office/officeart/2018/2/layout/IconVerticalSolidList"/>
    <dgm:cxn modelId="{EF619507-E8EE-430D-BEE7-FE0FCD1D0C46}" type="presParOf" srcId="{C4D2552D-FDF6-4B6D-B164-01248159D253}" destId="{3A6FC3EE-307B-4C29-80EB-075F219477AB}" srcOrd="1" destOrd="0" presId="urn:microsoft.com/office/officeart/2018/2/layout/IconVerticalSolidList"/>
    <dgm:cxn modelId="{06F7020C-921A-4B42-8015-ED325CFD68C7}" type="presParOf" srcId="{C4D2552D-FDF6-4B6D-B164-01248159D253}" destId="{5FE8F4A3-8C1C-4067-94F3-019DCA921AE9}" srcOrd="2" destOrd="0" presId="urn:microsoft.com/office/officeart/2018/2/layout/IconVerticalSolidList"/>
    <dgm:cxn modelId="{98A3C28D-4D8B-41D5-B41E-C6938094EEBF}" type="presParOf" srcId="{C4D2552D-FDF6-4B6D-B164-01248159D253}" destId="{654375ED-D7EE-43DC-A623-CC3C9D142E5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A6F700-3111-4BE4-9E4A-5C053821F036}" type="doc">
      <dgm:prSet loTypeId="urn:microsoft.com/office/officeart/2005/8/layout/list1" loCatId="list" qsTypeId="urn:microsoft.com/office/officeart/2005/8/quickstyle/simple2" qsCatId="simple" csTypeId="urn:microsoft.com/office/officeart/2005/8/colors/colorful2" csCatId="colorful"/>
      <dgm:spPr/>
      <dgm:t>
        <a:bodyPr/>
        <a:lstStyle/>
        <a:p>
          <a:endParaRPr lang="en-US"/>
        </a:p>
      </dgm:t>
    </dgm:pt>
    <dgm:pt modelId="{362FEDEB-E163-45A2-A50D-5F958A303665}">
      <dgm:prSet/>
      <dgm:spPr/>
      <dgm:t>
        <a:bodyPr/>
        <a:lstStyle/>
        <a:p>
          <a:r>
            <a:rPr lang="en-US"/>
            <a:t>Social determinants of health</a:t>
          </a:r>
        </a:p>
      </dgm:t>
    </dgm:pt>
    <dgm:pt modelId="{7C03714F-439F-4A47-BEF1-95168B5EE7E5}" type="parTrans" cxnId="{9EB218B7-5A09-4F18-8D8F-33C7E450961A}">
      <dgm:prSet/>
      <dgm:spPr/>
      <dgm:t>
        <a:bodyPr/>
        <a:lstStyle/>
        <a:p>
          <a:endParaRPr lang="en-US"/>
        </a:p>
      </dgm:t>
    </dgm:pt>
    <dgm:pt modelId="{92CD3144-79CE-488B-B884-1140CEF88963}" type="sibTrans" cxnId="{9EB218B7-5A09-4F18-8D8F-33C7E450961A}">
      <dgm:prSet/>
      <dgm:spPr/>
      <dgm:t>
        <a:bodyPr/>
        <a:lstStyle/>
        <a:p>
          <a:endParaRPr lang="en-US"/>
        </a:p>
      </dgm:t>
    </dgm:pt>
    <dgm:pt modelId="{5A3A067C-E05E-4354-A743-36F2A5C6C655}">
      <dgm:prSet/>
      <dgm:spPr/>
      <dgm:t>
        <a:bodyPr/>
        <a:lstStyle/>
        <a:p>
          <a:r>
            <a:rPr lang="en-US"/>
            <a:t>61% unmarried (single, divorced, separated)</a:t>
          </a:r>
        </a:p>
      </dgm:t>
    </dgm:pt>
    <dgm:pt modelId="{857F1E08-FF2F-49F9-AB9D-188BB9804E30}" type="parTrans" cxnId="{DFFAD083-DCBE-411C-A202-AD463A5F2019}">
      <dgm:prSet/>
      <dgm:spPr/>
      <dgm:t>
        <a:bodyPr/>
        <a:lstStyle/>
        <a:p>
          <a:endParaRPr lang="en-US"/>
        </a:p>
      </dgm:t>
    </dgm:pt>
    <dgm:pt modelId="{7A4E0631-DBCE-450D-A479-E1FD9D0A3FFE}" type="sibTrans" cxnId="{DFFAD083-DCBE-411C-A202-AD463A5F2019}">
      <dgm:prSet/>
      <dgm:spPr/>
      <dgm:t>
        <a:bodyPr/>
        <a:lstStyle/>
        <a:p>
          <a:endParaRPr lang="en-US"/>
        </a:p>
      </dgm:t>
    </dgm:pt>
    <dgm:pt modelId="{AB2993AC-ECAA-45C6-841C-320E4E4A797A}">
      <dgm:prSet/>
      <dgm:spPr/>
      <dgm:t>
        <a:bodyPr/>
        <a:lstStyle/>
        <a:p>
          <a:r>
            <a:rPr lang="en-US"/>
            <a:t>12% &lt; 18 years old at first pregnancy</a:t>
          </a:r>
        </a:p>
      </dgm:t>
    </dgm:pt>
    <dgm:pt modelId="{3B00C0E4-0A68-48A2-AA50-7943F9090FCB}" type="parTrans" cxnId="{83ED4CC4-3FC1-4A35-8607-681735868B79}">
      <dgm:prSet/>
      <dgm:spPr/>
      <dgm:t>
        <a:bodyPr/>
        <a:lstStyle/>
        <a:p>
          <a:endParaRPr lang="en-US"/>
        </a:p>
      </dgm:t>
    </dgm:pt>
    <dgm:pt modelId="{47B812F9-1725-4342-B043-7D395006789E}" type="sibTrans" cxnId="{83ED4CC4-3FC1-4A35-8607-681735868B79}">
      <dgm:prSet/>
      <dgm:spPr/>
      <dgm:t>
        <a:bodyPr/>
        <a:lstStyle/>
        <a:p>
          <a:endParaRPr lang="en-US"/>
        </a:p>
      </dgm:t>
    </dgm:pt>
    <dgm:pt modelId="{8F096B86-F7E6-4C9E-8302-92B5F831B3B8}">
      <dgm:prSet/>
      <dgm:spPr/>
      <dgm:t>
        <a:bodyPr/>
        <a:lstStyle/>
        <a:p>
          <a:r>
            <a:rPr lang="en-US"/>
            <a:t>77% high school or less education</a:t>
          </a:r>
        </a:p>
      </dgm:t>
    </dgm:pt>
    <dgm:pt modelId="{B0846EA3-E445-4F38-B49F-1E670A5A9842}" type="parTrans" cxnId="{59526741-F902-49F4-B74E-86F0CB47A561}">
      <dgm:prSet/>
      <dgm:spPr/>
      <dgm:t>
        <a:bodyPr/>
        <a:lstStyle/>
        <a:p>
          <a:endParaRPr lang="en-US"/>
        </a:p>
      </dgm:t>
    </dgm:pt>
    <dgm:pt modelId="{8D35C8B6-0494-408D-980E-882A9D160490}" type="sibTrans" cxnId="{59526741-F902-49F4-B74E-86F0CB47A561}">
      <dgm:prSet/>
      <dgm:spPr/>
      <dgm:t>
        <a:bodyPr/>
        <a:lstStyle/>
        <a:p>
          <a:endParaRPr lang="en-US"/>
        </a:p>
      </dgm:t>
    </dgm:pt>
    <dgm:pt modelId="{DBAC4047-8C0F-4454-AB5A-6DAA8844D8C9}">
      <dgm:prSet/>
      <dgm:spPr/>
      <dgm:t>
        <a:bodyPr/>
        <a:lstStyle/>
        <a:p>
          <a:r>
            <a:rPr lang="en-US"/>
            <a:t>55% low income</a:t>
          </a:r>
        </a:p>
      </dgm:t>
    </dgm:pt>
    <dgm:pt modelId="{1D7BF4F5-6C31-459F-B179-02AF3C91447C}" type="parTrans" cxnId="{DC53FDAD-5CBA-4277-9194-E5F1E5654427}">
      <dgm:prSet/>
      <dgm:spPr/>
      <dgm:t>
        <a:bodyPr/>
        <a:lstStyle/>
        <a:p>
          <a:endParaRPr lang="en-US"/>
        </a:p>
      </dgm:t>
    </dgm:pt>
    <dgm:pt modelId="{398C0535-2F26-462D-B6B6-43C4C6866967}" type="sibTrans" cxnId="{DC53FDAD-5CBA-4277-9194-E5F1E5654427}">
      <dgm:prSet/>
      <dgm:spPr/>
      <dgm:t>
        <a:bodyPr/>
        <a:lstStyle/>
        <a:p>
          <a:endParaRPr lang="en-US"/>
        </a:p>
      </dgm:t>
    </dgm:pt>
    <dgm:pt modelId="{45D7053D-1475-4FF4-A55E-4EF5C8CF31BD}">
      <dgm:prSet/>
      <dgm:spPr/>
      <dgm:t>
        <a:bodyPr/>
        <a:lstStyle/>
        <a:p>
          <a:r>
            <a:rPr lang="en-US"/>
            <a:t>41% employed</a:t>
          </a:r>
        </a:p>
      </dgm:t>
    </dgm:pt>
    <dgm:pt modelId="{D75B5365-4417-4B37-88D9-3432B8AD8CAB}" type="parTrans" cxnId="{1F7381BC-2466-4CC9-B032-C1A1F44EC010}">
      <dgm:prSet/>
      <dgm:spPr/>
      <dgm:t>
        <a:bodyPr/>
        <a:lstStyle/>
        <a:p>
          <a:endParaRPr lang="en-US"/>
        </a:p>
      </dgm:t>
    </dgm:pt>
    <dgm:pt modelId="{B7EAC6BB-1BDA-41A3-93E8-D436AC84E98F}" type="sibTrans" cxnId="{1F7381BC-2466-4CC9-B032-C1A1F44EC010}">
      <dgm:prSet/>
      <dgm:spPr/>
      <dgm:t>
        <a:bodyPr/>
        <a:lstStyle/>
        <a:p>
          <a:endParaRPr lang="en-US"/>
        </a:p>
      </dgm:t>
    </dgm:pt>
    <dgm:pt modelId="{FF3C7A0A-69F4-4090-B238-4F44888C82FA}">
      <dgm:prSet/>
      <dgm:spPr/>
      <dgm:t>
        <a:bodyPr/>
        <a:lstStyle/>
        <a:p>
          <a:r>
            <a:rPr lang="en-US"/>
            <a:t>Dads had similar profiles (although lots of missing info)</a:t>
          </a:r>
        </a:p>
      </dgm:t>
    </dgm:pt>
    <dgm:pt modelId="{D9E1C97E-00D2-4F3C-A9A5-AA60B51B7CA6}" type="parTrans" cxnId="{78AA7F2C-6450-4904-9C60-A716ABE460BD}">
      <dgm:prSet/>
      <dgm:spPr/>
      <dgm:t>
        <a:bodyPr/>
        <a:lstStyle/>
        <a:p>
          <a:endParaRPr lang="en-US"/>
        </a:p>
      </dgm:t>
    </dgm:pt>
    <dgm:pt modelId="{70819FEE-F93E-4990-8EFD-8DF047A42C99}" type="sibTrans" cxnId="{78AA7F2C-6450-4904-9C60-A716ABE460BD}">
      <dgm:prSet/>
      <dgm:spPr/>
      <dgm:t>
        <a:bodyPr/>
        <a:lstStyle/>
        <a:p>
          <a:endParaRPr lang="en-US"/>
        </a:p>
      </dgm:t>
    </dgm:pt>
    <dgm:pt modelId="{CB422C77-C044-48E7-B4A4-25A29EB89A58}">
      <dgm:prSet/>
      <dgm:spPr/>
      <dgm:t>
        <a:bodyPr/>
        <a:lstStyle/>
        <a:p>
          <a:r>
            <a:rPr lang="en-US"/>
            <a:t>Lack of insurance prior to pregnancy</a:t>
          </a:r>
        </a:p>
      </dgm:t>
    </dgm:pt>
    <dgm:pt modelId="{3DE86B6C-D81F-46CD-8808-864F5FF5960B}" type="parTrans" cxnId="{E693AA54-C5B0-44C6-9988-78522D6E396E}">
      <dgm:prSet/>
      <dgm:spPr/>
      <dgm:t>
        <a:bodyPr/>
        <a:lstStyle/>
        <a:p>
          <a:endParaRPr lang="en-US"/>
        </a:p>
      </dgm:t>
    </dgm:pt>
    <dgm:pt modelId="{C1782264-C751-42D6-9FAB-2DDAC7871D20}" type="sibTrans" cxnId="{E693AA54-C5B0-44C6-9988-78522D6E396E}">
      <dgm:prSet/>
      <dgm:spPr/>
      <dgm:t>
        <a:bodyPr/>
        <a:lstStyle/>
        <a:p>
          <a:endParaRPr lang="en-US"/>
        </a:p>
      </dgm:t>
    </dgm:pt>
    <dgm:pt modelId="{6572FFF2-AB26-4BC2-B49F-0F931D431F6C}">
      <dgm:prSet/>
      <dgm:spPr/>
      <dgm:t>
        <a:bodyPr/>
        <a:lstStyle/>
        <a:p>
          <a:r>
            <a:rPr lang="en-US"/>
            <a:t>Disproportionate impact on black moms</a:t>
          </a:r>
        </a:p>
      </dgm:t>
    </dgm:pt>
    <dgm:pt modelId="{D58DE6BE-B120-4305-9BDB-BCD2339DC7CA}" type="parTrans" cxnId="{484787DF-F747-4E2B-8FB9-48704536D77C}">
      <dgm:prSet/>
      <dgm:spPr/>
      <dgm:t>
        <a:bodyPr/>
        <a:lstStyle/>
        <a:p>
          <a:endParaRPr lang="en-US"/>
        </a:p>
      </dgm:t>
    </dgm:pt>
    <dgm:pt modelId="{7145E2F6-EBF3-4D40-A429-5CA77AA7EE09}" type="sibTrans" cxnId="{484787DF-F747-4E2B-8FB9-48704536D77C}">
      <dgm:prSet/>
      <dgm:spPr/>
      <dgm:t>
        <a:bodyPr/>
        <a:lstStyle/>
        <a:p>
          <a:endParaRPr lang="en-US"/>
        </a:p>
      </dgm:t>
    </dgm:pt>
    <dgm:pt modelId="{5B3BE217-C29C-446D-9884-3172725A5F67}">
      <dgm:prSet/>
      <dgm:spPr/>
      <dgm:t>
        <a:bodyPr/>
        <a:lstStyle/>
        <a:p>
          <a:r>
            <a:rPr lang="en-US"/>
            <a:t>Prior poor outcome</a:t>
          </a:r>
        </a:p>
      </dgm:t>
    </dgm:pt>
    <dgm:pt modelId="{ECC1EAB1-F74F-4387-AAA0-F212E53064F8}" type="parTrans" cxnId="{F34C9E88-19FF-4893-BCEE-19073A7B79F1}">
      <dgm:prSet/>
      <dgm:spPr/>
      <dgm:t>
        <a:bodyPr/>
        <a:lstStyle/>
        <a:p>
          <a:endParaRPr lang="en-US"/>
        </a:p>
      </dgm:t>
    </dgm:pt>
    <dgm:pt modelId="{5FE223B6-D3D8-444A-858D-D3C358C88912}" type="sibTrans" cxnId="{F34C9E88-19FF-4893-BCEE-19073A7B79F1}">
      <dgm:prSet/>
      <dgm:spPr/>
      <dgm:t>
        <a:bodyPr/>
        <a:lstStyle/>
        <a:p>
          <a:endParaRPr lang="en-US"/>
        </a:p>
      </dgm:t>
    </dgm:pt>
    <dgm:pt modelId="{3CD1CA9F-D7FC-4461-8416-26816B32A8B8}">
      <dgm:prSet/>
      <dgm:spPr/>
      <dgm:t>
        <a:bodyPr/>
        <a:lstStyle/>
        <a:p>
          <a:r>
            <a:rPr lang="en-US"/>
            <a:t>27% previous pre-term of LBW birth</a:t>
          </a:r>
        </a:p>
      </dgm:t>
    </dgm:pt>
    <dgm:pt modelId="{F70901B8-18DB-4172-AD45-3B99B7435FF2}" type="parTrans" cxnId="{8A029AA5-F71B-4060-AA7A-2476A1497962}">
      <dgm:prSet/>
      <dgm:spPr/>
      <dgm:t>
        <a:bodyPr/>
        <a:lstStyle/>
        <a:p>
          <a:endParaRPr lang="en-US"/>
        </a:p>
      </dgm:t>
    </dgm:pt>
    <dgm:pt modelId="{65E18158-E34C-4CED-8A08-B66991B949A9}" type="sibTrans" cxnId="{8A029AA5-F71B-4060-AA7A-2476A1497962}">
      <dgm:prSet/>
      <dgm:spPr/>
      <dgm:t>
        <a:bodyPr/>
        <a:lstStyle/>
        <a:p>
          <a:endParaRPr lang="en-US"/>
        </a:p>
      </dgm:t>
    </dgm:pt>
    <dgm:pt modelId="{72CD23BB-219F-40EB-81F9-C68E07368A0A}">
      <dgm:prSet/>
      <dgm:spPr/>
      <dgm:t>
        <a:bodyPr/>
        <a:lstStyle/>
        <a:p>
          <a:r>
            <a:rPr lang="en-US"/>
            <a:t>More likely among black moms</a:t>
          </a:r>
        </a:p>
      </dgm:t>
    </dgm:pt>
    <dgm:pt modelId="{520FBDC1-E911-4166-95EF-B68B9807882C}" type="parTrans" cxnId="{894D37A1-5550-4071-9591-2DD32A277B9B}">
      <dgm:prSet/>
      <dgm:spPr/>
      <dgm:t>
        <a:bodyPr/>
        <a:lstStyle/>
        <a:p>
          <a:endParaRPr lang="en-US"/>
        </a:p>
      </dgm:t>
    </dgm:pt>
    <dgm:pt modelId="{5DD05F5A-5664-413D-B117-3038412BD70A}" type="sibTrans" cxnId="{894D37A1-5550-4071-9591-2DD32A277B9B}">
      <dgm:prSet/>
      <dgm:spPr/>
      <dgm:t>
        <a:bodyPr/>
        <a:lstStyle/>
        <a:p>
          <a:endParaRPr lang="en-US"/>
        </a:p>
      </dgm:t>
    </dgm:pt>
    <dgm:pt modelId="{A1167213-0FF2-4DAA-93EF-0BCF89220A71}" type="pres">
      <dgm:prSet presAssocID="{B2A6F700-3111-4BE4-9E4A-5C053821F036}" presName="linear" presStyleCnt="0">
        <dgm:presLayoutVars>
          <dgm:dir/>
          <dgm:animLvl val="lvl"/>
          <dgm:resizeHandles val="exact"/>
        </dgm:presLayoutVars>
      </dgm:prSet>
      <dgm:spPr/>
    </dgm:pt>
    <dgm:pt modelId="{DFE97873-39A9-455F-9BE8-5501AB8EBD44}" type="pres">
      <dgm:prSet presAssocID="{362FEDEB-E163-45A2-A50D-5F958A303665}" presName="parentLin" presStyleCnt="0"/>
      <dgm:spPr/>
    </dgm:pt>
    <dgm:pt modelId="{C4A7AA12-3BC9-4163-B0EF-96C11D4256AF}" type="pres">
      <dgm:prSet presAssocID="{362FEDEB-E163-45A2-A50D-5F958A303665}" presName="parentLeftMargin" presStyleLbl="node1" presStyleIdx="0" presStyleCnt="2"/>
      <dgm:spPr/>
    </dgm:pt>
    <dgm:pt modelId="{DA4C3A71-F11D-4196-83EF-B47438912D79}" type="pres">
      <dgm:prSet presAssocID="{362FEDEB-E163-45A2-A50D-5F958A303665}" presName="parentText" presStyleLbl="node1" presStyleIdx="0" presStyleCnt="2">
        <dgm:presLayoutVars>
          <dgm:chMax val="0"/>
          <dgm:bulletEnabled val="1"/>
        </dgm:presLayoutVars>
      </dgm:prSet>
      <dgm:spPr/>
    </dgm:pt>
    <dgm:pt modelId="{E95569F2-E25F-4CA2-8283-1D592B49C31B}" type="pres">
      <dgm:prSet presAssocID="{362FEDEB-E163-45A2-A50D-5F958A303665}" presName="negativeSpace" presStyleCnt="0"/>
      <dgm:spPr/>
    </dgm:pt>
    <dgm:pt modelId="{9760AA0D-6F65-4A70-86A4-4FFBD0FEB031}" type="pres">
      <dgm:prSet presAssocID="{362FEDEB-E163-45A2-A50D-5F958A303665}" presName="childText" presStyleLbl="conFgAcc1" presStyleIdx="0" presStyleCnt="2">
        <dgm:presLayoutVars>
          <dgm:bulletEnabled val="1"/>
        </dgm:presLayoutVars>
      </dgm:prSet>
      <dgm:spPr/>
    </dgm:pt>
    <dgm:pt modelId="{FDBBAB88-5864-4414-8A46-A47FD23D866A}" type="pres">
      <dgm:prSet presAssocID="{92CD3144-79CE-488B-B884-1140CEF88963}" presName="spaceBetweenRectangles" presStyleCnt="0"/>
      <dgm:spPr/>
    </dgm:pt>
    <dgm:pt modelId="{AEB0EB5F-A296-4F2C-BECF-B0800053FED5}" type="pres">
      <dgm:prSet presAssocID="{5B3BE217-C29C-446D-9884-3172725A5F67}" presName="parentLin" presStyleCnt="0"/>
      <dgm:spPr/>
    </dgm:pt>
    <dgm:pt modelId="{06EC6AA4-3C4B-4F04-9EFC-86F23738D17F}" type="pres">
      <dgm:prSet presAssocID="{5B3BE217-C29C-446D-9884-3172725A5F67}" presName="parentLeftMargin" presStyleLbl="node1" presStyleIdx="0" presStyleCnt="2"/>
      <dgm:spPr/>
    </dgm:pt>
    <dgm:pt modelId="{81189661-FE41-4089-96B8-63DE1D71CB73}" type="pres">
      <dgm:prSet presAssocID="{5B3BE217-C29C-446D-9884-3172725A5F67}" presName="parentText" presStyleLbl="node1" presStyleIdx="1" presStyleCnt="2">
        <dgm:presLayoutVars>
          <dgm:chMax val="0"/>
          <dgm:bulletEnabled val="1"/>
        </dgm:presLayoutVars>
      </dgm:prSet>
      <dgm:spPr/>
    </dgm:pt>
    <dgm:pt modelId="{0083DA87-BA53-4B25-9FD9-25E22832BEB4}" type="pres">
      <dgm:prSet presAssocID="{5B3BE217-C29C-446D-9884-3172725A5F67}" presName="negativeSpace" presStyleCnt="0"/>
      <dgm:spPr/>
    </dgm:pt>
    <dgm:pt modelId="{3E1B8B82-1762-4EFD-B926-3B8B32B169AD}" type="pres">
      <dgm:prSet presAssocID="{5B3BE217-C29C-446D-9884-3172725A5F67}" presName="childText" presStyleLbl="conFgAcc1" presStyleIdx="1" presStyleCnt="2">
        <dgm:presLayoutVars>
          <dgm:bulletEnabled val="1"/>
        </dgm:presLayoutVars>
      </dgm:prSet>
      <dgm:spPr/>
    </dgm:pt>
  </dgm:ptLst>
  <dgm:cxnLst>
    <dgm:cxn modelId="{53932D0F-198D-4003-89D5-E84F4708035D}" type="presOf" srcId="{AB2993AC-ECAA-45C6-841C-320E4E4A797A}" destId="{9760AA0D-6F65-4A70-86A4-4FFBD0FEB031}" srcOrd="0" destOrd="1" presId="urn:microsoft.com/office/officeart/2005/8/layout/list1"/>
    <dgm:cxn modelId="{78AA7F2C-6450-4904-9C60-A716ABE460BD}" srcId="{362FEDEB-E163-45A2-A50D-5F958A303665}" destId="{FF3C7A0A-69F4-4090-B238-4F44888C82FA}" srcOrd="5" destOrd="0" parTransId="{D9E1C97E-00D2-4F3C-A9A5-AA60B51B7CA6}" sibTransId="{70819FEE-F93E-4990-8EFD-8DF047A42C99}"/>
    <dgm:cxn modelId="{7BCDDC3E-7C31-4254-85D0-FDA72D93E948}" type="presOf" srcId="{CB422C77-C044-48E7-B4A4-25A29EB89A58}" destId="{9760AA0D-6F65-4A70-86A4-4FFBD0FEB031}" srcOrd="0" destOrd="6" presId="urn:microsoft.com/office/officeart/2005/8/layout/list1"/>
    <dgm:cxn modelId="{9AC5915E-ABA8-45CA-B92D-A82630D0A635}" type="presOf" srcId="{B2A6F700-3111-4BE4-9E4A-5C053821F036}" destId="{A1167213-0FF2-4DAA-93EF-0BCF89220A71}" srcOrd="0" destOrd="0" presId="urn:microsoft.com/office/officeart/2005/8/layout/list1"/>
    <dgm:cxn modelId="{59526741-F902-49F4-B74E-86F0CB47A561}" srcId="{362FEDEB-E163-45A2-A50D-5F958A303665}" destId="{8F096B86-F7E6-4C9E-8302-92B5F831B3B8}" srcOrd="2" destOrd="0" parTransId="{B0846EA3-E445-4F38-B49F-1E670A5A9842}" sibTransId="{8D35C8B6-0494-408D-980E-882A9D160490}"/>
    <dgm:cxn modelId="{E693AA54-C5B0-44C6-9988-78522D6E396E}" srcId="{362FEDEB-E163-45A2-A50D-5F958A303665}" destId="{CB422C77-C044-48E7-B4A4-25A29EB89A58}" srcOrd="6" destOrd="0" parTransId="{3DE86B6C-D81F-46CD-8808-864F5FF5960B}" sibTransId="{C1782264-C751-42D6-9FAB-2DDAC7871D20}"/>
    <dgm:cxn modelId="{87D58055-BEA0-4BFF-BC07-12D31E8495C9}" type="presOf" srcId="{72CD23BB-219F-40EB-81F9-C68E07368A0A}" destId="{3E1B8B82-1762-4EFD-B926-3B8B32B169AD}" srcOrd="0" destOrd="1" presId="urn:microsoft.com/office/officeart/2005/8/layout/list1"/>
    <dgm:cxn modelId="{791A3458-0C95-4C72-92B1-224FB567A599}" type="presOf" srcId="{6572FFF2-AB26-4BC2-B49F-0F931D431F6C}" destId="{9760AA0D-6F65-4A70-86A4-4FFBD0FEB031}" srcOrd="0" destOrd="7" presId="urn:microsoft.com/office/officeart/2005/8/layout/list1"/>
    <dgm:cxn modelId="{01DC4678-071F-4EA2-9881-E61D3550E1C1}" type="presOf" srcId="{5B3BE217-C29C-446D-9884-3172725A5F67}" destId="{06EC6AA4-3C4B-4F04-9EFC-86F23738D17F}" srcOrd="0" destOrd="0" presId="urn:microsoft.com/office/officeart/2005/8/layout/list1"/>
    <dgm:cxn modelId="{97E73459-1EBB-4B1A-8964-0A9B4A1D6372}" type="presOf" srcId="{5B3BE217-C29C-446D-9884-3172725A5F67}" destId="{81189661-FE41-4089-96B8-63DE1D71CB73}" srcOrd="1" destOrd="0" presId="urn:microsoft.com/office/officeart/2005/8/layout/list1"/>
    <dgm:cxn modelId="{15199D59-69F1-408B-8D9F-78642564785A}" type="presOf" srcId="{8F096B86-F7E6-4C9E-8302-92B5F831B3B8}" destId="{9760AA0D-6F65-4A70-86A4-4FFBD0FEB031}" srcOrd="0" destOrd="2" presId="urn:microsoft.com/office/officeart/2005/8/layout/list1"/>
    <dgm:cxn modelId="{DFFAD083-DCBE-411C-A202-AD463A5F2019}" srcId="{362FEDEB-E163-45A2-A50D-5F958A303665}" destId="{5A3A067C-E05E-4354-A743-36F2A5C6C655}" srcOrd="0" destOrd="0" parTransId="{857F1E08-FF2F-49F9-AB9D-188BB9804E30}" sibTransId="{7A4E0631-DBCE-450D-A479-E1FD9D0A3FFE}"/>
    <dgm:cxn modelId="{F34C9E88-19FF-4893-BCEE-19073A7B79F1}" srcId="{B2A6F700-3111-4BE4-9E4A-5C053821F036}" destId="{5B3BE217-C29C-446D-9884-3172725A5F67}" srcOrd="1" destOrd="0" parTransId="{ECC1EAB1-F74F-4387-AAA0-F212E53064F8}" sibTransId="{5FE223B6-D3D8-444A-858D-D3C358C88912}"/>
    <dgm:cxn modelId="{84381293-3C82-46CE-BEDD-F6004D6402D7}" type="presOf" srcId="{FF3C7A0A-69F4-4090-B238-4F44888C82FA}" destId="{9760AA0D-6F65-4A70-86A4-4FFBD0FEB031}" srcOrd="0" destOrd="5" presId="urn:microsoft.com/office/officeart/2005/8/layout/list1"/>
    <dgm:cxn modelId="{894D37A1-5550-4071-9591-2DD32A277B9B}" srcId="{5B3BE217-C29C-446D-9884-3172725A5F67}" destId="{72CD23BB-219F-40EB-81F9-C68E07368A0A}" srcOrd="1" destOrd="0" parTransId="{520FBDC1-E911-4166-95EF-B68B9807882C}" sibTransId="{5DD05F5A-5664-413D-B117-3038412BD70A}"/>
    <dgm:cxn modelId="{8A029AA5-F71B-4060-AA7A-2476A1497962}" srcId="{5B3BE217-C29C-446D-9884-3172725A5F67}" destId="{3CD1CA9F-D7FC-4461-8416-26816B32A8B8}" srcOrd="0" destOrd="0" parTransId="{F70901B8-18DB-4172-AD45-3B99B7435FF2}" sibTransId="{65E18158-E34C-4CED-8A08-B66991B949A9}"/>
    <dgm:cxn modelId="{76705EA9-135B-4472-957E-A3A6B2DDC72C}" type="presOf" srcId="{DBAC4047-8C0F-4454-AB5A-6DAA8844D8C9}" destId="{9760AA0D-6F65-4A70-86A4-4FFBD0FEB031}" srcOrd="0" destOrd="3" presId="urn:microsoft.com/office/officeart/2005/8/layout/list1"/>
    <dgm:cxn modelId="{DC53FDAD-5CBA-4277-9194-E5F1E5654427}" srcId="{362FEDEB-E163-45A2-A50D-5F958A303665}" destId="{DBAC4047-8C0F-4454-AB5A-6DAA8844D8C9}" srcOrd="3" destOrd="0" parTransId="{1D7BF4F5-6C31-459F-B179-02AF3C91447C}" sibTransId="{398C0535-2F26-462D-B6B6-43C4C6866967}"/>
    <dgm:cxn modelId="{9EB218B7-5A09-4F18-8D8F-33C7E450961A}" srcId="{B2A6F700-3111-4BE4-9E4A-5C053821F036}" destId="{362FEDEB-E163-45A2-A50D-5F958A303665}" srcOrd="0" destOrd="0" parTransId="{7C03714F-439F-4A47-BEF1-95168B5EE7E5}" sibTransId="{92CD3144-79CE-488B-B884-1140CEF88963}"/>
    <dgm:cxn modelId="{1F7381BC-2466-4CC9-B032-C1A1F44EC010}" srcId="{362FEDEB-E163-45A2-A50D-5F958A303665}" destId="{45D7053D-1475-4FF4-A55E-4EF5C8CF31BD}" srcOrd="4" destOrd="0" parTransId="{D75B5365-4417-4B37-88D9-3432B8AD8CAB}" sibTransId="{B7EAC6BB-1BDA-41A3-93E8-D436AC84E98F}"/>
    <dgm:cxn modelId="{83ED4CC4-3FC1-4A35-8607-681735868B79}" srcId="{362FEDEB-E163-45A2-A50D-5F958A303665}" destId="{AB2993AC-ECAA-45C6-841C-320E4E4A797A}" srcOrd="1" destOrd="0" parTransId="{3B00C0E4-0A68-48A2-AA50-7943F9090FCB}" sibTransId="{47B812F9-1725-4342-B043-7D395006789E}"/>
    <dgm:cxn modelId="{DAE27BC7-0D7D-4790-BC1E-2DA0BF237D5C}" type="presOf" srcId="{362FEDEB-E163-45A2-A50D-5F958A303665}" destId="{DA4C3A71-F11D-4196-83EF-B47438912D79}" srcOrd="1" destOrd="0" presId="urn:microsoft.com/office/officeart/2005/8/layout/list1"/>
    <dgm:cxn modelId="{D99F5ED2-6544-4923-AD32-CACE363FCD29}" type="presOf" srcId="{3CD1CA9F-D7FC-4461-8416-26816B32A8B8}" destId="{3E1B8B82-1762-4EFD-B926-3B8B32B169AD}" srcOrd="0" destOrd="0" presId="urn:microsoft.com/office/officeart/2005/8/layout/list1"/>
    <dgm:cxn modelId="{484787DF-F747-4E2B-8FB9-48704536D77C}" srcId="{362FEDEB-E163-45A2-A50D-5F958A303665}" destId="{6572FFF2-AB26-4BC2-B49F-0F931D431F6C}" srcOrd="7" destOrd="0" parTransId="{D58DE6BE-B120-4305-9BDB-BCD2339DC7CA}" sibTransId="{7145E2F6-EBF3-4D40-A429-5CA77AA7EE09}"/>
    <dgm:cxn modelId="{AF2C01E2-C275-452E-B81A-9C3323114144}" type="presOf" srcId="{362FEDEB-E163-45A2-A50D-5F958A303665}" destId="{C4A7AA12-3BC9-4163-B0EF-96C11D4256AF}" srcOrd="0" destOrd="0" presId="urn:microsoft.com/office/officeart/2005/8/layout/list1"/>
    <dgm:cxn modelId="{BA0321F8-8EFE-4736-8A8B-F2C69A04BBED}" type="presOf" srcId="{5A3A067C-E05E-4354-A743-36F2A5C6C655}" destId="{9760AA0D-6F65-4A70-86A4-4FFBD0FEB031}" srcOrd="0" destOrd="0" presId="urn:microsoft.com/office/officeart/2005/8/layout/list1"/>
    <dgm:cxn modelId="{7C97BCFE-E3DD-4C54-92F7-BA6319416215}" type="presOf" srcId="{45D7053D-1475-4FF4-A55E-4EF5C8CF31BD}" destId="{9760AA0D-6F65-4A70-86A4-4FFBD0FEB031}" srcOrd="0" destOrd="4" presId="urn:microsoft.com/office/officeart/2005/8/layout/list1"/>
    <dgm:cxn modelId="{6530CDBA-3170-4828-9BE2-C1D04278F964}" type="presParOf" srcId="{A1167213-0FF2-4DAA-93EF-0BCF89220A71}" destId="{DFE97873-39A9-455F-9BE8-5501AB8EBD44}" srcOrd="0" destOrd="0" presId="urn:microsoft.com/office/officeart/2005/8/layout/list1"/>
    <dgm:cxn modelId="{CDDBD10C-EB47-4B5B-ACA0-281BD81D962A}" type="presParOf" srcId="{DFE97873-39A9-455F-9BE8-5501AB8EBD44}" destId="{C4A7AA12-3BC9-4163-B0EF-96C11D4256AF}" srcOrd="0" destOrd="0" presId="urn:microsoft.com/office/officeart/2005/8/layout/list1"/>
    <dgm:cxn modelId="{8C7FCCD3-D49B-4837-B40F-5C9624CCC75E}" type="presParOf" srcId="{DFE97873-39A9-455F-9BE8-5501AB8EBD44}" destId="{DA4C3A71-F11D-4196-83EF-B47438912D79}" srcOrd="1" destOrd="0" presId="urn:microsoft.com/office/officeart/2005/8/layout/list1"/>
    <dgm:cxn modelId="{58774CFC-73D5-4773-8208-81065E521541}" type="presParOf" srcId="{A1167213-0FF2-4DAA-93EF-0BCF89220A71}" destId="{E95569F2-E25F-4CA2-8283-1D592B49C31B}" srcOrd="1" destOrd="0" presId="urn:microsoft.com/office/officeart/2005/8/layout/list1"/>
    <dgm:cxn modelId="{C4F31F6C-D41D-45B6-985D-40950F3DF767}" type="presParOf" srcId="{A1167213-0FF2-4DAA-93EF-0BCF89220A71}" destId="{9760AA0D-6F65-4A70-86A4-4FFBD0FEB031}" srcOrd="2" destOrd="0" presId="urn:microsoft.com/office/officeart/2005/8/layout/list1"/>
    <dgm:cxn modelId="{8B7308B1-C5F3-4628-8337-132545523919}" type="presParOf" srcId="{A1167213-0FF2-4DAA-93EF-0BCF89220A71}" destId="{FDBBAB88-5864-4414-8A46-A47FD23D866A}" srcOrd="3" destOrd="0" presId="urn:microsoft.com/office/officeart/2005/8/layout/list1"/>
    <dgm:cxn modelId="{31C58087-960B-41CD-831E-2B7F418D3EF1}" type="presParOf" srcId="{A1167213-0FF2-4DAA-93EF-0BCF89220A71}" destId="{AEB0EB5F-A296-4F2C-BECF-B0800053FED5}" srcOrd="4" destOrd="0" presId="urn:microsoft.com/office/officeart/2005/8/layout/list1"/>
    <dgm:cxn modelId="{05EE3A56-C3B6-41DA-8D8F-68B5F4856561}" type="presParOf" srcId="{AEB0EB5F-A296-4F2C-BECF-B0800053FED5}" destId="{06EC6AA4-3C4B-4F04-9EFC-86F23738D17F}" srcOrd="0" destOrd="0" presId="urn:microsoft.com/office/officeart/2005/8/layout/list1"/>
    <dgm:cxn modelId="{C881BBC4-698B-4B8E-852B-94098BDAFDE8}" type="presParOf" srcId="{AEB0EB5F-A296-4F2C-BECF-B0800053FED5}" destId="{81189661-FE41-4089-96B8-63DE1D71CB73}" srcOrd="1" destOrd="0" presId="urn:microsoft.com/office/officeart/2005/8/layout/list1"/>
    <dgm:cxn modelId="{6DADA0E1-CD47-455A-8157-0C777F645D34}" type="presParOf" srcId="{A1167213-0FF2-4DAA-93EF-0BCF89220A71}" destId="{0083DA87-BA53-4B25-9FD9-25E22832BEB4}" srcOrd="5" destOrd="0" presId="urn:microsoft.com/office/officeart/2005/8/layout/list1"/>
    <dgm:cxn modelId="{DF49AD49-3576-42B9-A959-39F06BE82FA0}" type="presParOf" srcId="{A1167213-0FF2-4DAA-93EF-0BCF89220A71}" destId="{3E1B8B82-1762-4EFD-B926-3B8B32B169AD}"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2D0D3EC-056A-4E62-AC56-70F5F75C036C}" type="doc">
      <dgm:prSet loTypeId="urn:microsoft.com/office/officeart/2005/8/layout/list1" loCatId="list" qsTypeId="urn:microsoft.com/office/officeart/2005/8/quickstyle/simple2" qsCatId="simple" csTypeId="urn:microsoft.com/office/officeart/2005/8/colors/colorful1" csCatId="colorful"/>
      <dgm:spPr/>
      <dgm:t>
        <a:bodyPr/>
        <a:lstStyle/>
        <a:p>
          <a:endParaRPr lang="en-US"/>
        </a:p>
      </dgm:t>
    </dgm:pt>
    <dgm:pt modelId="{D07EDF19-3E9E-4F46-B90A-DB9E385CB034}">
      <dgm:prSet/>
      <dgm:spPr/>
      <dgm:t>
        <a:bodyPr/>
        <a:lstStyle/>
        <a:p>
          <a:r>
            <a:rPr lang="en-US"/>
            <a:t>Lack of family planning</a:t>
          </a:r>
        </a:p>
      </dgm:t>
    </dgm:pt>
    <dgm:pt modelId="{5DB5C7F0-EE20-4906-AC1B-24A37BC2EE69}" type="parTrans" cxnId="{A4A535A2-4FEC-495B-8698-DA3EB61A5ABB}">
      <dgm:prSet/>
      <dgm:spPr/>
      <dgm:t>
        <a:bodyPr/>
        <a:lstStyle/>
        <a:p>
          <a:endParaRPr lang="en-US"/>
        </a:p>
      </dgm:t>
    </dgm:pt>
    <dgm:pt modelId="{F917BE42-64C1-473A-BDF1-F2BC3A17B79C}" type="sibTrans" cxnId="{A4A535A2-4FEC-495B-8698-DA3EB61A5ABB}">
      <dgm:prSet/>
      <dgm:spPr/>
      <dgm:t>
        <a:bodyPr/>
        <a:lstStyle/>
        <a:p>
          <a:endParaRPr lang="en-US"/>
        </a:p>
      </dgm:t>
    </dgm:pt>
    <dgm:pt modelId="{2221E9CD-089E-4EF6-BF1C-AC431BD14F13}">
      <dgm:prSet/>
      <dgm:spPr/>
      <dgm:t>
        <a:bodyPr/>
        <a:lstStyle/>
        <a:p>
          <a:r>
            <a:rPr lang="en-US"/>
            <a:t>40% had &lt; 18 months between pregnancies</a:t>
          </a:r>
        </a:p>
      </dgm:t>
    </dgm:pt>
    <dgm:pt modelId="{1C954E48-1B29-4326-9D93-434C242D932E}" type="parTrans" cxnId="{73ADF606-0459-43B8-9678-123C88F38AC0}">
      <dgm:prSet/>
      <dgm:spPr/>
      <dgm:t>
        <a:bodyPr/>
        <a:lstStyle/>
        <a:p>
          <a:endParaRPr lang="en-US"/>
        </a:p>
      </dgm:t>
    </dgm:pt>
    <dgm:pt modelId="{77E8CD74-1B91-4AFF-A1DC-BB3C7502C3E9}" type="sibTrans" cxnId="{73ADF606-0459-43B8-9678-123C88F38AC0}">
      <dgm:prSet/>
      <dgm:spPr/>
      <dgm:t>
        <a:bodyPr/>
        <a:lstStyle/>
        <a:p>
          <a:endParaRPr lang="en-US"/>
        </a:p>
      </dgm:t>
    </dgm:pt>
    <dgm:pt modelId="{92249B60-8862-4AA8-AF56-CEFC94D420BD}">
      <dgm:prSet/>
      <dgm:spPr/>
      <dgm:t>
        <a:bodyPr/>
        <a:lstStyle/>
        <a:p>
          <a:r>
            <a:rPr lang="en-US"/>
            <a:t>About 30% not using birth control </a:t>
          </a:r>
        </a:p>
      </dgm:t>
    </dgm:pt>
    <dgm:pt modelId="{FDC00143-12A4-4B5B-8FC3-128ED5F17F1F}" type="parTrans" cxnId="{513B08A8-2E5A-4162-8DC2-E84497919A21}">
      <dgm:prSet/>
      <dgm:spPr/>
      <dgm:t>
        <a:bodyPr/>
        <a:lstStyle/>
        <a:p>
          <a:endParaRPr lang="en-US"/>
        </a:p>
      </dgm:t>
    </dgm:pt>
    <dgm:pt modelId="{7CF66D9C-715E-4091-9917-16484E9E75E1}" type="sibTrans" cxnId="{513B08A8-2E5A-4162-8DC2-E84497919A21}">
      <dgm:prSet/>
      <dgm:spPr/>
      <dgm:t>
        <a:bodyPr/>
        <a:lstStyle/>
        <a:p>
          <a:endParaRPr lang="en-US"/>
        </a:p>
      </dgm:t>
    </dgm:pt>
    <dgm:pt modelId="{A5EFB14B-E57F-45B6-8C05-E19E013B2A13}">
      <dgm:prSet/>
      <dgm:spPr/>
      <dgm:t>
        <a:bodyPr/>
        <a:lstStyle/>
        <a:p>
          <a:r>
            <a:rPr lang="en-US"/>
            <a:t>50% of these moms report pregnancy as unintended or mistimed</a:t>
          </a:r>
        </a:p>
      </dgm:t>
    </dgm:pt>
    <dgm:pt modelId="{8EFD99C7-8314-4A86-95A6-9B64FAB116CC}" type="parTrans" cxnId="{94C69C82-0B2C-4229-8A06-1DE886304479}">
      <dgm:prSet/>
      <dgm:spPr/>
      <dgm:t>
        <a:bodyPr/>
        <a:lstStyle/>
        <a:p>
          <a:endParaRPr lang="en-US"/>
        </a:p>
      </dgm:t>
    </dgm:pt>
    <dgm:pt modelId="{BD8C57AD-FCBF-425F-A0EC-39520DE61CE8}" type="sibTrans" cxnId="{94C69C82-0B2C-4229-8A06-1DE886304479}">
      <dgm:prSet/>
      <dgm:spPr/>
      <dgm:t>
        <a:bodyPr/>
        <a:lstStyle/>
        <a:p>
          <a:endParaRPr lang="en-US"/>
        </a:p>
      </dgm:t>
    </dgm:pt>
    <dgm:pt modelId="{B6CC69AF-B820-44DF-AB2F-A93E0E966F5E}">
      <dgm:prSet/>
      <dgm:spPr/>
      <dgm:t>
        <a:bodyPr/>
        <a:lstStyle/>
        <a:p>
          <a:r>
            <a:rPr lang="en-US"/>
            <a:t>Substance use (prescription &amp; illegal)</a:t>
          </a:r>
        </a:p>
      </dgm:t>
    </dgm:pt>
    <dgm:pt modelId="{94436A49-6F0E-4237-881B-20F6B2A74CB4}" type="parTrans" cxnId="{6F628877-6CAE-4980-A55A-D94CECC1CA74}">
      <dgm:prSet/>
      <dgm:spPr/>
      <dgm:t>
        <a:bodyPr/>
        <a:lstStyle/>
        <a:p>
          <a:endParaRPr lang="en-US"/>
        </a:p>
      </dgm:t>
    </dgm:pt>
    <dgm:pt modelId="{C69362B4-7101-40E3-9D92-69C0590B756A}" type="sibTrans" cxnId="{6F628877-6CAE-4980-A55A-D94CECC1CA74}">
      <dgm:prSet/>
      <dgm:spPr/>
      <dgm:t>
        <a:bodyPr/>
        <a:lstStyle/>
        <a:p>
          <a:endParaRPr lang="en-US"/>
        </a:p>
      </dgm:t>
    </dgm:pt>
    <dgm:pt modelId="{517A3F8C-2DDD-4CB9-B17E-B5461EE6CFAA}">
      <dgm:prSet/>
      <dgm:spPr/>
      <dgm:t>
        <a:bodyPr/>
        <a:lstStyle/>
        <a:p>
          <a:r>
            <a:rPr lang="en-US"/>
            <a:t>43% self-report</a:t>
          </a:r>
        </a:p>
      </dgm:t>
    </dgm:pt>
    <dgm:pt modelId="{63E23D6E-49E5-46F0-B480-E1659877598C}" type="parTrans" cxnId="{8561FD96-216C-4C67-9CDB-855BC7203446}">
      <dgm:prSet/>
      <dgm:spPr/>
      <dgm:t>
        <a:bodyPr/>
        <a:lstStyle/>
        <a:p>
          <a:endParaRPr lang="en-US"/>
        </a:p>
      </dgm:t>
    </dgm:pt>
    <dgm:pt modelId="{3C8961E6-CE8D-4CDF-A898-539216337065}" type="sibTrans" cxnId="{8561FD96-216C-4C67-9CDB-855BC7203446}">
      <dgm:prSet/>
      <dgm:spPr/>
      <dgm:t>
        <a:bodyPr/>
        <a:lstStyle/>
        <a:p>
          <a:endParaRPr lang="en-US"/>
        </a:p>
      </dgm:t>
    </dgm:pt>
    <dgm:pt modelId="{9C013C53-8EF5-42B8-842A-11E760674ED7}">
      <dgm:prSet/>
      <dgm:spPr/>
      <dgm:t>
        <a:bodyPr/>
        <a:lstStyle/>
        <a:p>
          <a:r>
            <a:rPr lang="en-US"/>
            <a:t>20% used tobacco during pregnancy (white moms at higher rates)</a:t>
          </a:r>
        </a:p>
      </dgm:t>
    </dgm:pt>
    <dgm:pt modelId="{A327F4BC-367D-43D7-816F-B4A1D3994222}" type="parTrans" cxnId="{D4DDC6C0-D5B7-4250-AFC6-46B8F33115BC}">
      <dgm:prSet/>
      <dgm:spPr/>
      <dgm:t>
        <a:bodyPr/>
        <a:lstStyle/>
        <a:p>
          <a:endParaRPr lang="en-US"/>
        </a:p>
      </dgm:t>
    </dgm:pt>
    <dgm:pt modelId="{DD82598D-5B7A-4C06-9632-206172B0A7DA}" type="sibTrans" cxnId="{D4DDC6C0-D5B7-4250-AFC6-46B8F33115BC}">
      <dgm:prSet/>
      <dgm:spPr/>
      <dgm:t>
        <a:bodyPr/>
        <a:lstStyle/>
        <a:p>
          <a:endParaRPr lang="en-US"/>
        </a:p>
      </dgm:t>
    </dgm:pt>
    <dgm:pt modelId="{429B1C83-C732-4697-AEFB-DC851C49BDFF}">
      <dgm:prSet/>
      <dgm:spPr/>
      <dgm:t>
        <a:bodyPr/>
        <a:lstStyle/>
        <a:p>
          <a:r>
            <a:rPr lang="en-US"/>
            <a:t>10% documented MAT</a:t>
          </a:r>
        </a:p>
      </dgm:t>
    </dgm:pt>
    <dgm:pt modelId="{FC41FCA7-E1D6-43EC-8BA3-ADEA13ECAABF}" type="parTrans" cxnId="{89D139D1-89E0-4E47-8B7D-7CF042F107AF}">
      <dgm:prSet/>
      <dgm:spPr/>
      <dgm:t>
        <a:bodyPr/>
        <a:lstStyle/>
        <a:p>
          <a:endParaRPr lang="en-US"/>
        </a:p>
      </dgm:t>
    </dgm:pt>
    <dgm:pt modelId="{68978D6C-C280-451C-BA0F-B0A10D86204C}" type="sibTrans" cxnId="{89D139D1-89E0-4E47-8B7D-7CF042F107AF}">
      <dgm:prSet/>
      <dgm:spPr/>
      <dgm:t>
        <a:bodyPr/>
        <a:lstStyle/>
        <a:p>
          <a:endParaRPr lang="en-US"/>
        </a:p>
      </dgm:t>
    </dgm:pt>
    <dgm:pt modelId="{1416F8D6-B4FF-43FF-B2D0-F6FA52DB9F4E}">
      <dgm:prSet/>
      <dgm:spPr/>
      <dgm:t>
        <a:bodyPr/>
        <a:lstStyle/>
        <a:p>
          <a:r>
            <a:rPr lang="en-US"/>
            <a:t>Poor pre-pregnancy health</a:t>
          </a:r>
        </a:p>
      </dgm:t>
    </dgm:pt>
    <dgm:pt modelId="{F6E3E239-3BD8-435F-BBDC-F700B5C9AA81}" type="parTrans" cxnId="{AB246890-505D-4D04-9844-7C12BCB33649}">
      <dgm:prSet/>
      <dgm:spPr/>
      <dgm:t>
        <a:bodyPr/>
        <a:lstStyle/>
        <a:p>
          <a:endParaRPr lang="en-US"/>
        </a:p>
      </dgm:t>
    </dgm:pt>
    <dgm:pt modelId="{3B2350DB-80B6-492C-9C2A-8406C6720568}" type="sibTrans" cxnId="{AB246890-505D-4D04-9844-7C12BCB33649}">
      <dgm:prSet/>
      <dgm:spPr/>
      <dgm:t>
        <a:bodyPr/>
        <a:lstStyle/>
        <a:p>
          <a:endParaRPr lang="en-US"/>
        </a:p>
      </dgm:t>
    </dgm:pt>
    <dgm:pt modelId="{1C97C119-5470-4696-A0C5-BFF9C1992D9F}">
      <dgm:prSet/>
      <dgm:spPr/>
      <dgm:t>
        <a:bodyPr/>
        <a:lstStyle/>
        <a:p>
          <a:r>
            <a:rPr lang="en-US"/>
            <a:t>59% overweight or obese</a:t>
          </a:r>
        </a:p>
      </dgm:t>
    </dgm:pt>
    <dgm:pt modelId="{66757189-BDC9-4DD4-A5A7-53F27C1E1AD8}" type="parTrans" cxnId="{39BB80A7-84AF-4F52-A2C9-5A47919F9183}">
      <dgm:prSet/>
      <dgm:spPr/>
      <dgm:t>
        <a:bodyPr/>
        <a:lstStyle/>
        <a:p>
          <a:endParaRPr lang="en-US"/>
        </a:p>
      </dgm:t>
    </dgm:pt>
    <dgm:pt modelId="{37D32FAA-7D98-4312-BF24-D9553222718A}" type="sibTrans" cxnId="{39BB80A7-84AF-4F52-A2C9-5A47919F9183}">
      <dgm:prSet/>
      <dgm:spPr/>
      <dgm:t>
        <a:bodyPr/>
        <a:lstStyle/>
        <a:p>
          <a:endParaRPr lang="en-US"/>
        </a:p>
      </dgm:t>
    </dgm:pt>
    <dgm:pt modelId="{62AE2E9A-284C-4480-8D84-3DA0BD304431}">
      <dgm:prSet/>
      <dgm:spPr/>
      <dgm:t>
        <a:bodyPr/>
        <a:lstStyle/>
        <a:p>
          <a:r>
            <a:rPr lang="en-US"/>
            <a:t>Chronic hypertension, diabetes</a:t>
          </a:r>
        </a:p>
      </dgm:t>
    </dgm:pt>
    <dgm:pt modelId="{FF26EC24-FDFB-4874-A6AD-27A505E8373A}" type="parTrans" cxnId="{B294D396-2AF7-408B-9276-3036DBD3F657}">
      <dgm:prSet/>
      <dgm:spPr/>
      <dgm:t>
        <a:bodyPr/>
        <a:lstStyle/>
        <a:p>
          <a:endParaRPr lang="en-US"/>
        </a:p>
      </dgm:t>
    </dgm:pt>
    <dgm:pt modelId="{3660BFA5-42BA-4FFD-BF4A-D15CA0C104A2}" type="sibTrans" cxnId="{B294D396-2AF7-408B-9276-3036DBD3F657}">
      <dgm:prSet/>
      <dgm:spPr/>
      <dgm:t>
        <a:bodyPr/>
        <a:lstStyle/>
        <a:p>
          <a:endParaRPr lang="en-US"/>
        </a:p>
      </dgm:t>
    </dgm:pt>
    <dgm:pt modelId="{148F857F-0B0D-4591-AA88-41AFF0CF3403}">
      <dgm:prSet/>
      <dgm:spPr/>
      <dgm:t>
        <a:bodyPr/>
        <a:lstStyle/>
        <a:p>
          <a:r>
            <a:rPr lang="en-US"/>
            <a:t>One-third with STIs</a:t>
          </a:r>
        </a:p>
      </dgm:t>
    </dgm:pt>
    <dgm:pt modelId="{7396D5B2-AFC4-497B-9DC1-4D6AC6F49916}" type="parTrans" cxnId="{16ADB0E9-CA1B-4468-8668-EA3018E582BC}">
      <dgm:prSet/>
      <dgm:spPr/>
      <dgm:t>
        <a:bodyPr/>
        <a:lstStyle/>
        <a:p>
          <a:endParaRPr lang="en-US"/>
        </a:p>
      </dgm:t>
    </dgm:pt>
    <dgm:pt modelId="{FF0406F5-F832-4976-940E-E09B9B800CAD}" type="sibTrans" cxnId="{16ADB0E9-CA1B-4468-8668-EA3018E582BC}">
      <dgm:prSet/>
      <dgm:spPr/>
      <dgm:t>
        <a:bodyPr/>
        <a:lstStyle/>
        <a:p>
          <a:endParaRPr lang="en-US"/>
        </a:p>
      </dgm:t>
    </dgm:pt>
    <dgm:pt modelId="{9DAC114E-3C0F-4801-8AA1-376A95C00201}" type="pres">
      <dgm:prSet presAssocID="{C2D0D3EC-056A-4E62-AC56-70F5F75C036C}" presName="linear" presStyleCnt="0">
        <dgm:presLayoutVars>
          <dgm:dir/>
          <dgm:animLvl val="lvl"/>
          <dgm:resizeHandles val="exact"/>
        </dgm:presLayoutVars>
      </dgm:prSet>
      <dgm:spPr/>
    </dgm:pt>
    <dgm:pt modelId="{D52F929F-D8E5-450C-BB35-CAB65E782500}" type="pres">
      <dgm:prSet presAssocID="{D07EDF19-3E9E-4F46-B90A-DB9E385CB034}" presName="parentLin" presStyleCnt="0"/>
      <dgm:spPr/>
    </dgm:pt>
    <dgm:pt modelId="{0662649C-81ED-4411-8E8F-71C09DD0E1DB}" type="pres">
      <dgm:prSet presAssocID="{D07EDF19-3E9E-4F46-B90A-DB9E385CB034}" presName="parentLeftMargin" presStyleLbl="node1" presStyleIdx="0" presStyleCnt="3"/>
      <dgm:spPr/>
    </dgm:pt>
    <dgm:pt modelId="{7DCE31AA-C8EA-4C0D-9892-24CED41973F8}" type="pres">
      <dgm:prSet presAssocID="{D07EDF19-3E9E-4F46-B90A-DB9E385CB034}" presName="parentText" presStyleLbl="node1" presStyleIdx="0" presStyleCnt="3">
        <dgm:presLayoutVars>
          <dgm:chMax val="0"/>
          <dgm:bulletEnabled val="1"/>
        </dgm:presLayoutVars>
      </dgm:prSet>
      <dgm:spPr/>
    </dgm:pt>
    <dgm:pt modelId="{833CBC82-0B65-48C6-9F10-2D9F1F268058}" type="pres">
      <dgm:prSet presAssocID="{D07EDF19-3E9E-4F46-B90A-DB9E385CB034}" presName="negativeSpace" presStyleCnt="0"/>
      <dgm:spPr/>
    </dgm:pt>
    <dgm:pt modelId="{A72FC9BE-193C-41B7-B1E6-0B985B34AF0C}" type="pres">
      <dgm:prSet presAssocID="{D07EDF19-3E9E-4F46-B90A-DB9E385CB034}" presName="childText" presStyleLbl="conFgAcc1" presStyleIdx="0" presStyleCnt="3">
        <dgm:presLayoutVars>
          <dgm:bulletEnabled val="1"/>
        </dgm:presLayoutVars>
      </dgm:prSet>
      <dgm:spPr/>
    </dgm:pt>
    <dgm:pt modelId="{6DB72846-D3B3-4397-8554-3DDC8482AB0B}" type="pres">
      <dgm:prSet presAssocID="{F917BE42-64C1-473A-BDF1-F2BC3A17B79C}" presName="spaceBetweenRectangles" presStyleCnt="0"/>
      <dgm:spPr/>
    </dgm:pt>
    <dgm:pt modelId="{7F9045C9-157F-4083-803A-12F2820BD380}" type="pres">
      <dgm:prSet presAssocID="{B6CC69AF-B820-44DF-AB2F-A93E0E966F5E}" presName="parentLin" presStyleCnt="0"/>
      <dgm:spPr/>
    </dgm:pt>
    <dgm:pt modelId="{6C4D5E15-01DC-4CA6-8276-7631D27A18D5}" type="pres">
      <dgm:prSet presAssocID="{B6CC69AF-B820-44DF-AB2F-A93E0E966F5E}" presName="parentLeftMargin" presStyleLbl="node1" presStyleIdx="0" presStyleCnt="3"/>
      <dgm:spPr/>
    </dgm:pt>
    <dgm:pt modelId="{3F56ECA5-464A-49B3-BE08-D6CC9E04718F}" type="pres">
      <dgm:prSet presAssocID="{B6CC69AF-B820-44DF-AB2F-A93E0E966F5E}" presName="parentText" presStyleLbl="node1" presStyleIdx="1" presStyleCnt="3">
        <dgm:presLayoutVars>
          <dgm:chMax val="0"/>
          <dgm:bulletEnabled val="1"/>
        </dgm:presLayoutVars>
      </dgm:prSet>
      <dgm:spPr/>
    </dgm:pt>
    <dgm:pt modelId="{46E23E0C-1A03-4E45-8EB2-44DE0E2D4263}" type="pres">
      <dgm:prSet presAssocID="{B6CC69AF-B820-44DF-AB2F-A93E0E966F5E}" presName="negativeSpace" presStyleCnt="0"/>
      <dgm:spPr/>
    </dgm:pt>
    <dgm:pt modelId="{2545CC7D-866A-42E1-AC18-B2023941EE8A}" type="pres">
      <dgm:prSet presAssocID="{B6CC69AF-B820-44DF-AB2F-A93E0E966F5E}" presName="childText" presStyleLbl="conFgAcc1" presStyleIdx="1" presStyleCnt="3">
        <dgm:presLayoutVars>
          <dgm:bulletEnabled val="1"/>
        </dgm:presLayoutVars>
      </dgm:prSet>
      <dgm:spPr/>
    </dgm:pt>
    <dgm:pt modelId="{F8AC54BE-5FDF-46FA-A9B6-259C13230BF5}" type="pres">
      <dgm:prSet presAssocID="{C69362B4-7101-40E3-9D92-69C0590B756A}" presName="spaceBetweenRectangles" presStyleCnt="0"/>
      <dgm:spPr/>
    </dgm:pt>
    <dgm:pt modelId="{D2E1CC39-5C37-4174-A997-D71058AEE30E}" type="pres">
      <dgm:prSet presAssocID="{1416F8D6-B4FF-43FF-B2D0-F6FA52DB9F4E}" presName="parentLin" presStyleCnt="0"/>
      <dgm:spPr/>
    </dgm:pt>
    <dgm:pt modelId="{CC7414E3-80D9-4D34-B681-0D3FCD3E9D2E}" type="pres">
      <dgm:prSet presAssocID="{1416F8D6-B4FF-43FF-B2D0-F6FA52DB9F4E}" presName="parentLeftMargin" presStyleLbl="node1" presStyleIdx="1" presStyleCnt="3"/>
      <dgm:spPr/>
    </dgm:pt>
    <dgm:pt modelId="{68788447-BFDD-418C-B165-44C4DA2AF3B0}" type="pres">
      <dgm:prSet presAssocID="{1416F8D6-B4FF-43FF-B2D0-F6FA52DB9F4E}" presName="parentText" presStyleLbl="node1" presStyleIdx="2" presStyleCnt="3">
        <dgm:presLayoutVars>
          <dgm:chMax val="0"/>
          <dgm:bulletEnabled val="1"/>
        </dgm:presLayoutVars>
      </dgm:prSet>
      <dgm:spPr/>
    </dgm:pt>
    <dgm:pt modelId="{308A9DDF-574D-4CF9-9AC3-07A1F01290E7}" type="pres">
      <dgm:prSet presAssocID="{1416F8D6-B4FF-43FF-B2D0-F6FA52DB9F4E}" presName="negativeSpace" presStyleCnt="0"/>
      <dgm:spPr/>
    </dgm:pt>
    <dgm:pt modelId="{24FEA9D3-2401-4C07-8217-C27B5AB0408C}" type="pres">
      <dgm:prSet presAssocID="{1416F8D6-B4FF-43FF-B2D0-F6FA52DB9F4E}" presName="childText" presStyleLbl="conFgAcc1" presStyleIdx="2" presStyleCnt="3">
        <dgm:presLayoutVars>
          <dgm:bulletEnabled val="1"/>
        </dgm:presLayoutVars>
      </dgm:prSet>
      <dgm:spPr/>
    </dgm:pt>
  </dgm:ptLst>
  <dgm:cxnLst>
    <dgm:cxn modelId="{73ADF606-0459-43B8-9678-123C88F38AC0}" srcId="{D07EDF19-3E9E-4F46-B90A-DB9E385CB034}" destId="{2221E9CD-089E-4EF6-BF1C-AC431BD14F13}" srcOrd="0" destOrd="0" parTransId="{1C954E48-1B29-4326-9D93-434C242D932E}" sibTransId="{77E8CD74-1B91-4AFF-A1DC-BB3C7502C3E9}"/>
    <dgm:cxn modelId="{92905528-F549-46C4-B403-2569A43249C8}" type="presOf" srcId="{D07EDF19-3E9E-4F46-B90A-DB9E385CB034}" destId="{0662649C-81ED-4411-8E8F-71C09DD0E1DB}" srcOrd="0" destOrd="0" presId="urn:microsoft.com/office/officeart/2005/8/layout/list1"/>
    <dgm:cxn modelId="{CFD8B35C-5A46-470D-BBCD-746E2D47847D}" type="presOf" srcId="{62AE2E9A-284C-4480-8D84-3DA0BD304431}" destId="{24FEA9D3-2401-4C07-8217-C27B5AB0408C}" srcOrd="0" destOrd="1" presId="urn:microsoft.com/office/officeart/2005/8/layout/list1"/>
    <dgm:cxn modelId="{62CCB85E-9650-4D11-8010-76FF13257E15}" type="presOf" srcId="{1416F8D6-B4FF-43FF-B2D0-F6FA52DB9F4E}" destId="{68788447-BFDD-418C-B165-44C4DA2AF3B0}" srcOrd="1" destOrd="0" presId="urn:microsoft.com/office/officeart/2005/8/layout/list1"/>
    <dgm:cxn modelId="{70881361-7FFA-4210-8579-AD090ADA978F}" type="presOf" srcId="{429B1C83-C732-4697-AEFB-DC851C49BDFF}" destId="{2545CC7D-866A-42E1-AC18-B2023941EE8A}" srcOrd="0" destOrd="2" presId="urn:microsoft.com/office/officeart/2005/8/layout/list1"/>
    <dgm:cxn modelId="{5E6AF962-F850-4DE5-8D8D-27F21566E2C0}" type="presOf" srcId="{C2D0D3EC-056A-4E62-AC56-70F5F75C036C}" destId="{9DAC114E-3C0F-4801-8AA1-376A95C00201}" srcOrd="0" destOrd="0" presId="urn:microsoft.com/office/officeart/2005/8/layout/list1"/>
    <dgm:cxn modelId="{B802BB74-3437-4CA7-A170-CBBEF1EA63D9}" type="presOf" srcId="{517A3F8C-2DDD-4CB9-B17E-B5461EE6CFAA}" destId="{2545CC7D-866A-42E1-AC18-B2023941EE8A}" srcOrd="0" destOrd="0" presId="urn:microsoft.com/office/officeart/2005/8/layout/list1"/>
    <dgm:cxn modelId="{91D53C77-C1E1-4BE7-91E3-7DF1E88268AF}" type="presOf" srcId="{A5EFB14B-E57F-45B6-8C05-E19E013B2A13}" destId="{A72FC9BE-193C-41B7-B1E6-0B985B34AF0C}" srcOrd="0" destOrd="2" presId="urn:microsoft.com/office/officeart/2005/8/layout/list1"/>
    <dgm:cxn modelId="{6F628877-6CAE-4980-A55A-D94CECC1CA74}" srcId="{C2D0D3EC-056A-4E62-AC56-70F5F75C036C}" destId="{B6CC69AF-B820-44DF-AB2F-A93E0E966F5E}" srcOrd="1" destOrd="0" parTransId="{94436A49-6F0E-4237-881B-20F6B2A74CB4}" sibTransId="{C69362B4-7101-40E3-9D92-69C0590B756A}"/>
    <dgm:cxn modelId="{BD67237E-2732-4FF8-8176-870C4BE328EB}" type="presOf" srcId="{1416F8D6-B4FF-43FF-B2D0-F6FA52DB9F4E}" destId="{CC7414E3-80D9-4D34-B681-0D3FCD3E9D2E}" srcOrd="0" destOrd="0" presId="urn:microsoft.com/office/officeart/2005/8/layout/list1"/>
    <dgm:cxn modelId="{94C69C82-0B2C-4229-8A06-1DE886304479}" srcId="{D07EDF19-3E9E-4F46-B90A-DB9E385CB034}" destId="{A5EFB14B-E57F-45B6-8C05-E19E013B2A13}" srcOrd="2" destOrd="0" parTransId="{8EFD99C7-8314-4A86-95A6-9B64FAB116CC}" sibTransId="{BD8C57AD-FCBF-425F-A0EC-39520DE61CE8}"/>
    <dgm:cxn modelId="{AB246890-505D-4D04-9844-7C12BCB33649}" srcId="{C2D0D3EC-056A-4E62-AC56-70F5F75C036C}" destId="{1416F8D6-B4FF-43FF-B2D0-F6FA52DB9F4E}" srcOrd="2" destOrd="0" parTransId="{F6E3E239-3BD8-435F-BBDC-F700B5C9AA81}" sibTransId="{3B2350DB-80B6-492C-9C2A-8406C6720568}"/>
    <dgm:cxn modelId="{B294D396-2AF7-408B-9276-3036DBD3F657}" srcId="{1416F8D6-B4FF-43FF-B2D0-F6FA52DB9F4E}" destId="{62AE2E9A-284C-4480-8D84-3DA0BD304431}" srcOrd="1" destOrd="0" parTransId="{FF26EC24-FDFB-4874-A6AD-27A505E8373A}" sibTransId="{3660BFA5-42BA-4FFD-BF4A-D15CA0C104A2}"/>
    <dgm:cxn modelId="{8561FD96-216C-4C67-9CDB-855BC7203446}" srcId="{B6CC69AF-B820-44DF-AB2F-A93E0E966F5E}" destId="{517A3F8C-2DDD-4CB9-B17E-B5461EE6CFAA}" srcOrd="0" destOrd="0" parTransId="{63E23D6E-49E5-46F0-B480-E1659877598C}" sibTransId="{3C8961E6-CE8D-4CDF-A898-539216337065}"/>
    <dgm:cxn modelId="{83D1A1A1-3068-4CB4-BFC0-02902EDD7456}" type="presOf" srcId="{9C013C53-8EF5-42B8-842A-11E760674ED7}" destId="{2545CC7D-866A-42E1-AC18-B2023941EE8A}" srcOrd="0" destOrd="1" presId="urn:microsoft.com/office/officeart/2005/8/layout/list1"/>
    <dgm:cxn modelId="{A4A535A2-4FEC-495B-8698-DA3EB61A5ABB}" srcId="{C2D0D3EC-056A-4E62-AC56-70F5F75C036C}" destId="{D07EDF19-3E9E-4F46-B90A-DB9E385CB034}" srcOrd="0" destOrd="0" parTransId="{5DB5C7F0-EE20-4906-AC1B-24A37BC2EE69}" sibTransId="{F917BE42-64C1-473A-BDF1-F2BC3A17B79C}"/>
    <dgm:cxn modelId="{39BB80A7-84AF-4F52-A2C9-5A47919F9183}" srcId="{1416F8D6-B4FF-43FF-B2D0-F6FA52DB9F4E}" destId="{1C97C119-5470-4696-A0C5-BFF9C1992D9F}" srcOrd="0" destOrd="0" parTransId="{66757189-BDC9-4DD4-A5A7-53F27C1E1AD8}" sibTransId="{37D32FAA-7D98-4312-BF24-D9553222718A}"/>
    <dgm:cxn modelId="{B7DD8EA7-C536-4494-A384-F22D7F55D3B8}" type="presOf" srcId="{2221E9CD-089E-4EF6-BF1C-AC431BD14F13}" destId="{A72FC9BE-193C-41B7-B1E6-0B985B34AF0C}" srcOrd="0" destOrd="0" presId="urn:microsoft.com/office/officeart/2005/8/layout/list1"/>
    <dgm:cxn modelId="{513B08A8-2E5A-4162-8DC2-E84497919A21}" srcId="{D07EDF19-3E9E-4F46-B90A-DB9E385CB034}" destId="{92249B60-8862-4AA8-AF56-CEFC94D420BD}" srcOrd="1" destOrd="0" parTransId="{FDC00143-12A4-4B5B-8FC3-128ED5F17F1F}" sibTransId="{7CF66D9C-715E-4091-9917-16484E9E75E1}"/>
    <dgm:cxn modelId="{F71DC5AD-35F3-4505-9913-241846E4DA6B}" type="presOf" srcId="{1C97C119-5470-4696-A0C5-BFF9C1992D9F}" destId="{24FEA9D3-2401-4C07-8217-C27B5AB0408C}" srcOrd="0" destOrd="0" presId="urn:microsoft.com/office/officeart/2005/8/layout/list1"/>
    <dgm:cxn modelId="{D9D252BA-96B9-477A-94DD-4503D2F5E31F}" type="presOf" srcId="{148F857F-0B0D-4591-AA88-41AFF0CF3403}" destId="{24FEA9D3-2401-4C07-8217-C27B5AB0408C}" srcOrd="0" destOrd="2" presId="urn:microsoft.com/office/officeart/2005/8/layout/list1"/>
    <dgm:cxn modelId="{D4DDC6C0-D5B7-4250-AFC6-46B8F33115BC}" srcId="{B6CC69AF-B820-44DF-AB2F-A93E0E966F5E}" destId="{9C013C53-8EF5-42B8-842A-11E760674ED7}" srcOrd="1" destOrd="0" parTransId="{A327F4BC-367D-43D7-816F-B4A1D3994222}" sibTransId="{DD82598D-5B7A-4C06-9632-206172B0A7DA}"/>
    <dgm:cxn modelId="{89D139D1-89E0-4E47-8B7D-7CF042F107AF}" srcId="{B6CC69AF-B820-44DF-AB2F-A93E0E966F5E}" destId="{429B1C83-C732-4697-AEFB-DC851C49BDFF}" srcOrd="2" destOrd="0" parTransId="{FC41FCA7-E1D6-43EC-8BA3-ADEA13ECAABF}" sibTransId="{68978D6C-C280-451C-BA0F-B0A10D86204C}"/>
    <dgm:cxn modelId="{69AAC4DB-37F6-49B4-8CF9-8D4D37EFBDDE}" type="presOf" srcId="{92249B60-8862-4AA8-AF56-CEFC94D420BD}" destId="{A72FC9BE-193C-41B7-B1E6-0B985B34AF0C}" srcOrd="0" destOrd="1" presId="urn:microsoft.com/office/officeart/2005/8/layout/list1"/>
    <dgm:cxn modelId="{80CA06E9-FA85-42F7-9D55-B0FA1315DB97}" type="presOf" srcId="{D07EDF19-3E9E-4F46-B90A-DB9E385CB034}" destId="{7DCE31AA-C8EA-4C0D-9892-24CED41973F8}" srcOrd="1" destOrd="0" presId="urn:microsoft.com/office/officeart/2005/8/layout/list1"/>
    <dgm:cxn modelId="{16ADB0E9-CA1B-4468-8668-EA3018E582BC}" srcId="{1416F8D6-B4FF-43FF-B2D0-F6FA52DB9F4E}" destId="{148F857F-0B0D-4591-AA88-41AFF0CF3403}" srcOrd="2" destOrd="0" parTransId="{7396D5B2-AFC4-497B-9DC1-4D6AC6F49916}" sibTransId="{FF0406F5-F832-4976-940E-E09B9B800CAD}"/>
    <dgm:cxn modelId="{4F2C82F0-D401-43F6-BAC9-AFFB3308CBF6}" type="presOf" srcId="{B6CC69AF-B820-44DF-AB2F-A93E0E966F5E}" destId="{3F56ECA5-464A-49B3-BE08-D6CC9E04718F}" srcOrd="1" destOrd="0" presId="urn:microsoft.com/office/officeart/2005/8/layout/list1"/>
    <dgm:cxn modelId="{AB1B93F3-3A8C-47F9-A2F4-D0AD7E86B1B6}" type="presOf" srcId="{B6CC69AF-B820-44DF-AB2F-A93E0E966F5E}" destId="{6C4D5E15-01DC-4CA6-8276-7631D27A18D5}" srcOrd="0" destOrd="0" presId="urn:microsoft.com/office/officeart/2005/8/layout/list1"/>
    <dgm:cxn modelId="{A6DA32A2-204F-480B-A8CF-06BF69BE9B82}" type="presParOf" srcId="{9DAC114E-3C0F-4801-8AA1-376A95C00201}" destId="{D52F929F-D8E5-450C-BB35-CAB65E782500}" srcOrd="0" destOrd="0" presId="urn:microsoft.com/office/officeart/2005/8/layout/list1"/>
    <dgm:cxn modelId="{83FBC51F-E54D-4A14-9B93-F4E989F1A99A}" type="presParOf" srcId="{D52F929F-D8E5-450C-BB35-CAB65E782500}" destId="{0662649C-81ED-4411-8E8F-71C09DD0E1DB}" srcOrd="0" destOrd="0" presId="urn:microsoft.com/office/officeart/2005/8/layout/list1"/>
    <dgm:cxn modelId="{6C278334-4718-456A-8F33-716F56C6C27B}" type="presParOf" srcId="{D52F929F-D8E5-450C-BB35-CAB65E782500}" destId="{7DCE31AA-C8EA-4C0D-9892-24CED41973F8}" srcOrd="1" destOrd="0" presId="urn:microsoft.com/office/officeart/2005/8/layout/list1"/>
    <dgm:cxn modelId="{B11C20BC-FF59-4AD0-BD3D-66254AD05AFB}" type="presParOf" srcId="{9DAC114E-3C0F-4801-8AA1-376A95C00201}" destId="{833CBC82-0B65-48C6-9F10-2D9F1F268058}" srcOrd="1" destOrd="0" presId="urn:microsoft.com/office/officeart/2005/8/layout/list1"/>
    <dgm:cxn modelId="{911E0501-0E0E-4653-B73E-9C04CB815204}" type="presParOf" srcId="{9DAC114E-3C0F-4801-8AA1-376A95C00201}" destId="{A72FC9BE-193C-41B7-B1E6-0B985B34AF0C}" srcOrd="2" destOrd="0" presId="urn:microsoft.com/office/officeart/2005/8/layout/list1"/>
    <dgm:cxn modelId="{33A12DD8-D9D6-4570-B704-D8883E9E8868}" type="presParOf" srcId="{9DAC114E-3C0F-4801-8AA1-376A95C00201}" destId="{6DB72846-D3B3-4397-8554-3DDC8482AB0B}" srcOrd="3" destOrd="0" presId="urn:microsoft.com/office/officeart/2005/8/layout/list1"/>
    <dgm:cxn modelId="{95D627BB-77AF-4F03-901F-AFB7FBF72C8F}" type="presParOf" srcId="{9DAC114E-3C0F-4801-8AA1-376A95C00201}" destId="{7F9045C9-157F-4083-803A-12F2820BD380}" srcOrd="4" destOrd="0" presId="urn:microsoft.com/office/officeart/2005/8/layout/list1"/>
    <dgm:cxn modelId="{6D2AFE10-66DC-4FD4-8D6C-0DD748E92553}" type="presParOf" srcId="{7F9045C9-157F-4083-803A-12F2820BD380}" destId="{6C4D5E15-01DC-4CA6-8276-7631D27A18D5}" srcOrd="0" destOrd="0" presId="urn:microsoft.com/office/officeart/2005/8/layout/list1"/>
    <dgm:cxn modelId="{89B7F7E9-F425-45B4-BD56-81648CE34A6F}" type="presParOf" srcId="{7F9045C9-157F-4083-803A-12F2820BD380}" destId="{3F56ECA5-464A-49B3-BE08-D6CC9E04718F}" srcOrd="1" destOrd="0" presId="urn:microsoft.com/office/officeart/2005/8/layout/list1"/>
    <dgm:cxn modelId="{82485872-FE26-46CA-9EDB-9C285D60B057}" type="presParOf" srcId="{9DAC114E-3C0F-4801-8AA1-376A95C00201}" destId="{46E23E0C-1A03-4E45-8EB2-44DE0E2D4263}" srcOrd="5" destOrd="0" presId="urn:microsoft.com/office/officeart/2005/8/layout/list1"/>
    <dgm:cxn modelId="{A901CB13-FC17-4E09-99F3-0FBD2BED62F5}" type="presParOf" srcId="{9DAC114E-3C0F-4801-8AA1-376A95C00201}" destId="{2545CC7D-866A-42E1-AC18-B2023941EE8A}" srcOrd="6" destOrd="0" presId="urn:microsoft.com/office/officeart/2005/8/layout/list1"/>
    <dgm:cxn modelId="{FBB4A7F3-324C-4DE0-976A-82510321516A}" type="presParOf" srcId="{9DAC114E-3C0F-4801-8AA1-376A95C00201}" destId="{F8AC54BE-5FDF-46FA-A9B6-259C13230BF5}" srcOrd="7" destOrd="0" presId="urn:microsoft.com/office/officeart/2005/8/layout/list1"/>
    <dgm:cxn modelId="{55FC1F09-9360-4590-84E0-A4AF4293EE18}" type="presParOf" srcId="{9DAC114E-3C0F-4801-8AA1-376A95C00201}" destId="{D2E1CC39-5C37-4174-A997-D71058AEE30E}" srcOrd="8" destOrd="0" presId="urn:microsoft.com/office/officeart/2005/8/layout/list1"/>
    <dgm:cxn modelId="{9F761F25-6AAD-40D1-87A5-3B0D0B2F4A4A}" type="presParOf" srcId="{D2E1CC39-5C37-4174-A997-D71058AEE30E}" destId="{CC7414E3-80D9-4D34-B681-0D3FCD3E9D2E}" srcOrd="0" destOrd="0" presId="urn:microsoft.com/office/officeart/2005/8/layout/list1"/>
    <dgm:cxn modelId="{0FC4022C-D787-4967-ACEE-FEDD244E9BE7}" type="presParOf" srcId="{D2E1CC39-5C37-4174-A997-D71058AEE30E}" destId="{68788447-BFDD-418C-B165-44C4DA2AF3B0}" srcOrd="1" destOrd="0" presId="urn:microsoft.com/office/officeart/2005/8/layout/list1"/>
    <dgm:cxn modelId="{2C6C9574-E87B-44FD-ABDB-882B68061305}" type="presParOf" srcId="{9DAC114E-3C0F-4801-8AA1-376A95C00201}" destId="{308A9DDF-574D-4CF9-9AC3-07A1F01290E7}" srcOrd="9" destOrd="0" presId="urn:microsoft.com/office/officeart/2005/8/layout/list1"/>
    <dgm:cxn modelId="{8625BB4A-5A00-481E-84C1-FB2FC045C3D7}" type="presParOf" srcId="{9DAC114E-3C0F-4801-8AA1-376A95C00201}" destId="{24FEA9D3-2401-4C07-8217-C27B5AB0408C}"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ADDAD7-7399-4E79-843B-DB7F95E40A32}" type="doc">
      <dgm:prSet loTypeId="urn:microsoft.com/office/officeart/2005/8/layout/list1" loCatId="list" qsTypeId="urn:microsoft.com/office/officeart/2005/8/quickstyle/simple2" qsCatId="simple" csTypeId="urn:microsoft.com/office/officeart/2005/8/colors/colorful2" csCatId="colorful"/>
      <dgm:spPr/>
      <dgm:t>
        <a:bodyPr/>
        <a:lstStyle/>
        <a:p>
          <a:endParaRPr lang="en-US"/>
        </a:p>
      </dgm:t>
    </dgm:pt>
    <dgm:pt modelId="{150ADAF0-C8E7-47EC-B4FC-C94F2B248901}">
      <dgm:prSet/>
      <dgm:spPr/>
      <dgm:t>
        <a:bodyPr/>
        <a:lstStyle/>
        <a:p>
          <a:r>
            <a:rPr lang="en-US"/>
            <a:t>Prenatal care </a:t>
          </a:r>
        </a:p>
      </dgm:t>
    </dgm:pt>
    <dgm:pt modelId="{28F6F4E4-570C-4CE9-9F3B-F4B8DE0818F8}" type="parTrans" cxnId="{A6F2D5F3-38E2-4611-89FA-4F4F20BD9673}">
      <dgm:prSet/>
      <dgm:spPr/>
      <dgm:t>
        <a:bodyPr/>
        <a:lstStyle/>
        <a:p>
          <a:endParaRPr lang="en-US"/>
        </a:p>
      </dgm:t>
    </dgm:pt>
    <dgm:pt modelId="{F355B98F-0B82-494B-97CD-EA3596E99B41}" type="sibTrans" cxnId="{A6F2D5F3-38E2-4611-89FA-4F4F20BD9673}">
      <dgm:prSet/>
      <dgm:spPr/>
      <dgm:t>
        <a:bodyPr/>
        <a:lstStyle/>
        <a:p>
          <a:endParaRPr lang="en-US"/>
        </a:p>
      </dgm:t>
    </dgm:pt>
    <dgm:pt modelId="{87251CEC-F1BE-4571-AB74-3E3C7332ABAF}">
      <dgm:prSet/>
      <dgm:spPr/>
      <dgm:t>
        <a:bodyPr/>
        <a:lstStyle/>
        <a:p>
          <a:r>
            <a:rPr lang="en-US"/>
            <a:t>82% received some prenatal care</a:t>
          </a:r>
        </a:p>
      </dgm:t>
    </dgm:pt>
    <dgm:pt modelId="{AE30AF4A-262F-4543-9A4E-F94C3713CD8B}" type="parTrans" cxnId="{6EF2358C-B7A8-4D16-8D86-EF201C431900}">
      <dgm:prSet/>
      <dgm:spPr/>
      <dgm:t>
        <a:bodyPr/>
        <a:lstStyle/>
        <a:p>
          <a:endParaRPr lang="en-US"/>
        </a:p>
      </dgm:t>
    </dgm:pt>
    <dgm:pt modelId="{B6667698-6D01-4A13-8F12-D19C347F94C7}" type="sibTrans" cxnId="{6EF2358C-B7A8-4D16-8D86-EF201C431900}">
      <dgm:prSet/>
      <dgm:spPr/>
      <dgm:t>
        <a:bodyPr/>
        <a:lstStyle/>
        <a:p>
          <a:endParaRPr lang="en-US"/>
        </a:p>
      </dgm:t>
    </dgm:pt>
    <dgm:pt modelId="{DB37B949-1BEB-46B9-B3B3-B4CE689C6BAE}">
      <dgm:prSet/>
      <dgm:spPr/>
      <dgm:t>
        <a:bodyPr/>
        <a:lstStyle/>
        <a:p>
          <a:r>
            <a:rPr lang="en-US"/>
            <a:t>One third entered care late or not at all</a:t>
          </a:r>
        </a:p>
      </dgm:t>
    </dgm:pt>
    <dgm:pt modelId="{400490A6-BED5-4765-B592-A0A2D113FC77}" type="parTrans" cxnId="{E7880CE2-58CC-4ED4-BE42-CB413CF86033}">
      <dgm:prSet/>
      <dgm:spPr/>
      <dgm:t>
        <a:bodyPr/>
        <a:lstStyle/>
        <a:p>
          <a:endParaRPr lang="en-US"/>
        </a:p>
      </dgm:t>
    </dgm:pt>
    <dgm:pt modelId="{1C06E0AD-A79F-490C-A935-D2D26AC1BA6E}" type="sibTrans" cxnId="{E7880CE2-58CC-4ED4-BE42-CB413CF86033}">
      <dgm:prSet/>
      <dgm:spPr/>
      <dgm:t>
        <a:bodyPr/>
        <a:lstStyle/>
        <a:p>
          <a:endParaRPr lang="en-US"/>
        </a:p>
      </dgm:t>
    </dgm:pt>
    <dgm:pt modelId="{86E06401-90CE-4B40-B6EE-4BE28B54DB30}">
      <dgm:prSet/>
      <dgm:spPr/>
      <dgm:t>
        <a:bodyPr/>
        <a:lstStyle/>
        <a:p>
          <a:r>
            <a:rPr lang="en-US"/>
            <a:t>50% covered by Medicaid</a:t>
          </a:r>
        </a:p>
      </dgm:t>
    </dgm:pt>
    <dgm:pt modelId="{15080286-FB00-4292-B24D-9721442F92A7}" type="parTrans" cxnId="{9EC5A5AA-0C21-4CC7-9546-98D1DF03F00D}">
      <dgm:prSet/>
      <dgm:spPr/>
      <dgm:t>
        <a:bodyPr/>
        <a:lstStyle/>
        <a:p>
          <a:endParaRPr lang="en-US"/>
        </a:p>
      </dgm:t>
    </dgm:pt>
    <dgm:pt modelId="{AAEC9B80-0D8D-4ED2-92AF-4532960EAF48}" type="sibTrans" cxnId="{9EC5A5AA-0C21-4CC7-9546-98D1DF03F00D}">
      <dgm:prSet/>
      <dgm:spPr/>
      <dgm:t>
        <a:bodyPr/>
        <a:lstStyle/>
        <a:p>
          <a:endParaRPr lang="en-US"/>
        </a:p>
      </dgm:t>
    </dgm:pt>
    <dgm:pt modelId="{1B6BFEA4-817B-46D3-8B90-129A670CB6B3}">
      <dgm:prSet/>
      <dgm:spPr/>
      <dgm:t>
        <a:bodyPr/>
        <a:lstStyle/>
        <a:p>
          <a:r>
            <a:rPr lang="en-US"/>
            <a:t>45% received &lt; 5 visits prior to delivery</a:t>
          </a:r>
        </a:p>
      </dgm:t>
    </dgm:pt>
    <dgm:pt modelId="{6B00ABD1-3F3B-4087-B8C5-6ACFD3BD1302}" type="parTrans" cxnId="{761A971C-BC46-4481-8F32-13F3548DC7EA}">
      <dgm:prSet/>
      <dgm:spPr/>
      <dgm:t>
        <a:bodyPr/>
        <a:lstStyle/>
        <a:p>
          <a:endParaRPr lang="en-US"/>
        </a:p>
      </dgm:t>
    </dgm:pt>
    <dgm:pt modelId="{16091FE1-BF66-45F8-989C-828194815321}" type="sibTrans" cxnId="{761A971C-BC46-4481-8F32-13F3548DC7EA}">
      <dgm:prSet/>
      <dgm:spPr/>
      <dgm:t>
        <a:bodyPr/>
        <a:lstStyle/>
        <a:p>
          <a:endParaRPr lang="en-US"/>
        </a:p>
      </dgm:t>
    </dgm:pt>
    <dgm:pt modelId="{68FE917D-867C-49DC-BEEF-2F40BF3A1BD7}">
      <dgm:prSet/>
      <dgm:spPr/>
      <dgm:t>
        <a:bodyPr/>
        <a:lstStyle/>
        <a:p>
          <a:r>
            <a:rPr lang="en-US"/>
            <a:t>Access or compliance issues were documented in nearly half of the cases</a:t>
          </a:r>
        </a:p>
      </dgm:t>
    </dgm:pt>
    <dgm:pt modelId="{BBC1E892-CC73-49FC-94ED-59689E078CFC}" type="parTrans" cxnId="{ECE5719A-9819-4F4B-ABCE-4F73F9A5068A}">
      <dgm:prSet/>
      <dgm:spPr/>
      <dgm:t>
        <a:bodyPr/>
        <a:lstStyle/>
        <a:p>
          <a:endParaRPr lang="en-US"/>
        </a:p>
      </dgm:t>
    </dgm:pt>
    <dgm:pt modelId="{AB4D4343-14D2-4B14-9547-8919DD365CBD}" type="sibTrans" cxnId="{ECE5719A-9819-4F4B-ABCE-4F73F9A5068A}">
      <dgm:prSet/>
      <dgm:spPr/>
      <dgm:t>
        <a:bodyPr/>
        <a:lstStyle/>
        <a:p>
          <a:endParaRPr lang="en-US"/>
        </a:p>
      </dgm:t>
    </dgm:pt>
    <dgm:pt modelId="{0E3B86BE-3ECF-4EA4-B6E8-A57D793E8F0F}">
      <dgm:prSet/>
      <dgm:spPr/>
      <dgm:t>
        <a:bodyPr/>
        <a:lstStyle/>
        <a:p>
          <a:r>
            <a:rPr lang="en-US"/>
            <a:t>Transportation</a:t>
          </a:r>
        </a:p>
      </dgm:t>
    </dgm:pt>
    <dgm:pt modelId="{2858AE41-B287-4032-921C-77F20C0799CA}" type="parTrans" cxnId="{6A4872CC-412A-4268-B9F8-EF0CB6A431F1}">
      <dgm:prSet/>
      <dgm:spPr/>
      <dgm:t>
        <a:bodyPr/>
        <a:lstStyle/>
        <a:p>
          <a:endParaRPr lang="en-US"/>
        </a:p>
      </dgm:t>
    </dgm:pt>
    <dgm:pt modelId="{2404A244-C821-44EF-8058-078608B6ACE4}" type="sibTrans" cxnId="{6A4872CC-412A-4268-B9F8-EF0CB6A431F1}">
      <dgm:prSet/>
      <dgm:spPr/>
      <dgm:t>
        <a:bodyPr/>
        <a:lstStyle/>
        <a:p>
          <a:endParaRPr lang="en-US"/>
        </a:p>
      </dgm:t>
    </dgm:pt>
    <dgm:pt modelId="{56D3C0FF-1C7F-4C3D-B7BA-D0C0130F9604}">
      <dgm:prSet/>
      <dgm:spPr/>
      <dgm:t>
        <a:bodyPr/>
        <a:lstStyle/>
        <a:p>
          <a:r>
            <a:rPr lang="en-US"/>
            <a:t>Medicaid, other insurance problems</a:t>
          </a:r>
        </a:p>
      </dgm:t>
    </dgm:pt>
    <dgm:pt modelId="{EFB984C1-A969-4403-B132-A2989B4ED0B9}" type="parTrans" cxnId="{71ACEEC6-EF2B-4029-9049-E48BAAE7A772}">
      <dgm:prSet/>
      <dgm:spPr/>
      <dgm:t>
        <a:bodyPr/>
        <a:lstStyle/>
        <a:p>
          <a:endParaRPr lang="en-US"/>
        </a:p>
      </dgm:t>
    </dgm:pt>
    <dgm:pt modelId="{A4B6000D-E344-4E28-A1F3-A1B1412E0358}" type="sibTrans" cxnId="{71ACEEC6-EF2B-4029-9049-E48BAAE7A772}">
      <dgm:prSet/>
      <dgm:spPr/>
      <dgm:t>
        <a:bodyPr/>
        <a:lstStyle/>
        <a:p>
          <a:endParaRPr lang="en-US"/>
        </a:p>
      </dgm:t>
    </dgm:pt>
    <dgm:pt modelId="{E8392DF3-5743-4F61-8EA7-C5DA1F28B0CD}">
      <dgm:prSet/>
      <dgm:spPr/>
      <dgm:t>
        <a:bodyPr/>
        <a:lstStyle/>
        <a:p>
          <a:r>
            <a:rPr lang="en-US"/>
            <a:t>Pregnancy complications</a:t>
          </a:r>
        </a:p>
      </dgm:t>
    </dgm:pt>
    <dgm:pt modelId="{DA37B366-7CBC-4D5F-8B80-1F071EAA7EE5}" type="parTrans" cxnId="{00F5DA80-AEB5-4B30-BC3D-CA9BDBE93BE8}">
      <dgm:prSet/>
      <dgm:spPr/>
      <dgm:t>
        <a:bodyPr/>
        <a:lstStyle/>
        <a:p>
          <a:endParaRPr lang="en-US"/>
        </a:p>
      </dgm:t>
    </dgm:pt>
    <dgm:pt modelId="{2D0E2686-76A0-4FCD-B01D-D0CFF188EAA3}" type="sibTrans" cxnId="{00F5DA80-AEB5-4B30-BC3D-CA9BDBE93BE8}">
      <dgm:prSet/>
      <dgm:spPr/>
      <dgm:t>
        <a:bodyPr/>
        <a:lstStyle/>
        <a:p>
          <a:endParaRPr lang="en-US"/>
        </a:p>
      </dgm:t>
    </dgm:pt>
    <dgm:pt modelId="{F45C7104-FADC-474F-8FB6-D1C8AC646F37}">
      <dgm:prSet/>
      <dgm:spPr/>
      <dgm:t>
        <a:bodyPr/>
        <a:lstStyle/>
        <a:p>
          <a:r>
            <a:rPr lang="en-US"/>
            <a:t>Most common: gestational hypertension, diabetes, pre-eclampsia</a:t>
          </a:r>
        </a:p>
      </dgm:t>
    </dgm:pt>
    <dgm:pt modelId="{E5043810-72B0-46DF-8D0F-90796F341273}" type="parTrans" cxnId="{A8C28D89-CE33-4F57-AE48-538E3F38FA43}">
      <dgm:prSet/>
      <dgm:spPr/>
      <dgm:t>
        <a:bodyPr/>
        <a:lstStyle/>
        <a:p>
          <a:endParaRPr lang="en-US"/>
        </a:p>
      </dgm:t>
    </dgm:pt>
    <dgm:pt modelId="{3E1F6168-EB76-46C2-AD2E-02189B59BF70}" type="sibTrans" cxnId="{A8C28D89-CE33-4F57-AE48-538E3F38FA43}">
      <dgm:prSet/>
      <dgm:spPr/>
      <dgm:t>
        <a:bodyPr/>
        <a:lstStyle/>
        <a:p>
          <a:endParaRPr lang="en-US"/>
        </a:p>
      </dgm:t>
    </dgm:pt>
    <dgm:pt modelId="{B6492541-A864-4E24-B334-B3AA02046C8B}">
      <dgm:prSet/>
      <dgm:spPr/>
      <dgm:t>
        <a:bodyPr/>
        <a:lstStyle/>
        <a:p>
          <a:r>
            <a:rPr lang="en-US"/>
            <a:t>Multiple births in 11 cases</a:t>
          </a:r>
        </a:p>
      </dgm:t>
    </dgm:pt>
    <dgm:pt modelId="{30D3BB25-1FED-41E3-AE60-1E8A63E8C5C3}" type="parTrans" cxnId="{8E341FAC-A7D1-4C14-AC41-0EF417015743}">
      <dgm:prSet/>
      <dgm:spPr/>
      <dgm:t>
        <a:bodyPr/>
        <a:lstStyle/>
        <a:p>
          <a:endParaRPr lang="en-US"/>
        </a:p>
      </dgm:t>
    </dgm:pt>
    <dgm:pt modelId="{33F606F3-73FE-43F1-91A6-617B52867D21}" type="sibTrans" cxnId="{8E341FAC-A7D1-4C14-AC41-0EF417015743}">
      <dgm:prSet/>
      <dgm:spPr/>
      <dgm:t>
        <a:bodyPr/>
        <a:lstStyle/>
        <a:p>
          <a:endParaRPr lang="en-US"/>
        </a:p>
      </dgm:t>
    </dgm:pt>
    <dgm:pt modelId="{3A1C1C26-332C-4B43-98AB-CEEE568275D9}" type="pres">
      <dgm:prSet presAssocID="{DCADDAD7-7399-4E79-843B-DB7F95E40A32}" presName="linear" presStyleCnt="0">
        <dgm:presLayoutVars>
          <dgm:dir/>
          <dgm:animLvl val="lvl"/>
          <dgm:resizeHandles val="exact"/>
        </dgm:presLayoutVars>
      </dgm:prSet>
      <dgm:spPr/>
    </dgm:pt>
    <dgm:pt modelId="{6E5AC00B-3FA0-4A89-B983-FD6519AB2DED}" type="pres">
      <dgm:prSet presAssocID="{150ADAF0-C8E7-47EC-B4FC-C94F2B248901}" presName="parentLin" presStyleCnt="0"/>
      <dgm:spPr/>
    </dgm:pt>
    <dgm:pt modelId="{E8644A34-A93E-4FF1-9073-274629C5E867}" type="pres">
      <dgm:prSet presAssocID="{150ADAF0-C8E7-47EC-B4FC-C94F2B248901}" presName="parentLeftMargin" presStyleLbl="node1" presStyleIdx="0" presStyleCnt="2"/>
      <dgm:spPr/>
    </dgm:pt>
    <dgm:pt modelId="{0AEBD09A-4911-4C38-97B2-5B2FD693A4E6}" type="pres">
      <dgm:prSet presAssocID="{150ADAF0-C8E7-47EC-B4FC-C94F2B248901}" presName="parentText" presStyleLbl="node1" presStyleIdx="0" presStyleCnt="2">
        <dgm:presLayoutVars>
          <dgm:chMax val="0"/>
          <dgm:bulletEnabled val="1"/>
        </dgm:presLayoutVars>
      </dgm:prSet>
      <dgm:spPr/>
    </dgm:pt>
    <dgm:pt modelId="{41F5D51F-A8DD-4F1F-9E85-84D9D9AB1DD2}" type="pres">
      <dgm:prSet presAssocID="{150ADAF0-C8E7-47EC-B4FC-C94F2B248901}" presName="negativeSpace" presStyleCnt="0"/>
      <dgm:spPr/>
    </dgm:pt>
    <dgm:pt modelId="{7698249F-3FA2-4387-99B8-FD19A2F63C40}" type="pres">
      <dgm:prSet presAssocID="{150ADAF0-C8E7-47EC-B4FC-C94F2B248901}" presName="childText" presStyleLbl="conFgAcc1" presStyleIdx="0" presStyleCnt="2">
        <dgm:presLayoutVars>
          <dgm:bulletEnabled val="1"/>
        </dgm:presLayoutVars>
      </dgm:prSet>
      <dgm:spPr/>
    </dgm:pt>
    <dgm:pt modelId="{87EF35D0-3821-450E-AF5E-AFF51C51EA1E}" type="pres">
      <dgm:prSet presAssocID="{F355B98F-0B82-494B-97CD-EA3596E99B41}" presName="spaceBetweenRectangles" presStyleCnt="0"/>
      <dgm:spPr/>
    </dgm:pt>
    <dgm:pt modelId="{5E817168-9383-44E1-B708-0B95C277E560}" type="pres">
      <dgm:prSet presAssocID="{E8392DF3-5743-4F61-8EA7-C5DA1F28B0CD}" presName="parentLin" presStyleCnt="0"/>
      <dgm:spPr/>
    </dgm:pt>
    <dgm:pt modelId="{55E7AA50-8C3A-4CB8-9565-A7A6FF63782A}" type="pres">
      <dgm:prSet presAssocID="{E8392DF3-5743-4F61-8EA7-C5DA1F28B0CD}" presName="parentLeftMargin" presStyleLbl="node1" presStyleIdx="0" presStyleCnt="2"/>
      <dgm:spPr/>
    </dgm:pt>
    <dgm:pt modelId="{DF4B21E6-AE57-49D0-A27B-73B63A20D70F}" type="pres">
      <dgm:prSet presAssocID="{E8392DF3-5743-4F61-8EA7-C5DA1F28B0CD}" presName="parentText" presStyleLbl="node1" presStyleIdx="1" presStyleCnt="2">
        <dgm:presLayoutVars>
          <dgm:chMax val="0"/>
          <dgm:bulletEnabled val="1"/>
        </dgm:presLayoutVars>
      </dgm:prSet>
      <dgm:spPr/>
    </dgm:pt>
    <dgm:pt modelId="{0C3E0F20-7664-4E02-8ECF-28DAD7AE677F}" type="pres">
      <dgm:prSet presAssocID="{E8392DF3-5743-4F61-8EA7-C5DA1F28B0CD}" presName="negativeSpace" presStyleCnt="0"/>
      <dgm:spPr/>
    </dgm:pt>
    <dgm:pt modelId="{A115DD53-2FE9-485F-9119-127D557E0F02}" type="pres">
      <dgm:prSet presAssocID="{E8392DF3-5743-4F61-8EA7-C5DA1F28B0CD}" presName="childText" presStyleLbl="conFgAcc1" presStyleIdx="1" presStyleCnt="2">
        <dgm:presLayoutVars>
          <dgm:bulletEnabled val="1"/>
        </dgm:presLayoutVars>
      </dgm:prSet>
      <dgm:spPr/>
    </dgm:pt>
  </dgm:ptLst>
  <dgm:cxnLst>
    <dgm:cxn modelId="{FEAB4501-3930-44BA-9EF5-027096BBC6EC}" type="presOf" srcId="{F45C7104-FADC-474F-8FB6-D1C8AC646F37}" destId="{A115DD53-2FE9-485F-9119-127D557E0F02}" srcOrd="0" destOrd="0" presId="urn:microsoft.com/office/officeart/2005/8/layout/list1"/>
    <dgm:cxn modelId="{19204F01-8181-4415-9D60-3E8D689F8772}" type="presOf" srcId="{150ADAF0-C8E7-47EC-B4FC-C94F2B248901}" destId="{0AEBD09A-4911-4C38-97B2-5B2FD693A4E6}" srcOrd="1" destOrd="0" presId="urn:microsoft.com/office/officeart/2005/8/layout/list1"/>
    <dgm:cxn modelId="{761A971C-BC46-4481-8F32-13F3548DC7EA}" srcId="{150ADAF0-C8E7-47EC-B4FC-C94F2B248901}" destId="{1B6BFEA4-817B-46D3-8B90-129A670CB6B3}" srcOrd="3" destOrd="0" parTransId="{6B00ABD1-3F3B-4087-B8C5-6ACFD3BD1302}" sibTransId="{16091FE1-BF66-45F8-989C-828194815321}"/>
    <dgm:cxn modelId="{A4388224-9C9D-4D19-8F1A-02568F53873D}" type="presOf" srcId="{DCADDAD7-7399-4E79-843B-DB7F95E40A32}" destId="{3A1C1C26-332C-4B43-98AB-CEEE568275D9}" srcOrd="0" destOrd="0" presId="urn:microsoft.com/office/officeart/2005/8/layout/list1"/>
    <dgm:cxn modelId="{33C5FB34-0545-44EE-B8CD-FB8CF29A3A28}" type="presOf" srcId="{0E3B86BE-3ECF-4EA4-B6E8-A57D793E8F0F}" destId="{7698249F-3FA2-4387-99B8-FD19A2F63C40}" srcOrd="0" destOrd="5" presId="urn:microsoft.com/office/officeart/2005/8/layout/list1"/>
    <dgm:cxn modelId="{B59E9652-20F0-474C-9474-ED082035A553}" type="presOf" srcId="{DB37B949-1BEB-46B9-B3B3-B4CE689C6BAE}" destId="{7698249F-3FA2-4387-99B8-FD19A2F63C40}" srcOrd="0" destOrd="1" presId="urn:microsoft.com/office/officeart/2005/8/layout/list1"/>
    <dgm:cxn modelId="{5BF58B79-3706-4593-BD2C-2024D4E76214}" type="presOf" srcId="{150ADAF0-C8E7-47EC-B4FC-C94F2B248901}" destId="{E8644A34-A93E-4FF1-9073-274629C5E867}" srcOrd="0" destOrd="0" presId="urn:microsoft.com/office/officeart/2005/8/layout/list1"/>
    <dgm:cxn modelId="{00F5DA80-AEB5-4B30-BC3D-CA9BDBE93BE8}" srcId="{DCADDAD7-7399-4E79-843B-DB7F95E40A32}" destId="{E8392DF3-5743-4F61-8EA7-C5DA1F28B0CD}" srcOrd="1" destOrd="0" parTransId="{DA37B366-7CBC-4D5F-8B80-1F071EAA7EE5}" sibTransId="{2D0E2686-76A0-4FCD-B01D-D0CFF188EAA3}"/>
    <dgm:cxn modelId="{745DC681-C416-4114-9B64-F00FB9183FCA}" type="presOf" srcId="{68FE917D-867C-49DC-BEEF-2F40BF3A1BD7}" destId="{7698249F-3FA2-4387-99B8-FD19A2F63C40}" srcOrd="0" destOrd="4" presId="urn:microsoft.com/office/officeart/2005/8/layout/list1"/>
    <dgm:cxn modelId="{9636CB84-31E0-4FCC-ACA4-99CE2B6818E9}" type="presOf" srcId="{B6492541-A864-4E24-B334-B3AA02046C8B}" destId="{A115DD53-2FE9-485F-9119-127D557E0F02}" srcOrd="0" destOrd="1" presId="urn:microsoft.com/office/officeart/2005/8/layout/list1"/>
    <dgm:cxn modelId="{A8C28D89-CE33-4F57-AE48-538E3F38FA43}" srcId="{E8392DF3-5743-4F61-8EA7-C5DA1F28B0CD}" destId="{F45C7104-FADC-474F-8FB6-D1C8AC646F37}" srcOrd="0" destOrd="0" parTransId="{E5043810-72B0-46DF-8D0F-90796F341273}" sibTransId="{3E1F6168-EB76-46C2-AD2E-02189B59BF70}"/>
    <dgm:cxn modelId="{6EF2358C-B7A8-4D16-8D86-EF201C431900}" srcId="{150ADAF0-C8E7-47EC-B4FC-C94F2B248901}" destId="{87251CEC-F1BE-4571-AB74-3E3C7332ABAF}" srcOrd="0" destOrd="0" parTransId="{AE30AF4A-262F-4543-9A4E-F94C3713CD8B}" sibTransId="{B6667698-6D01-4A13-8F12-D19C347F94C7}"/>
    <dgm:cxn modelId="{06104B96-369B-4F98-A9B6-7BE56639E814}" type="presOf" srcId="{E8392DF3-5743-4F61-8EA7-C5DA1F28B0CD}" destId="{55E7AA50-8C3A-4CB8-9565-A7A6FF63782A}" srcOrd="0" destOrd="0" presId="urn:microsoft.com/office/officeart/2005/8/layout/list1"/>
    <dgm:cxn modelId="{24EF3399-5A43-4593-AFE5-75256CF0C383}" type="presOf" srcId="{86E06401-90CE-4B40-B6EE-4BE28B54DB30}" destId="{7698249F-3FA2-4387-99B8-FD19A2F63C40}" srcOrd="0" destOrd="2" presId="urn:microsoft.com/office/officeart/2005/8/layout/list1"/>
    <dgm:cxn modelId="{ECE5719A-9819-4F4B-ABCE-4F73F9A5068A}" srcId="{150ADAF0-C8E7-47EC-B4FC-C94F2B248901}" destId="{68FE917D-867C-49DC-BEEF-2F40BF3A1BD7}" srcOrd="4" destOrd="0" parTransId="{BBC1E892-CC73-49FC-94ED-59689E078CFC}" sibTransId="{AB4D4343-14D2-4B14-9547-8919DD365CBD}"/>
    <dgm:cxn modelId="{D55E15A7-7BBC-4E03-939A-189A35E2F453}" type="presOf" srcId="{56D3C0FF-1C7F-4C3D-B7BA-D0C0130F9604}" destId="{7698249F-3FA2-4387-99B8-FD19A2F63C40}" srcOrd="0" destOrd="6" presId="urn:microsoft.com/office/officeart/2005/8/layout/list1"/>
    <dgm:cxn modelId="{9EC5A5AA-0C21-4CC7-9546-98D1DF03F00D}" srcId="{150ADAF0-C8E7-47EC-B4FC-C94F2B248901}" destId="{86E06401-90CE-4B40-B6EE-4BE28B54DB30}" srcOrd="2" destOrd="0" parTransId="{15080286-FB00-4292-B24D-9721442F92A7}" sibTransId="{AAEC9B80-0D8D-4ED2-92AF-4532960EAF48}"/>
    <dgm:cxn modelId="{4F9771AB-045D-4213-9331-02A1461DFB24}" type="presOf" srcId="{1B6BFEA4-817B-46D3-8B90-129A670CB6B3}" destId="{7698249F-3FA2-4387-99B8-FD19A2F63C40}" srcOrd="0" destOrd="3" presId="urn:microsoft.com/office/officeart/2005/8/layout/list1"/>
    <dgm:cxn modelId="{8E341FAC-A7D1-4C14-AC41-0EF417015743}" srcId="{E8392DF3-5743-4F61-8EA7-C5DA1F28B0CD}" destId="{B6492541-A864-4E24-B334-B3AA02046C8B}" srcOrd="1" destOrd="0" parTransId="{30D3BB25-1FED-41E3-AE60-1E8A63E8C5C3}" sibTransId="{33F606F3-73FE-43F1-91A6-617B52867D21}"/>
    <dgm:cxn modelId="{71ACEEC6-EF2B-4029-9049-E48BAAE7A772}" srcId="{68FE917D-867C-49DC-BEEF-2F40BF3A1BD7}" destId="{56D3C0FF-1C7F-4C3D-B7BA-D0C0130F9604}" srcOrd="1" destOrd="0" parTransId="{EFB984C1-A969-4403-B132-A2989B4ED0B9}" sibTransId="{A4B6000D-E344-4E28-A1F3-A1B1412E0358}"/>
    <dgm:cxn modelId="{6A4872CC-412A-4268-B9F8-EF0CB6A431F1}" srcId="{68FE917D-867C-49DC-BEEF-2F40BF3A1BD7}" destId="{0E3B86BE-3ECF-4EA4-B6E8-A57D793E8F0F}" srcOrd="0" destOrd="0" parTransId="{2858AE41-B287-4032-921C-77F20C0799CA}" sibTransId="{2404A244-C821-44EF-8058-078608B6ACE4}"/>
    <dgm:cxn modelId="{0C2D34DF-5523-4E85-B1DA-B8AEFDF62089}" type="presOf" srcId="{87251CEC-F1BE-4571-AB74-3E3C7332ABAF}" destId="{7698249F-3FA2-4387-99B8-FD19A2F63C40}" srcOrd="0" destOrd="0" presId="urn:microsoft.com/office/officeart/2005/8/layout/list1"/>
    <dgm:cxn modelId="{E7880CE2-58CC-4ED4-BE42-CB413CF86033}" srcId="{150ADAF0-C8E7-47EC-B4FC-C94F2B248901}" destId="{DB37B949-1BEB-46B9-B3B3-B4CE689C6BAE}" srcOrd="1" destOrd="0" parTransId="{400490A6-BED5-4765-B592-A0A2D113FC77}" sibTransId="{1C06E0AD-A79F-490C-A935-D2D26AC1BA6E}"/>
    <dgm:cxn modelId="{CE236FED-3504-4542-B6A5-79FB4FC100BA}" type="presOf" srcId="{E8392DF3-5743-4F61-8EA7-C5DA1F28B0CD}" destId="{DF4B21E6-AE57-49D0-A27B-73B63A20D70F}" srcOrd="1" destOrd="0" presId="urn:microsoft.com/office/officeart/2005/8/layout/list1"/>
    <dgm:cxn modelId="{A6F2D5F3-38E2-4611-89FA-4F4F20BD9673}" srcId="{DCADDAD7-7399-4E79-843B-DB7F95E40A32}" destId="{150ADAF0-C8E7-47EC-B4FC-C94F2B248901}" srcOrd="0" destOrd="0" parTransId="{28F6F4E4-570C-4CE9-9F3B-F4B8DE0818F8}" sibTransId="{F355B98F-0B82-494B-97CD-EA3596E99B41}"/>
    <dgm:cxn modelId="{86421AEC-E6BA-49D9-A577-6A713894FF81}" type="presParOf" srcId="{3A1C1C26-332C-4B43-98AB-CEEE568275D9}" destId="{6E5AC00B-3FA0-4A89-B983-FD6519AB2DED}" srcOrd="0" destOrd="0" presId="urn:microsoft.com/office/officeart/2005/8/layout/list1"/>
    <dgm:cxn modelId="{2E9F91B2-05BA-4636-84B5-67D03AF544CB}" type="presParOf" srcId="{6E5AC00B-3FA0-4A89-B983-FD6519AB2DED}" destId="{E8644A34-A93E-4FF1-9073-274629C5E867}" srcOrd="0" destOrd="0" presId="urn:microsoft.com/office/officeart/2005/8/layout/list1"/>
    <dgm:cxn modelId="{2BA4ECB6-E4EC-42F8-9AD2-83968D832397}" type="presParOf" srcId="{6E5AC00B-3FA0-4A89-B983-FD6519AB2DED}" destId="{0AEBD09A-4911-4C38-97B2-5B2FD693A4E6}" srcOrd="1" destOrd="0" presId="urn:microsoft.com/office/officeart/2005/8/layout/list1"/>
    <dgm:cxn modelId="{1AC5674C-2C02-43DC-A219-E33EE2F934B1}" type="presParOf" srcId="{3A1C1C26-332C-4B43-98AB-CEEE568275D9}" destId="{41F5D51F-A8DD-4F1F-9E85-84D9D9AB1DD2}" srcOrd="1" destOrd="0" presId="urn:microsoft.com/office/officeart/2005/8/layout/list1"/>
    <dgm:cxn modelId="{C7F38F5F-1E95-45FA-8A05-FA67102A38BA}" type="presParOf" srcId="{3A1C1C26-332C-4B43-98AB-CEEE568275D9}" destId="{7698249F-3FA2-4387-99B8-FD19A2F63C40}" srcOrd="2" destOrd="0" presId="urn:microsoft.com/office/officeart/2005/8/layout/list1"/>
    <dgm:cxn modelId="{F6139CA5-0745-4B77-9746-BF559A56D9C2}" type="presParOf" srcId="{3A1C1C26-332C-4B43-98AB-CEEE568275D9}" destId="{87EF35D0-3821-450E-AF5E-AFF51C51EA1E}" srcOrd="3" destOrd="0" presId="urn:microsoft.com/office/officeart/2005/8/layout/list1"/>
    <dgm:cxn modelId="{FC22109F-2A0F-4DCA-95B2-3CF2C496E860}" type="presParOf" srcId="{3A1C1C26-332C-4B43-98AB-CEEE568275D9}" destId="{5E817168-9383-44E1-B708-0B95C277E560}" srcOrd="4" destOrd="0" presId="urn:microsoft.com/office/officeart/2005/8/layout/list1"/>
    <dgm:cxn modelId="{D063ED3A-1167-4B25-959D-833B10091042}" type="presParOf" srcId="{5E817168-9383-44E1-B708-0B95C277E560}" destId="{55E7AA50-8C3A-4CB8-9565-A7A6FF63782A}" srcOrd="0" destOrd="0" presId="urn:microsoft.com/office/officeart/2005/8/layout/list1"/>
    <dgm:cxn modelId="{2F53F2AF-A434-4F55-A042-4322680921A1}" type="presParOf" srcId="{5E817168-9383-44E1-B708-0B95C277E560}" destId="{DF4B21E6-AE57-49D0-A27B-73B63A20D70F}" srcOrd="1" destOrd="0" presId="urn:microsoft.com/office/officeart/2005/8/layout/list1"/>
    <dgm:cxn modelId="{A6BA89D8-E68F-473A-A2B2-CFC4AE73C9F5}" type="presParOf" srcId="{3A1C1C26-332C-4B43-98AB-CEEE568275D9}" destId="{0C3E0F20-7664-4E02-8ECF-28DAD7AE677F}" srcOrd="5" destOrd="0" presId="urn:microsoft.com/office/officeart/2005/8/layout/list1"/>
    <dgm:cxn modelId="{E7BE2186-DA4D-43EF-ADFC-8E8AB60A045D}" type="presParOf" srcId="{3A1C1C26-332C-4B43-98AB-CEEE568275D9}" destId="{A115DD53-2FE9-485F-9119-127D557E0F02}"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0BA9CA9-EA35-48AC-86ED-2A576BFF3127}" type="doc">
      <dgm:prSet loTypeId="urn:microsoft.com/office/officeart/2005/8/layout/list1" loCatId="list" qsTypeId="urn:microsoft.com/office/officeart/2005/8/quickstyle/simple2" qsCatId="simple" csTypeId="urn:microsoft.com/office/officeart/2005/8/colors/colorful1" csCatId="colorful"/>
      <dgm:spPr/>
      <dgm:t>
        <a:bodyPr/>
        <a:lstStyle/>
        <a:p>
          <a:endParaRPr lang="en-US"/>
        </a:p>
      </dgm:t>
    </dgm:pt>
    <dgm:pt modelId="{FD65FDCF-59F8-400F-ABE0-164E1F12F5C9}">
      <dgm:prSet/>
      <dgm:spPr/>
      <dgm:t>
        <a:bodyPr/>
        <a:lstStyle/>
        <a:p>
          <a:r>
            <a:rPr lang="en-US"/>
            <a:t>Stressors during pregnancy</a:t>
          </a:r>
        </a:p>
      </dgm:t>
    </dgm:pt>
    <dgm:pt modelId="{B73C2980-7FB4-4615-9340-341E79D7898F}" type="parTrans" cxnId="{177AF072-3A62-45AF-8538-5D71AA669D31}">
      <dgm:prSet/>
      <dgm:spPr/>
      <dgm:t>
        <a:bodyPr/>
        <a:lstStyle/>
        <a:p>
          <a:endParaRPr lang="en-US"/>
        </a:p>
      </dgm:t>
    </dgm:pt>
    <dgm:pt modelId="{B5E948ED-D427-4AF2-8EB0-D18342D8768E}" type="sibTrans" cxnId="{177AF072-3A62-45AF-8538-5D71AA669D31}">
      <dgm:prSet/>
      <dgm:spPr/>
      <dgm:t>
        <a:bodyPr/>
        <a:lstStyle/>
        <a:p>
          <a:endParaRPr lang="en-US"/>
        </a:p>
      </dgm:t>
    </dgm:pt>
    <dgm:pt modelId="{61AFF628-AAE2-4BFE-8959-36F79F2DC731}">
      <dgm:prSet/>
      <dgm:spPr/>
      <dgm:t>
        <a:bodyPr/>
        <a:lstStyle/>
        <a:p>
          <a:r>
            <a:rPr lang="en-US"/>
            <a:t>One-third of cases with documented  stressors</a:t>
          </a:r>
        </a:p>
      </dgm:t>
    </dgm:pt>
    <dgm:pt modelId="{F98470C5-4DF3-4266-A4A8-9AF780CFE67F}" type="parTrans" cxnId="{D9B493BB-BD2F-43F4-A160-67853BA31305}">
      <dgm:prSet/>
      <dgm:spPr/>
      <dgm:t>
        <a:bodyPr/>
        <a:lstStyle/>
        <a:p>
          <a:endParaRPr lang="en-US"/>
        </a:p>
      </dgm:t>
    </dgm:pt>
    <dgm:pt modelId="{3D109760-DC73-42E8-BA44-5B016E8252C9}" type="sibTrans" cxnId="{D9B493BB-BD2F-43F4-A160-67853BA31305}">
      <dgm:prSet/>
      <dgm:spPr/>
      <dgm:t>
        <a:bodyPr/>
        <a:lstStyle/>
        <a:p>
          <a:endParaRPr lang="en-US"/>
        </a:p>
      </dgm:t>
    </dgm:pt>
    <dgm:pt modelId="{FD79DEA6-D792-4824-80D6-A1B02E6D7EE3}">
      <dgm:prSet/>
      <dgm:spPr/>
      <dgm:t>
        <a:bodyPr/>
        <a:lstStyle/>
        <a:p>
          <a:r>
            <a:rPr lang="en-US"/>
            <a:t>Financial problems, IPV, depression</a:t>
          </a:r>
        </a:p>
      </dgm:t>
    </dgm:pt>
    <dgm:pt modelId="{AC33CD62-23BC-438A-9AD6-FEB6615350D1}" type="parTrans" cxnId="{C005EE46-8A2E-4729-9D87-C1F5F8D90984}">
      <dgm:prSet/>
      <dgm:spPr/>
      <dgm:t>
        <a:bodyPr/>
        <a:lstStyle/>
        <a:p>
          <a:endParaRPr lang="en-US"/>
        </a:p>
      </dgm:t>
    </dgm:pt>
    <dgm:pt modelId="{AECFC0A5-4CCF-4B5C-B8F1-42B92CD2CA06}" type="sibTrans" cxnId="{C005EE46-8A2E-4729-9D87-C1F5F8D90984}">
      <dgm:prSet/>
      <dgm:spPr/>
      <dgm:t>
        <a:bodyPr/>
        <a:lstStyle/>
        <a:p>
          <a:endParaRPr lang="en-US"/>
        </a:p>
      </dgm:t>
    </dgm:pt>
    <dgm:pt modelId="{E493AD13-34ED-43F9-9527-80C47312BBAE}">
      <dgm:prSet/>
      <dgm:spPr/>
      <dgm:t>
        <a:bodyPr/>
        <a:lstStyle/>
        <a:p>
          <a:r>
            <a:rPr lang="en-US"/>
            <a:t>Use of services, support</a:t>
          </a:r>
        </a:p>
      </dgm:t>
    </dgm:pt>
    <dgm:pt modelId="{2EEB42D9-5E4D-4ADA-B2AE-7CE916AC683F}" type="parTrans" cxnId="{A23C9E67-ACCB-4FF2-8BE4-1D6FDE80F5F6}">
      <dgm:prSet/>
      <dgm:spPr/>
      <dgm:t>
        <a:bodyPr/>
        <a:lstStyle/>
        <a:p>
          <a:endParaRPr lang="en-US"/>
        </a:p>
      </dgm:t>
    </dgm:pt>
    <dgm:pt modelId="{178C3C20-9A91-4F4F-81CE-8FC06441BC54}" type="sibTrans" cxnId="{A23C9E67-ACCB-4FF2-8BE4-1D6FDE80F5F6}">
      <dgm:prSet/>
      <dgm:spPr/>
      <dgm:t>
        <a:bodyPr/>
        <a:lstStyle/>
        <a:p>
          <a:endParaRPr lang="en-US"/>
        </a:p>
      </dgm:t>
    </dgm:pt>
    <dgm:pt modelId="{602EB407-43E2-4F87-BF80-004DD4E41B3F}">
      <dgm:prSet/>
      <dgm:spPr/>
      <dgm:t>
        <a:bodyPr/>
        <a:lstStyle/>
        <a:p>
          <a:r>
            <a:rPr lang="en-US"/>
            <a:t>Most cases (72%) documented receipt of social services</a:t>
          </a:r>
        </a:p>
      </dgm:t>
    </dgm:pt>
    <dgm:pt modelId="{C8C61DBB-3196-4112-B7C9-685486CFF27E}" type="parTrans" cxnId="{998A9403-0021-4BD1-AAAA-0DA9F3580510}">
      <dgm:prSet/>
      <dgm:spPr/>
      <dgm:t>
        <a:bodyPr/>
        <a:lstStyle/>
        <a:p>
          <a:endParaRPr lang="en-US"/>
        </a:p>
      </dgm:t>
    </dgm:pt>
    <dgm:pt modelId="{106B64C1-5149-4B6C-9CFD-2372B9D02961}" type="sibTrans" cxnId="{998A9403-0021-4BD1-AAAA-0DA9F3580510}">
      <dgm:prSet/>
      <dgm:spPr/>
      <dgm:t>
        <a:bodyPr/>
        <a:lstStyle/>
        <a:p>
          <a:endParaRPr lang="en-US"/>
        </a:p>
      </dgm:t>
    </dgm:pt>
    <dgm:pt modelId="{E9B28117-2994-4234-98F6-58DD33F014F8}">
      <dgm:prSet/>
      <dgm:spPr/>
      <dgm:t>
        <a:bodyPr/>
        <a:lstStyle/>
        <a:p>
          <a:r>
            <a:rPr lang="en-US"/>
            <a:t>About half received referral to case management</a:t>
          </a:r>
        </a:p>
      </dgm:t>
    </dgm:pt>
    <dgm:pt modelId="{448FB081-9484-4CE6-B27D-48370428CCA7}" type="parTrans" cxnId="{AA6A02B5-C979-484F-9BEE-7C9AE0D98532}">
      <dgm:prSet/>
      <dgm:spPr/>
      <dgm:t>
        <a:bodyPr/>
        <a:lstStyle/>
        <a:p>
          <a:endParaRPr lang="en-US"/>
        </a:p>
      </dgm:t>
    </dgm:pt>
    <dgm:pt modelId="{E686AF0D-EDCB-4BA8-A73A-379874E34C1E}" type="sibTrans" cxnId="{AA6A02B5-C979-484F-9BEE-7C9AE0D98532}">
      <dgm:prSet/>
      <dgm:spPr/>
      <dgm:t>
        <a:bodyPr/>
        <a:lstStyle/>
        <a:p>
          <a:endParaRPr lang="en-US"/>
        </a:p>
      </dgm:t>
    </dgm:pt>
    <dgm:pt modelId="{2622E669-BC07-4B55-A20C-715D7B471A4A}">
      <dgm:prSet/>
      <dgm:spPr/>
      <dgm:t>
        <a:bodyPr/>
        <a:lstStyle/>
        <a:p>
          <a:r>
            <a:rPr lang="en-US"/>
            <a:t>Lack of follow-up by mom</a:t>
          </a:r>
        </a:p>
      </dgm:t>
    </dgm:pt>
    <dgm:pt modelId="{6179EE0D-7359-4797-B693-789291B1C89E}" type="parTrans" cxnId="{FE729B3C-290C-4FF1-9AAB-54B53D3723A6}">
      <dgm:prSet/>
      <dgm:spPr/>
      <dgm:t>
        <a:bodyPr/>
        <a:lstStyle/>
        <a:p>
          <a:endParaRPr lang="en-US"/>
        </a:p>
      </dgm:t>
    </dgm:pt>
    <dgm:pt modelId="{50D4BA6C-F93A-474B-A6D7-B01542F6044D}" type="sibTrans" cxnId="{FE729B3C-290C-4FF1-9AAB-54B53D3723A6}">
      <dgm:prSet/>
      <dgm:spPr/>
      <dgm:t>
        <a:bodyPr/>
        <a:lstStyle/>
        <a:p>
          <a:endParaRPr lang="en-US"/>
        </a:p>
      </dgm:t>
    </dgm:pt>
    <dgm:pt modelId="{65AA7594-535D-44C6-8537-E02E26381AEA}">
      <dgm:prSet/>
      <dgm:spPr/>
      <dgm:t>
        <a:bodyPr/>
        <a:lstStyle/>
        <a:p>
          <a:r>
            <a:rPr lang="en-US"/>
            <a:t>Lack of engagement, follow-up by provider</a:t>
          </a:r>
        </a:p>
      </dgm:t>
    </dgm:pt>
    <dgm:pt modelId="{9ECE5156-5EC8-4EC2-80CA-B0EA68AE2A05}" type="parTrans" cxnId="{79828E15-5927-41FE-8E01-5680DC82C2B0}">
      <dgm:prSet/>
      <dgm:spPr/>
      <dgm:t>
        <a:bodyPr/>
        <a:lstStyle/>
        <a:p>
          <a:endParaRPr lang="en-US"/>
        </a:p>
      </dgm:t>
    </dgm:pt>
    <dgm:pt modelId="{5B9D6A32-F16E-4B51-A7CA-0A4E7CA8EA28}" type="sibTrans" cxnId="{79828E15-5927-41FE-8E01-5680DC82C2B0}">
      <dgm:prSet/>
      <dgm:spPr/>
      <dgm:t>
        <a:bodyPr/>
        <a:lstStyle/>
        <a:p>
          <a:endParaRPr lang="en-US"/>
        </a:p>
      </dgm:t>
    </dgm:pt>
    <dgm:pt modelId="{6B7A5844-C65D-4F12-9148-44F956453EBA}">
      <dgm:prSet/>
      <dgm:spPr/>
      <dgm:t>
        <a:bodyPr/>
        <a:lstStyle/>
        <a:p>
          <a:r>
            <a:rPr lang="en-US"/>
            <a:t>40% of cases had documented home visit, BUT</a:t>
          </a:r>
        </a:p>
      </dgm:t>
    </dgm:pt>
    <dgm:pt modelId="{49F760F8-59E2-43A3-B466-1A22DB02A140}" type="parTrans" cxnId="{6EC2B492-295B-4CBF-B856-6C62F3AE2A3F}">
      <dgm:prSet/>
      <dgm:spPr/>
      <dgm:t>
        <a:bodyPr/>
        <a:lstStyle/>
        <a:p>
          <a:endParaRPr lang="en-US"/>
        </a:p>
      </dgm:t>
    </dgm:pt>
    <dgm:pt modelId="{DA0BCAFA-C151-4031-9C69-010F72B3BBE3}" type="sibTrans" cxnId="{6EC2B492-295B-4CBF-B856-6C62F3AE2A3F}">
      <dgm:prSet/>
      <dgm:spPr/>
      <dgm:t>
        <a:bodyPr/>
        <a:lstStyle/>
        <a:p>
          <a:endParaRPr lang="en-US"/>
        </a:p>
      </dgm:t>
    </dgm:pt>
    <dgm:pt modelId="{FF9A4327-CD26-4E23-B322-8FA04840F38D}">
      <dgm:prSet/>
      <dgm:spPr/>
      <dgm:t>
        <a:bodyPr/>
        <a:lstStyle/>
        <a:p>
          <a:r>
            <a:rPr lang="en-US"/>
            <a:t>Low intensity, short duration of services across programs</a:t>
          </a:r>
        </a:p>
      </dgm:t>
    </dgm:pt>
    <dgm:pt modelId="{604CA736-AB7F-4B53-911B-A1BE62FF2D4C}" type="parTrans" cxnId="{9383E6E7-BF0A-49ED-9FFF-0DBDB8EE8621}">
      <dgm:prSet/>
      <dgm:spPr/>
      <dgm:t>
        <a:bodyPr/>
        <a:lstStyle/>
        <a:p>
          <a:endParaRPr lang="en-US"/>
        </a:p>
      </dgm:t>
    </dgm:pt>
    <dgm:pt modelId="{83AB6F80-54E8-4B22-B06F-4F717F4EE270}" type="sibTrans" cxnId="{9383E6E7-BF0A-49ED-9FFF-0DBDB8EE8621}">
      <dgm:prSet/>
      <dgm:spPr/>
      <dgm:t>
        <a:bodyPr/>
        <a:lstStyle/>
        <a:p>
          <a:endParaRPr lang="en-US"/>
        </a:p>
      </dgm:t>
    </dgm:pt>
    <dgm:pt modelId="{0F5926B9-9C74-4E29-A2E5-F9E0821816DE}" type="pres">
      <dgm:prSet presAssocID="{F0BA9CA9-EA35-48AC-86ED-2A576BFF3127}" presName="linear" presStyleCnt="0">
        <dgm:presLayoutVars>
          <dgm:dir/>
          <dgm:animLvl val="lvl"/>
          <dgm:resizeHandles val="exact"/>
        </dgm:presLayoutVars>
      </dgm:prSet>
      <dgm:spPr/>
    </dgm:pt>
    <dgm:pt modelId="{E337DDB8-A4F9-46DB-A374-0AEEB9884AB4}" type="pres">
      <dgm:prSet presAssocID="{FD65FDCF-59F8-400F-ABE0-164E1F12F5C9}" presName="parentLin" presStyleCnt="0"/>
      <dgm:spPr/>
    </dgm:pt>
    <dgm:pt modelId="{305D1205-D43B-4756-A353-DA076798530D}" type="pres">
      <dgm:prSet presAssocID="{FD65FDCF-59F8-400F-ABE0-164E1F12F5C9}" presName="parentLeftMargin" presStyleLbl="node1" presStyleIdx="0" presStyleCnt="2"/>
      <dgm:spPr/>
    </dgm:pt>
    <dgm:pt modelId="{D4F405B6-D336-43EE-802D-5F6464950A44}" type="pres">
      <dgm:prSet presAssocID="{FD65FDCF-59F8-400F-ABE0-164E1F12F5C9}" presName="parentText" presStyleLbl="node1" presStyleIdx="0" presStyleCnt="2">
        <dgm:presLayoutVars>
          <dgm:chMax val="0"/>
          <dgm:bulletEnabled val="1"/>
        </dgm:presLayoutVars>
      </dgm:prSet>
      <dgm:spPr/>
    </dgm:pt>
    <dgm:pt modelId="{80A62BFC-DC99-463D-8977-7647451DA6F6}" type="pres">
      <dgm:prSet presAssocID="{FD65FDCF-59F8-400F-ABE0-164E1F12F5C9}" presName="negativeSpace" presStyleCnt="0"/>
      <dgm:spPr/>
    </dgm:pt>
    <dgm:pt modelId="{95DD0F60-7282-403A-B680-17220E5F88CE}" type="pres">
      <dgm:prSet presAssocID="{FD65FDCF-59F8-400F-ABE0-164E1F12F5C9}" presName="childText" presStyleLbl="conFgAcc1" presStyleIdx="0" presStyleCnt="2">
        <dgm:presLayoutVars>
          <dgm:bulletEnabled val="1"/>
        </dgm:presLayoutVars>
      </dgm:prSet>
      <dgm:spPr/>
    </dgm:pt>
    <dgm:pt modelId="{95D7B1CD-7CEB-4E11-98D9-764AA47A3B88}" type="pres">
      <dgm:prSet presAssocID="{B5E948ED-D427-4AF2-8EB0-D18342D8768E}" presName="spaceBetweenRectangles" presStyleCnt="0"/>
      <dgm:spPr/>
    </dgm:pt>
    <dgm:pt modelId="{5CD26594-005F-4591-883D-E55D80E8F01C}" type="pres">
      <dgm:prSet presAssocID="{E493AD13-34ED-43F9-9527-80C47312BBAE}" presName="parentLin" presStyleCnt="0"/>
      <dgm:spPr/>
    </dgm:pt>
    <dgm:pt modelId="{A8CC4A5C-3A08-4DE5-952B-EDBBA38A7961}" type="pres">
      <dgm:prSet presAssocID="{E493AD13-34ED-43F9-9527-80C47312BBAE}" presName="parentLeftMargin" presStyleLbl="node1" presStyleIdx="0" presStyleCnt="2"/>
      <dgm:spPr/>
    </dgm:pt>
    <dgm:pt modelId="{501AF64C-6F0D-497F-AE71-DC24F43D9910}" type="pres">
      <dgm:prSet presAssocID="{E493AD13-34ED-43F9-9527-80C47312BBAE}" presName="parentText" presStyleLbl="node1" presStyleIdx="1" presStyleCnt="2">
        <dgm:presLayoutVars>
          <dgm:chMax val="0"/>
          <dgm:bulletEnabled val="1"/>
        </dgm:presLayoutVars>
      </dgm:prSet>
      <dgm:spPr/>
    </dgm:pt>
    <dgm:pt modelId="{C87B44B3-9EF7-4745-B0FE-81821A26CE4E}" type="pres">
      <dgm:prSet presAssocID="{E493AD13-34ED-43F9-9527-80C47312BBAE}" presName="negativeSpace" presStyleCnt="0"/>
      <dgm:spPr/>
    </dgm:pt>
    <dgm:pt modelId="{82E3EC29-4FAB-459E-A9FF-FEC828523795}" type="pres">
      <dgm:prSet presAssocID="{E493AD13-34ED-43F9-9527-80C47312BBAE}" presName="childText" presStyleLbl="conFgAcc1" presStyleIdx="1" presStyleCnt="2">
        <dgm:presLayoutVars>
          <dgm:bulletEnabled val="1"/>
        </dgm:presLayoutVars>
      </dgm:prSet>
      <dgm:spPr/>
    </dgm:pt>
  </dgm:ptLst>
  <dgm:cxnLst>
    <dgm:cxn modelId="{998A9403-0021-4BD1-AAAA-0DA9F3580510}" srcId="{E493AD13-34ED-43F9-9527-80C47312BBAE}" destId="{602EB407-43E2-4F87-BF80-004DD4E41B3F}" srcOrd="0" destOrd="0" parTransId="{C8C61DBB-3196-4112-B7C9-685486CFF27E}" sibTransId="{106B64C1-5149-4B6C-9CFD-2372B9D02961}"/>
    <dgm:cxn modelId="{79828E15-5927-41FE-8E01-5680DC82C2B0}" srcId="{E493AD13-34ED-43F9-9527-80C47312BBAE}" destId="{65AA7594-535D-44C6-8537-E02E26381AEA}" srcOrd="3" destOrd="0" parTransId="{9ECE5156-5EC8-4EC2-80CA-B0EA68AE2A05}" sibTransId="{5B9D6A32-F16E-4B51-A7CA-0A4E7CA8EA28}"/>
    <dgm:cxn modelId="{F10B0B2E-3B64-4CA9-B1AB-66B4B061C74D}" type="presOf" srcId="{FD65FDCF-59F8-400F-ABE0-164E1F12F5C9}" destId="{D4F405B6-D336-43EE-802D-5F6464950A44}" srcOrd="1" destOrd="0" presId="urn:microsoft.com/office/officeart/2005/8/layout/list1"/>
    <dgm:cxn modelId="{BD93223A-F560-4336-9FFC-8BFC4BE40CD5}" type="presOf" srcId="{FF9A4327-CD26-4E23-B322-8FA04840F38D}" destId="{82E3EC29-4FAB-459E-A9FF-FEC828523795}" srcOrd="0" destOrd="5" presId="urn:microsoft.com/office/officeart/2005/8/layout/list1"/>
    <dgm:cxn modelId="{FE729B3C-290C-4FF1-9AAB-54B53D3723A6}" srcId="{E493AD13-34ED-43F9-9527-80C47312BBAE}" destId="{2622E669-BC07-4B55-A20C-715D7B471A4A}" srcOrd="2" destOrd="0" parTransId="{6179EE0D-7359-4797-B693-789291B1C89E}" sibTransId="{50D4BA6C-F93A-474B-A6D7-B01542F6044D}"/>
    <dgm:cxn modelId="{1185A83F-B177-4F7E-8ACB-86C2B64761C1}" type="presOf" srcId="{FD79DEA6-D792-4824-80D6-A1B02E6D7EE3}" destId="{95DD0F60-7282-403A-B680-17220E5F88CE}" srcOrd="0" destOrd="1" presId="urn:microsoft.com/office/officeart/2005/8/layout/list1"/>
    <dgm:cxn modelId="{0BCCFE5E-EEA9-4165-982A-230FA0EEA377}" type="presOf" srcId="{61AFF628-AAE2-4BFE-8959-36F79F2DC731}" destId="{95DD0F60-7282-403A-B680-17220E5F88CE}" srcOrd="0" destOrd="0" presId="urn:microsoft.com/office/officeart/2005/8/layout/list1"/>
    <dgm:cxn modelId="{B7406E62-BD76-4EB2-A2C7-DAB61D8C0798}" type="presOf" srcId="{65AA7594-535D-44C6-8537-E02E26381AEA}" destId="{82E3EC29-4FAB-459E-A9FF-FEC828523795}" srcOrd="0" destOrd="3" presId="urn:microsoft.com/office/officeart/2005/8/layout/list1"/>
    <dgm:cxn modelId="{C005EE46-8A2E-4729-9D87-C1F5F8D90984}" srcId="{FD65FDCF-59F8-400F-ABE0-164E1F12F5C9}" destId="{FD79DEA6-D792-4824-80D6-A1B02E6D7EE3}" srcOrd="1" destOrd="0" parTransId="{AC33CD62-23BC-438A-9AD6-FEB6615350D1}" sibTransId="{AECFC0A5-4CCF-4B5C-B8F1-42B92CD2CA06}"/>
    <dgm:cxn modelId="{163B3867-3B30-481D-A11B-E84654044D36}" type="presOf" srcId="{602EB407-43E2-4F87-BF80-004DD4E41B3F}" destId="{82E3EC29-4FAB-459E-A9FF-FEC828523795}" srcOrd="0" destOrd="0" presId="urn:microsoft.com/office/officeart/2005/8/layout/list1"/>
    <dgm:cxn modelId="{A23C9E67-ACCB-4FF2-8BE4-1D6FDE80F5F6}" srcId="{F0BA9CA9-EA35-48AC-86ED-2A576BFF3127}" destId="{E493AD13-34ED-43F9-9527-80C47312BBAE}" srcOrd="1" destOrd="0" parTransId="{2EEB42D9-5E4D-4ADA-B2AE-7CE916AC683F}" sibTransId="{178C3C20-9A91-4F4F-81CE-8FC06441BC54}"/>
    <dgm:cxn modelId="{A54E3E4C-6BE9-4F47-827D-6273A47D3DE7}" type="presOf" srcId="{6B7A5844-C65D-4F12-9148-44F956453EBA}" destId="{82E3EC29-4FAB-459E-A9FF-FEC828523795}" srcOrd="0" destOrd="4" presId="urn:microsoft.com/office/officeart/2005/8/layout/list1"/>
    <dgm:cxn modelId="{177AF072-3A62-45AF-8538-5D71AA669D31}" srcId="{F0BA9CA9-EA35-48AC-86ED-2A576BFF3127}" destId="{FD65FDCF-59F8-400F-ABE0-164E1F12F5C9}" srcOrd="0" destOrd="0" parTransId="{B73C2980-7FB4-4615-9340-341E79D7898F}" sibTransId="{B5E948ED-D427-4AF2-8EB0-D18342D8768E}"/>
    <dgm:cxn modelId="{226F2880-297F-45F3-88B1-03B88AD42417}" type="presOf" srcId="{E9B28117-2994-4234-98F6-58DD33F014F8}" destId="{82E3EC29-4FAB-459E-A9FF-FEC828523795}" srcOrd="0" destOrd="1" presId="urn:microsoft.com/office/officeart/2005/8/layout/list1"/>
    <dgm:cxn modelId="{6EC2B492-295B-4CBF-B856-6C62F3AE2A3F}" srcId="{E493AD13-34ED-43F9-9527-80C47312BBAE}" destId="{6B7A5844-C65D-4F12-9148-44F956453EBA}" srcOrd="4" destOrd="0" parTransId="{49F760F8-59E2-43A3-B466-1A22DB02A140}" sibTransId="{DA0BCAFA-C151-4031-9C69-010F72B3BBE3}"/>
    <dgm:cxn modelId="{8B2F7193-11E0-47C1-B96E-99950EBA784C}" type="presOf" srcId="{FD65FDCF-59F8-400F-ABE0-164E1F12F5C9}" destId="{305D1205-D43B-4756-A353-DA076798530D}" srcOrd="0" destOrd="0" presId="urn:microsoft.com/office/officeart/2005/8/layout/list1"/>
    <dgm:cxn modelId="{F9CFE098-DB10-4D16-8A5A-1057EFD357CE}" type="presOf" srcId="{F0BA9CA9-EA35-48AC-86ED-2A576BFF3127}" destId="{0F5926B9-9C74-4E29-A2E5-F9E0821816DE}" srcOrd="0" destOrd="0" presId="urn:microsoft.com/office/officeart/2005/8/layout/list1"/>
    <dgm:cxn modelId="{E92A70A8-B910-43AC-A559-B6CDC41B3847}" type="presOf" srcId="{E493AD13-34ED-43F9-9527-80C47312BBAE}" destId="{501AF64C-6F0D-497F-AE71-DC24F43D9910}" srcOrd="1" destOrd="0" presId="urn:microsoft.com/office/officeart/2005/8/layout/list1"/>
    <dgm:cxn modelId="{AA6A02B5-C979-484F-9BEE-7C9AE0D98532}" srcId="{E493AD13-34ED-43F9-9527-80C47312BBAE}" destId="{E9B28117-2994-4234-98F6-58DD33F014F8}" srcOrd="1" destOrd="0" parTransId="{448FB081-9484-4CE6-B27D-48370428CCA7}" sibTransId="{E686AF0D-EDCB-4BA8-A73A-379874E34C1E}"/>
    <dgm:cxn modelId="{D9B493BB-BD2F-43F4-A160-67853BA31305}" srcId="{FD65FDCF-59F8-400F-ABE0-164E1F12F5C9}" destId="{61AFF628-AAE2-4BFE-8959-36F79F2DC731}" srcOrd="0" destOrd="0" parTransId="{F98470C5-4DF3-4266-A4A8-9AF780CFE67F}" sibTransId="{3D109760-DC73-42E8-BA44-5B016E8252C9}"/>
    <dgm:cxn modelId="{297C84C7-2CF3-4142-8F3E-22E3D72ED36C}" type="presOf" srcId="{E493AD13-34ED-43F9-9527-80C47312BBAE}" destId="{A8CC4A5C-3A08-4DE5-952B-EDBBA38A7961}" srcOrd="0" destOrd="0" presId="urn:microsoft.com/office/officeart/2005/8/layout/list1"/>
    <dgm:cxn modelId="{9383E6E7-BF0A-49ED-9FFF-0DBDB8EE8621}" srcId="{E493AD13-34ED-43F9-9527-80C47312BBAE}" destId="{FF9A4327-CD26-4E23-B322-8FA04840F38D}" srcOrd="5" destOrd="0" parTransId="{604CA736-AB7F-4B53-911B-A1BE62FF2D4C}" sibTransId="{83AB6F80-54E8-4B22-B06F-4F717F4EE270}"/>
    <dgm:cxn modelId="{390AFDE8-C002-4BE9-BE70-72F18A0FBDCB}" type="presOf" srcId="{2622E669-BC07-4B55-A20C-715D7B471A4A}" destId="{82E3EC29-4FAB-459E-A9FF-FEC828523795}" srcOrd="0" destOrd="2" presId="urn:microsoft.com/office/officeart/2005/8/layout/list1"/>
    <dgm:cxn modelId="{848D3EFF-AA12-422A-8005-97058FCD327D}" type="presParOf" srcId="{0F5926B9-9C74-4E29-A2E5-F9E0821816DE}" destId="{E337DDB8-A4F9-46DB-A374-0AEEB9884AB4}" srcOrd="0" destOrd="0" presId="urn:microsoft.com/office/officeart/2005/8/layout/list1"/>
    <dgm:cxn modelId="{D81FF354-9766-49C1-8242-6B2FBA9BBB99}" type="presParOf" srcId="{E337DDB8-A4F9-46DB-A374-0AEEB9884AB4}" destId="{305D1205-D43B-4756-A353-DA076798530D}" srcOrd="0" destOrd="0" presId="urn:microsoft.com/office/officeart/2005/8/layout/list1"/>
    <dgm:cxn modelId="{D7E4A824-7CE6-4CE6-A0D5-39AD8BF5688D}" type="presParOf" srcId="{E337DDB8-A4F9-46DB-A374-0AEEB9884AB4}" destId="{D4F405B6-D336-43EE-802D-5F6464950A44}" srcOrd="1" destOrd="0" presId="urn:microsoft.com/office/officeart/2005/8/layout/list1"/>
    <dgm:cxn modelId="{D8B99CB6-4C97-41D2-9BAD-4F3264FF38BC}" type="presParOf" srcId="{0F5926B9-9C74-4E29-A2E5-F9E0821816DE}" destId="{80A62BFC-DC99-463D-8977-7647451DA6F6}" srcOrd="1" destOrd="0" presId="urn:microsoft.com/office/officeart/2005/8/layout/list1"/>
    <dgm:cxn modelId="{D05F1334-C8EF-4CB7-A368-23590F8EC8CD}" type="presParOf" srcId="{0F5926B9-9C74-4E29-A2E5-F9E0821816DE}" destId="{95DD0F60-7282-403A-B680-17220E5F88CE}" srcOrd="2" destOrd="0" presId="urn:microsoft.com/office/officeart/2005/8/layout/list1"/>
    <dgm:cxn modelId="{B57A1FC1-A9AE-4999-8553-EEA994F80BE5}" type="presParOf" srcId="{0F5926B9-9C74-4E29-A2E5-F9E0821816DE}" destId="{95D7B1CD-7CEB-4E11-98D9-764AA47A3B88}" srcOrd="3" destOrd="0" presId="urn:microsoft.com/office/officeart/2005/8/layout/list1"/>
    <dgm:cxn modelId="{5E37DE71-F1A5-48FF-95C3-81246E5EB1A8}" type="presParOf" srcId="{0F5926B9-9C74-4E29-A2E5-F9E0821816DE}" destId="{5CD26594-005F-4591-883D-E55D80E8F01C}" srcOrd="4" destOrd="0" presId="urn:microsoft.com/office/officeart/2005/8/layout/list1"/>
    <dgm:cxn modelId="{DCF22F7F-3CEC-4324-B4D0-BA1747591836}" type="presParOf" srcId="{5CD26594-005F-4591-883D-E55D80E8F01C}" destId="{A8CC4A5C-3A08-4DE5-952B-EDBBA38A7961}" srcOrd="0" destOrd="0" presId="urn:microsoft.com/office/officeart/2005/8/layout/list1"/>
    <dgm:cxn modelId="{8D4F4535-8208-41A0-A244-717353AC4D2F}" type="presParOf" srcId="{5CD26594-005F-4591-883D-E55D80E8F01C}" destId="{501AF64C-6F0D-497F-AE71-DC24F43D9910}" srcOrd="1" destOrd="0" presId="urn:microsoft.com/office/officeart/2005/8/layout/list1"/>
    <dgm:cxn modelId="{D9F858B8-3BD0-4A2A-A9CE-0D6C45F0009B}" type="presParOf" srcId="{0F5926B9-9C74-4E29-A2E5-F9E0821816DE}" destId="{C87B44B3-9EF7-4745-B0FE-81821A26CE4E}" srcOrd="5" destOrd="0" presId="urn:microsoft.com/office/officeart/2005/8/layout/list1"/>
    <dgm:cxn modelId="{6F4978AE-DEC4-434A-AB2C-47C6FB6EE868}" type="presParOf" srcId="{0F5926B9-9C74-4E29-A2E5-F9E0821816DE}" destId="{82E3EC29-4FAB-459E-A9FF-FEC828523795}"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03B210B-8ECE-4382-BDC3-C6AB994001E8}" type="doc">
      <dgm:prSet loTypeId="urn:microsoft.com/office/officeart/2005/8/layout/list1" loCatId="list" qsTypeId="urn:microsoft.com/office/officeart/2005/8/quickstyle/simple2" qsCatId="simple" csTypeId="urn:microsoft.com/office/officeart/2005/8/colors/colorful1" csCatId="colorful" phldr="1"/>
      <dgm:spPr/>
      <dgm:t>
        <a:bodyPr/>
        <a:lstStyle/>
        <a:p>
          <a:endParaRPr lang="en-US"/>
        </a:p>
      </dgm:t>
    </dgm:pt>
    <dgm:pt modelId="{A5B38242-4019-4725-80BE-8643037C6932}">
      <dgm:prSet/>
      <dgm:spPr/>
      <dgm:t>
        <a:bodyPr/>
        <a:lstStyle/>
        <a:p>
          <a:r>
            <a:rPr lang="en-US"/>
            <a:t>Medical complications</a:t>
          </a:r>
        </a:p>
      </dgm:t>
    </dgm:pt>
    <dgm:pt modelId="{C625807B-9903-4BE9-8417-5D36485E6109}" type="parTrans" cxnId="{EB7ADB87-06A2-4555-9568-0D526572C869}">
      <dgm:prSet/>
      <dgm:spPr/>
      <dgm:t>
        <a:bodyPr/>
        <a:lstStyle/>
        <a:p>
          <a:endParaRPr lang="en-US"/>
        </a:p>
      </dgm:t>
    </dgm:pt>
    <dgm:pt modelId="{D6CD30D4-DE12-4431-83D7-D89C5283D702}" type="sibTrans" cxnId="{EB7ADB87-06A2-4555-9568-0D526572C869}">
      <dgm:prSet/>
      <dgm:spPr/>
      <dgm:t>
        <a:bodyPr/>
        <a:lstStyle/>
        <a:p>
          <a:endParaRPr lang="en-US"/>
        </a:p>
      </dgm:t>
    </dgm:pt>
    <dgm:pt modelId="{2DD271C6-5039-4C22-A615-B0A0345CE980}">
      <dgm:prSet/>
      <dgm:spPr/>
      <dgm:t>
        <a:bodyPr/>
        <a:lstStyle/>
        <a:p>
          <a:r>
            <a:rPr lang="en-US"/>
            <a:t>One-third documented pre-term labor</a:t>
          </a:r>
        </a:p>
      </dgm:t>
    </dgm:pt>
    <dgm:pt modelId="{0455E2AB-9078-484A-A455-EF196D29A1CF}" type="parTrans" cxnId="{4DFA0D25-69BD-48EE-AE1F-EC0690516001}">
      <dgm:prSet/>
      <dgm:spPr/>
      <dgm:t>
        <a:bodyPr/>
        <a:lstStyle/>
        <a:p>
          <a:endParaRPr lang="en-US"/>
        </a:p>
      </dgm:t>
    </dgm:pt>
    <dgm:pt modelId="{C15232AD-3C3B-40C7-B0B4-271F6734DC57}" type="sibTrans" cxnId="{4DFA0D25-69BD-48EE-AE1F-EC0690516001}">
      <dgm:prSet/>
      <dgm:spPr/>
      <dgm:t>
        <a:bodyPr/>
        <a:lstStyle/>
        <a:p>
          <a:endParaRPr lang="en-US"/>
        </a:p>
      </dgm:t>
    </dgm:pt>
    <dgm:pt modelId="{B8919F25-51B7-4684-AEF5-800B45113651}">
      <dgm:prSet/>
      <dgm:spPr/>
      <dgm:t>
        <a:bodyPr/>
        <a:lstStyle/>
        <a:p>
          <a:r>
            <a:rPr lang="en-US" dirty="0"/>
            <a:t>One in five cases experienced PROM, PPROM</a:t>
          </a:r>
        </a:p>
      </dgm:t>
    </dgm:pt>
    <dgm:pt modelId="{425AB98F-32BF-4DB0-88F4-F8BED9994094}" type="parTrans" cxnId="{96E184C3-C934-4371-8E15-B05AB454B215}">
      <dgm:prSet/>
      <dgm:spPr/>
      <dgm:t>
        <a:bodyPr/>
        <a:lstStyle/>
        <a:p>
          <a:endParaRPr lang="en-US"/>
        </a:p>
      </dgm:t>
    </dgm:pt>
    <dgm:pt modelId="{7D890BA0-8B60-4785-978E-30F0540DAA68}" type="sibTrans" cxnId="{96E184C3-C934-4371-8E15-B05AB454B215}">
      <dgm:prSet/>
      <dgm:spPr/>
      <dgm:t>
        <a:bodyPr/>
        <a:lstStyle/>
        <a:p>
          <a:endParaRPr lang="en-US"/>
        </a:p>
      </dgm:t>
    </dgm:pt>
    <dgm:pt modelId="{223F483E-7484-483D-B729-79CFE4E3FE07}">
      <dgm:prSet/>
      <dgm:spPr/>
      <dgm:t>
        <a:bodyPr/>
        <a:lstStyle/>
        <a:p>
          <a:r>
            <a:rPr lang="en-US"/>
            <a:t>Chorioamnionitis, placental abruption</a:t>
          </a:r>
        </a:p>
      </dgm:t>
    </dgm:pt>
    <dgm:pt modelId="{5ED42D8E-C82D-4F30-ADCE-6953038A05F7}" type="parTrans" cxnId="{54349FEA-E339-4908-9911-85471E6A842B}">
      <dgm:prSet/>
      <dgm:spPr/>
      <dgm:t>
        <a:bodyPr/>
        <a:lstStyle/>
        <a:p>
          <a:endParaRPr lang="en-US"/>
        </a:p>
      </dgm:t>
    </dgm:pt>
    <dgm:pt modelId="{FA528FB6-71C2-49F5-9F91-E43459A7C183}" type="sibTrans" cxnId="{54349FEA-E339-4908-9911-85471E6A842B}">
      <dgm:prSet/>
      <dgm:spPr/>
      <dgm:t>
        <a:bodyPr/>
        <a:lstStyle/>
        <a:p>
          <a:endParaRPr lang="en-US"/>
        </a:p>
      </dgm:t>
    </dgm:pt>
    <dgm:pt modelId="{319B13BE-885F-4A43-8540-7DB6144E12B8}">
      <dgm:prSet/>
      <dgm:spPr/>
      <dgm:t>
        <a:bodyPr/>
        <a:lstStyle/>
        <a:p>
          <a:r>
            <a:rPr lang="en-US" dirty="0"/>
            <a:t>Cord problems</a:t>
          </a:r>
        </a:p>
      </dgm:t>
    </dgm:pt>
    <dgm:pt modelId="{ED62A26F-D5C4-45D9-8D0E-132FAF44248A}" type="parTrans" cxnId="{30B59146-F8B7-46D6-8EBD-8A998D4571E7}">
      <dgm:prSet/>
      <dgm:spPr/>
      <dgm:t>
        <a:bodyPr/>
        <a:lstStyle/>
        <a:p>
          <a:endParaRPr lang="en-US"/>
        </a:p>
      </dgm:t>
    </dgm:pt>
    <dgm:pt modelId="{0DB71AE9-8FA0-4F39-BAEB-B7EEEA54C3C2}" type="sibTrans" cxnId="{30B59146-F8B7-46D6-8EBD-8A998D4571E7}">
      <dgm:prSet/>
      <dgm:spPr/>
      <dgm:t>
        <a:bodyPr/>
        <a:lstStyle/>
        <a:p>
          <a:endParaRPr lang="en-US"/>
        </a:p>
      </dgm:t>
    </dgm:pt>
    <dgm:pt modelId="{11B7CBE0-E9F1-467B-A881-B2E3629E8561}">
      <dgm:prSet/>
      <dgm:spPr/>
      <dgm:t>
        <a:bodyPr/>
        <a:lstStyle/>
        <a:p>
          <a:r>
            <a:rPr lang="en-US"/>
            <a:t>UTI, HELLP syndrome</a:t>
          </a:r>
        </a:p>
      </dgm:t>
    </dgm:pt>
    <dgm:pt modelId="{9F2606B2-C33B-4DF5-BC15-E54D2F18C7E1}" type="parTrans" cxnId="{AD954B1C-A0AF-4B26-8018-2C83658194B2}">
      <dgm:prSet/>
      <dgm:spPr/>
      <dgm:t>
        <a:bodyPr/>
        <a:lstStyle/>
        <a:p>
          <a:endParaRPr lang="en-US"/>
        </a:p>
      </dgm:t>
    </dgm:pt>
    <dgm:pt modelId="{9B4A7927-C979-480F-BD48-BA16D8FBE6C7}" type="sibTrans" cxnId="{AD954B1C-A0AF-4B26-8018-2C83658194B2}">
      <dgm:prSet/>
      <dgm:spPr/>
      <dgm:t>
        <a:bodyPr/>
        <a:lstStyle/>
        <a:p>
          <a:endParaRPr lang="en-US"/>
        </a:p>
      </dgm:t>
    </dgm:pt>
    <dgm:pt modelId="{B1BAC49B-B768-4F24-91DA-0ADB2E0DEBC7}" type="pres">
      <dgm:prSet presAssocID="{D03B210B-8ECE-4382-BDC3-C6AB994001E8}" presName="linear" presStyleCnt="0">
        <dgm:presLayoutVars>
          <dgm:dir/>
          <dgm:animLvl val="lvl"/>
          <dgm:resizeHandles val="exact"/>
        </dgm:presLayoutVars>
      </dgm:prSet>
      <dgm:spPr/>
    </dgm:pt>
    <dgm:pt modelId="{61B6D279-5768-4C5F-BEDD-19B6657DAEA3}" type="pres">
      <dgm:prSet presAssocID="{A5B38242-4019-4725-80BE-8643037C6932}" presName="parentLin" presStyleCnt="0"/>
      <dgm:spPr/>
    </dgm:pt>
    <dgm:pt modelId="{2C8784FC-C8DA-4699-8558-8CF3C1985566}" type="pres">
      <dgm:prSet presAssocID="{A5B38242-4019-4725-80BE-8643037C6932}" presName="parentLeftMargin" presStyleLbl="node1" presStyleIdx="0" presStyleCnt="1"/>
      <dgm:spPr/>
    </dgm:pt>
    <dgm:pt modelId="{F9A8B123-232C-425F-96DF-D3A78B77D516}" type="pres">
      <dgm:prSet presAssocID="{A5B38242-4019-4725-80BE-8643037C6932}" presName="parentText" presStyleLbl="node1" presStyleIdx="0" presStyleCnt="1" custLinFactNeighborX="3591" custLinFactNeighborY="-3867">
        <dgm:presLayoutVars>
          <dgm:chMax val="0"/>
          <dgm:bulletEnabled val="1"/>
        </dgm:presLayoutVars>
      </dgm:prSet>
      <dgm:spPr/>
    </dgm:pt>
    <dgm:pt modelId="{726C981A-9119-4BCB-8264-8A7061FA309A}" type="pres">
      <dgm:prSet presAssocID="{A5B38242-4019-4725-80BE-8643037C6932}" presName="negativeSpace" presStyleCnt="0"/>
      <dgm:spPr/>
    </dgm:pt>
    <dgm:pt modelId="{76A7E698-2CE5-414C-AE4C-0696EB089AC2}" type="pres">
      <dgm:prSet presAssocID="{A5B38242-4019-4725-80BE-8643037C6932}" presName="childText" presStyleLbl="conFgAcc1" presStyleIdx="0" presStyleCnt="1" custScaleY="64192" custLinFactNeighborX="-14542" custLinFactNeighborY="-2808">
        <dgm:presLayoutVars>
          <dgm:bulletEnabled val="1"/>
        </dgm:presLayoutVars>
      </dgm:prSet>
      <dgm:spPr/>
    </dgm:pt>
  </dgm:ptLst>
  <dgm:cxnLst>
    <dgm:cxn modelId="{5F07570B-5CB1-4684-9E53-A52E13C0B6E8}" type="presOf" srcId="{11B7CBE0-E9F1-467B-A881-B2E3629E8561}" destId="{76A7E698-2CE5-414C-AE4C-0696EB089AC2}" srcOrd="0" destOrd="4" presId="urn:microsoft.com/office/officeart/2005/8/layout/list1"/>
    <dgm:cxn modelId="{AD954B1C-A0AF-4B26-8018-2C83658194B2}" srcId="{A5B38242-4019-4725-80BE-8643037C6932}" destId="{11B7CBE0-E9F1-467B-A881-B2E3629E8561}" srcOrd="4" destOrd="0" parTransId="{9F2606B2-C33B-4DF5-BC15-E54D2F18C7E1}" sibTransId="{9B4A7927-C979-480F-BD48-BA16D8FBE6C7}"/>
    <dgm:cxn modelId="{4DFA0D25-69BD-48EE-AE1F-EC0690516001}" srcId="{A5B38242-4019-4725-80BE-8643037C6932}" destId="{2DD271C6-5039-4C22-A615-B0A0345CE980}" srcOrd="0" destOrd="0" parTransId="{0455E2AB-9078-484A-A455-EF196D29A1CF}" sibTransId="{C15232AD-3C3B-40C7-B0B4-271F6734DC57}"/>
    <dgm:cxn modelId="{0B1CFF26-71F3-4114-B320-79475F81EA1B}" type="presOf" srcId="{319B13BE-885F-4A43-8540-7DB6144E12B8}" destId="{76A7E698-2CE5-414C-AE4C-0696EB089AC2}" srcOrd="0" destOrd="3" presId="urn:microsoft.com/office/officeart/2005/8/layout/list1"/>
    <dgm:cxn modelId="{7108292F-6386-4263-8913-18405A5F8A39}" type="presOf" srcId="{A5B38242-4019-4725-80BE-8643037C6932}" destId="{F9A8B123-232C-425F-96DF-D3A78B77D516}" srcOrd="1" destOrd="0" presId="urn:microsoft.com/office/officeart/2005/8/layout/list1"/>
    <dgm:cxn modelId="{8944DF3D-6AE5-40AC-A584-615DBD94A8EB}" type="presOf" srcId="{B8919F25-51B7-4684-AEF5-800B45113651}" destId="{76A7E698-2CE5-414C-AE4C-0696EB089AC2}" srcOrd="0" destOrd="1" presId="urn:microsoft.com/office/officeart/2005/8/layout/list1"/>
    <dgm:cxn modelId="{D0445E63-2201-4851-8D8B-2C973EEAD6FF}" type="presOf" srcId="{223F483E-7484-483D-B729-79CFE4E3FE07}" destId="{76A7E698-2CE5-414C-AE4C-0696EB089AC2}" srcOrd="0" destOrd="2" presId="urn:microsoft.com/office/officeart/2005/8/layout/list1"/>
    <dgm:cxn modelId="{30B59146-F8B7-46D6-8EBD-8A998D4571E7}" srcId="{A5B38242-4019-4725-80BE-8643037C6932}" destId="{319B13BE-885F-4A43-8540-7DB6144E12B8}" srcOrd="3" destOrd="0" parTransId="{ED62A26F-D5C4-45D9-8D0E-132FAF44248A}" sibTransId="{0DB71AE9-8FA0-4F39-BAEB-B7EEEA54C3C2}"/>
    <dgm:cxn modelId="{EB7ADB87-06A2-4555-9568-0D526572C869}" srcId="{D03B210B-8ECE-4382-BDC3-C6AB994001E8}" destId="{A5B38242-4019-4725-80BE-8643037C6932}" srcOrd="0" destOrd="0" parTransId="{C625807B-9903-4BE9-8417-5D36485E6109}" sibTransId="{D6CD30D4-DE12-4431-83D7-D89C5283D702}"/>
    <dgm:cxn modelId="{AE24BDAF-8CB6-4D0B-A589-FBCC9A6124C7}" type="presOf" srcId="{D03B210B-8ECE-4382-BDC3-C6AB994001E8}" destId="{B1BAC49B-B768-4F24-91DA-0ADB2E0DEBC7}" srcOrd="0" destOrd="0" presId="urn:microsoft.com/office/officeart/2005/8/layout/list1"/>
    <dgm:cxn modelId="{96E184C3-C934-4371-8E15-B05AB454B215}" srcId="{A5B38242-4019-4725-80BE-8643037C6932}" destId="{B8919F25-51B7-4684-AEF5-800B45113651}" srcOrd="1" destOrd="0" parTransId="{425AB98F-32BF-4DB0-88F4-F8BED9994094}" sibTransId="{7D890BA0-8B60-4785-978E-30F0540DAA68}"/>
    <dgm:cxn modelId="{16214CE1-D8F2-4348-B861-0CF25C8463F5}" type="presOf" srcId="{2DD271C6-5039-4C22-A615-B0A0345CE980}" destId="{76A7E698-2CE5-414C-AE4C-0696EB089AC2}" srcOrd="0" destOrd="0" presId="urn:microsoft.com/office/officeart/2005/8/layout/list1"/>
    <dgm:cxn modelId="{C10274E2-DBE7-433F-A365-377852C1BA19}" type="presOf" srcId="{A5B38242-4019-4725-80BE-8643037C6932}" destId="{2C8784FC-C8DA-4699-8558-8CF3C1985566}" srcOrd="0" destOrd="0" presId="urn:microsoft.com/office/officeart/2005/8/layout/list1"/>
    <dgm:cxn modelId="{54349FEA-E339-4908-9911-85471E6A842B}" srcId="{A5B38242-4019-4725-80BE-8643037C6932}" destId="{223F483E-7484-483D-B729-79CFE4E3FE07}" srcOrd="2" destOrd="0" parTransId="{5ED42D8E-C82D-4F30-ADCE-6953038A05F7}" sibTransId="{FA528FB6-71C2-49F5-9F91-E43459A7C183}"/>
    <dgm:cxn modelId="{60BB17E0-62ED-4FD9-846D-8E7993789D39}" type="presParOf" srcId="{B1BAC49B-B768-4F24-91DA-0ADB2E0DEBC7}" destId="{61B6D279-5768-4C5F-BEDD-19B6657DAEA3}" srcOrd="0" destOrd="0" presId="urn:microsoft.com/office/officeart/2005/8/layout/list1"/>
    <dgm:cxn modelId="{D52A0D23-81A7-47BA-BDE4-86D9F092C97C}" type="presParOf" srcId="{61B6D279-5768-4C5F-BEDD-19B6657DAEA3}" destId="{2C8784FC-C8DA-4699-8558-8CF3C1985566}" srcOrd="0" destOrd="0" presId="urn:microsoft.com/office/officeart/2005/8/layout/list1"/>
    <dgm:cxn modelId="{578F6665-48EE-4653-B9B4-26EB992F931B}" type="presParOf" srcId="{61B6D279-5768-4C5F-BEDD-19B6657DAEA3}" destId="{F9A8B123-232C-425F-96DF-D3A78B77D516}" srcOrd="1" destOrd="0" presId="urn:microsoft.com/office/officeart/2005/8/layout/list1"/>
    <dgm:cxn modelId="{E03A6E77-EDB2-48E2-BB97-EA27E07A91FD}" type="presParOf" srcId="{B1BAC49B-B768-4F24-91DA-0ADB2E0DEBC7}" destId="{726C981A-9119-4BCB-8264-8A7061FA309A}" srcOrd="1" destOrd="0" presId="urn:microsoft.com/office/officeart/2005/8/layout/list1"/>
    <dgm:cxn modelId="{F88917E7-B369-4858-9AF3-0615705C7A41}" type="presParOf" srcId="{B1BAC49B-B768-4F24-91DA-0ADB2E0DEBC7}" destId="{76A7E698-2CE5-414C-AE4C-0696EB089AC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0FBFE62-EE1C-4C08-9173-F6ECDF30500D}" type="doc">
      <dgm:prSet loTypeId="urn:microsoft.com/office/officeart/2005/8/layout/list1" loCatId="list" qsTypeId="urn:microsoft.com/office/officeart/2005/8/quickstyle/simple2" qsCatId="simple" csTypeId="urn:microsoft.com/office/officeart/2005/8/colors/colorful1" csCatId="colorful" phldr="1"/>
      <dgm:spPr/>
      <dgm:t>
        <a:bodyPr/>
        <a:lstStyle/>
        <a:p>
          <a:endParaRPr lang="en-US"/>
        </a:p>
      </dgm:t>
    </dgm:pt>
    <dgm:pt modelId="{62968BD4-1535-4B1F-8272-DF44D732243D}">
      <dgm:prSet/>
      <dgm:spPr/>
      <dgm:t>
        <a:bodyPr/>
        <a:lstStyle/>
        <a:p>
          <a:r>
            <a:rPr lang="en-US"/>
            <a:t>Prematurity &amp; very low birthweight</a:t>
          </a:r>
        </a:p>
      </dgm:t>
    </dgm:pt>
    <dgm:pt modelId="{62419306-622D-441B-8290-D1ED9429A9E2}" type="parTrans" cxnId="{8DA91C57-70CF-4A65-A620-5E3CC06F4FF9}">
      <dgm:prSet/>
      <dgm:spPr/>
      <dgm:t>
        <a:bodyPr/>
        <a:lstStyle/>
        <a:p>
          <a:endParaRPr lang="en-US"/>
        </a:p>
      </dgm:t>
    </dgm:pt>
    <dgm:pt modelId="{16C98360-37E4-473C-A15F-71323386AC40}" type="sibTrans" cxnId="{8DA91C57-70CF-4A65-A620-5E3CC06F4FF9}">
      <dgm:prSet/>
      <dgm:spPr/>
      <dgm:t>
        <a:bodyPr/>
        <a:lstStyle/>
        <a:p>
          <a:endParaRPr lang="en-US"/>
        </a:p>
      </dgm:t>
    </dgm:pt>
    <dgm:pt modelId="{4FAD0717-A6F9-4CBA-9ACF-435BE716C816}">
      <dgm:prSet/>
      <dgm:spPr/>
      <dgm:t>
        <a:bodyPr/>
        <a:lstStyle/>
        <a:p>
          <a:r>
            <a:rPr lang="en-US"/>
            <a:t>36% of babies lived &lt; 1 day</a:t>
          </a:r>
        </a:p>
      </dgm:t>
    </dgm:pt>
    <dgm:pt modelId="{4AF0B723-E658-4A8B-87F5-83B56E9F8E88}" type="parTrans" cxnId="{0DE6640C-B268-4E98-979A-259319D1965E}">
      <dgm:prSet/>
      <dgm:spPr/>
      <dgm:t>
        <a:bodyPr/>
        <a:lstStyle/>
        <a:p>
          <a:endParaRPr lang="en-US"/>
        </a:p>
      </dgm:t>
    </dgm:pt>
    <dgm:pt modelId="{59BBC806-C579-4A8A-94E0-0E4503EFF627}" type="sibTrans" cxnId="{0DE6640C-B268-4E98-979A-259319D1965E}">
      <dgm:prSet/>
      <dgm:spPr/>
      <dgm:t>
        <a:bodyPr/>
        <a:lstStyle/>
        <a:p>
          <a:endParaRPr lang="en-US"/>
        </a:p>
      </dgm:t>
    </dgm:pt>
    <dgm:pt modelId="{240E84FA-2722-4442-883B-35A89F26A630}">
      <dgm:prSet/>
      <dgm:spPr/>
      <dgm:t>
        <a:bodyPr/>
        <a:lstStyle/>
        <a:p>
          <a:r>
            <a:rPr lang="en-US"/>
            <a:t>59% of babies born VLBW lived &lt; 1 day</a:t>
          </a:r>
        </a:p>
      </dgm:t>
    </dgm:pt>
    <dgm:pt modelId="{23B29D4C-5ACC-4F91-BB72-A5B0AA87F547}" type="parTrans" cxnId="{5BFF1463-8A84-4FF9-A3F4-38375B94F10E}">
      <dgm:prSet/>
      <dgm:spPr/>
      <dgm:t>
        <a:bodyPr/>
        <a:lstStyle/>
        <a:p>
          <a:endParaRPr lang="en-US"/>
        </a:p>
      </dgm:t>
    </dgm:pt>
    <dgm:pt modelId="{315019D5-0CFA-437A-BC92-F243902FD950}" type="sibTrans" cxnId="{5BFF1463-8A84-4FF9-A3F4-38375B94F10E}">
      <dgm:prSet/>
      <dgm:spPr/>
      <dgm:t>
        <a:bodyPr/>
        <a:lstStyle/>
        <a:p>
          <a:endParaRPr lang="en-US"/>
        </a:p>
      </dgm:t>
    </dgm:pt>
    <dgm:pt modelId="{D4D8AE3C-93E5-43F7-9127-91572012C019}">
      <dgm:prSet/>
      <dgm:spPr/>
      <dgm:t>
        <a:bodyPr/>
        <a:lstStyle/>
        <a:p>
          <a:r>
            <a:rPr lang="en-US"/>
            <a:t>52% of babies lived &lt; 1 week</a:t>
          </a:r>
        </a:p>
      </dgm:t>
    </dgm:pt>
    <dgm:pt modelId="{D2A22EDE-36DE-48C7-9153-B961C779E2C9}" type="parTrans" cxnId="{5553FD95-B3DE-402F-B74D-F4DB753A740F}">
      <dgm:prSet/>
      <dgm:spPr/>
      <dgm:t>
        <a:bodyPr/>
        <a:lstStyle/>
        <a:p>
          <a:endParaRPr lang="en-US"/>
        </a:p>
      </dgm:t>
    </dgm:pt>
    <dgm:pt modelId="{5B62160F-0FFC-4EE9-B88E-A227250E1257}" type="sibTrans" cxnId="{5553FD95-B3DE-402F-B74D-F4DB753A740F}">
      <dgm:prSet/>
      <dgm:spPr/>
      <dgm:t>
        <a:bodyPr/>
        <a:lstStyle/>
        <a:p>
          <a:endParaRPr lang="en-US"/>
        </a:p>
      </dgm:t>
    </dgm:pt>
    <dgm:pt modelId="{704578E3-3741-4F7A-B6B3-345D41D70DB4}">
      <dgm:prSet/>
      <dgm:spPr/>
      <dgm:t>
        <a:bodyPr/>
        <a:lstStyle/>
        <a:p>
          <a:r>
            <a:rPr lang="en-US"/>
            <a:t>Disproportionate impact on Black babies</a:t>
          </a:r>
        </a:p>
      </dgm:t>
    </dgm:pt>
    <dgm:pt modelId="{09A41BC9-942F-40D5-8D44-2BCB1CB8DC4E}" type="parTrans" cxnId="{293CF1DC-0822-43A9-A295-22122170D255}">
      <dgm:prSet/>
      <dgm:spPr/>
      <dgm:t>
        <a:bodyPr/>
        <a:lstStyle/>
        <a:p>
          <a:endParaRPr lang="en-US"/>
        </a:p>
      </dgm:t>
    </dgm:pt>
    <dgm:pt modelId="{ACC84D71-8F3B-427D-A1A2-6A280BE8A27E}" type="sibTrans" cxnId="{293CF1DC-0822-43A9-A295-22122170D255}">
      <dgm:prSet/>
      <dgm:spPr/>
      <dgm:t>
        <a:bodyPr/>
        <a:lstStyle/>
        <a:p>
          <a:endParaRPr lang="en-US"/>
        </a:p>
      </dgm:t>
    </dgm:pt>
    <dgm:pt modelId="{DA7C1E67-03E3-4E10-AC9F-5F33112A05A2}">
      <dgm:prSet/>
      <dgm:spPr/>
      <dgm:t>
        <a:bodyPr/>
        <a:lstStyle/>
        <a:p>
          <a:r>
            <a:rPr lang="en-US"/>
            <a:t>Nursery &amp; NICU</a:t>
          </a:r>
        </a:p>
      </dgm:t>
    </dgm:pt>
    <dgm:pt modelId="{20B50D4F-4477-44C8-8EE2-497D16565452}" type="parTrans" cxnId="{BE8E81AD-F38D-47D1-8657-69F67F4B89AB}">
      <dgm:prSet/>
      <dgm:spPr/>
      <dgm:t>
        <a:bodyPr/>
        <a:lstStyle/>
        <a:p>
          <a:endParaRPr lang="en-US"/>
        </a:p>
      </dgm:t>
    </dgm:pt>
    <dgm:pt modelId="{F5619172-52E5-4F99-8B10-72A977C93B02}" type="sibTrans" cxnId="{BE8E81AD-F38D-47D1-8657-69F67F4B89AB}">
      <dgm:prSet/>
      <dgm:spPr/>
      <dgm:t>
        <a:bodyPr/>
        <a:lstStyle/>
        <a:p>
          <a:endParaRPr lang="en-US"/>
        </a:p>
      </dgm:t>
    </dgm:pt>
    <dgm:pt modelId="{57EEC0EB-7D23-44FD-85BC-BD1F08AE0D0E}">
      <dgm:prSet/>
      <dgm:spPr/>
      <dgm:t>
        <a:bodyPr/>
        <a:lstStyle/>
        <a:p>
          <a:r>
            <a:rPr lang="en-US"/>
            <a:t>40% with documented morbidity during nursery stay</a:t>
          </a:r>
        </a:p>
      </dgm:t>
    </dgm:pt>
    <dgm:pt modelId="{9AEF57C7-3620-4AEA-90AD-873A30CDD8A2}" type="parTrans" cxnId="{48DCD12E-11AA-4B06-96AA-F664C69A9A03}">
      <dgm:prSet/>
      <dgm:spPr/>
      <dgm:t>
        <a:bodyPr/>
        <a:lstStyle/>
        <a:p>
          <a:endParaRPr lang="en-US"/>
        </a:p>
      </dgm:t>
    </dgm:pt>
    <dgm:pt modelId="{0A918387-F609-4507-A722-33E9C21C92AA}" type="sibTrans" cxnId="{48DCD12E-11AA-4B06-96AA-F664C69A9A03}">
      <dgm:prSet/>
      <dgm:spPr/>
      <dgm:t>
        <a:bodyPr/>
        <a:lstStyle/>
        <a:p>
          <a:endParaRPr lang="en-US"/>
        </a:p>
      </dgm:t>
    </dgm:pt>
    <dgm:pt modelId="{F235F490-6BC6-4107-9E8D-E3739919BC48}">
      <dgm:prSet/>
      <dgm:spPr/>
      <dgm:t>
        <a:bodyPr/>
        <a:lstStyle/>
        <a:p>
          <a:r>
            <a:rPr lang="en-US"/>
            <a:t>RDS, neonatal sepsis, jaundice, other most common</a:t>
          </a:r>
        </a:p>
      </dgm:t>
    </dgm:pt>
    <dgm:pt modelId="{D3848879-A61E-4387-838D-EEBDDDB5EFF3}" type="parTrans" cxnId="{39AAFDE7-6AD6-4D8C-9C85-5C6323D02E8D}">
      <dgm:prSet/>
      <dgm:spPr/>
      <dgm:t>
        <a:bodyPr/>
        <a:lstStyle/>
        <a:p>
          <a:endParaRPr lang="en-US"/>
        </a:p>
      </dgm:t>
    </dgm:pt>
    <dgm:pt modelId="{C080D7C9-C378-41EB-AF27-2EC4297717D6}" type="sibTrans" cxnId="{39AAFDE7-6AD6-4D8C-9C85-5C6323D02E8D}">
      <dgm:prSet/>
      <dgm:spPr/>
      <dgm:t>
        <a:bodyPr/>
        <a:lstStyle/>
        <a:p>
          <a:endParaRPr lang="en-US"/>
        </a:p>
      </dgm:t>
    </dgm:pt>
    <dgm:pt modelId="{46A35E21-2ECF-4595-A6B2-6A998D7DE578}">
      <dgm:prSet/>
      <dgm:spPr/>
      <dgm:t>
        <a:bodyPr/>
        <a:lstStyle/>
        <a:p>
          <a:r>
            <a:rPr lang="en-US"/>
            <a:t>40% with NICU stay &gt; 1 day</a:t>
          </a:r>
        </a:p>
      </dgm:t>
    </dgm:pt>
    <dgm:pt modelId="{EE271F65-8B29-4CEF-AF83-6C40345431B2}" type="parTrans" cxnId="{7B96DA82-CD80-4C79-816A-27DD0C09A34D}">
      <dgm:prSet/>
      <dgm:spPr/>
      <dgm:t>
        <a:bodyPr/>
        <a:lstStyle/>
        <a:p>
          <a:endParaRPr lang="en-US"/>
        </a:p>
      </dgm:t>
    </dgm:pt>
    <dgm:pt modelId="{5E5819E5-1514-47D5-A566-7AFB2BCDE01B}" type="sibTrans" cxnId="{7B96DA82-CD80-4C79-816A-27DD0C09A34D}">
      <dgm:prSet/>
      <dgm:spPr/>
      <dgm:t>
        <a:bodyPr/>
        <a:lstStyle/>
        <a:p>
          <a:endParaRPr lang="en-US"/>
        </a:p>
      </dgm:t>
    </dgm:pt>
    <dgm:pt modelId="{096B0187-1EA1-44BC-9204-4AE94A5DB5D5}">
      <dgm:prSet/>
      <dgm:spPr/>
      <dgm:t>
        <a:bodyPr/>
        <a:lstStyle/>
        <a:p>
          <a:r>
            <a:rPr lang="en-US"/>
            <a:t>Substance use</a:t>
          </a:r>
        </a:p>
      </dgm:t>
    </dgm:pt>
    <dgm:pt modelId="{4786B264-E9E8-4F0F-B2FF-6BD4FA3A35A0}" type="parTrans" cxnId="{7C850935-0A3B-4CC6-8360-8D3CCDE381EA}">
      <dgm:prSet/>
      <dgm:spPr/>
      <dgm:t>
        <a:bodyPr/>
        <a:lstStyle/>
        <a:p>
          <a:endParaRPr lang="en-US"/>
        </a:p>
      </dgm:t>
    </dgm:pt>
    <dgm:pt modelId="{B62D1271-FAB0-415B-815C-B0796AC26B9F}" type="sibTrans" cxnId="{7C850935-0A3B-4CC6-8360-8D3CCDE381EA}">
      <dgm:prSet/>
      <dgm:spPr/>
      <dgm:t>
        <a:bodyPr/>
        <a:lstStyle/>
        <a:p>
          <a:endParaRPr lang="en-US"/>
        </a:p>
      </dgm:t>
    </dgm:pt>
    <dgm:pt modelId="{828DF8D6-65B8-4050-ADEA-F782A812C27A}">
      <dgm:prSet/>
      <dgm:spPr/>
      <dgm:t>
        <a:bodyPr/>
        <a:lstStyle/>
        <a:p>
          <a:r>
            <a:rPr lang="en-US"/>
            <a:t>11% documented with substance exposure</a:t>
          </a:r>
        </a:p>
      </dgm:t>
    </dgm:pt>
    <dgm:pt modelId="{B590DD30-4979-42BD-A14A-084B5206621D}" type="parTrans" cxnId="{8FEB676B-524C-42FB-A7AB-99ACA996AB19}">
      <dgm:prSet/>
      <dgm:spPr/>
      <dgm:t>
        <a:bodyPr/>
        <a:lstStyle/>
        <a:p>
          <a:endParaRPr lang="en-US"/>
        </a:p>
      </dgm:t>
    </dgm:pt>
    <dgm:pt modelId="{1AA4DF45-4A6A-47C8-807D-DCC3509A3D0A}" type="sibTrans" cxnId="{8FEB676B-524C-42FB-A7AB-99ACA996AB19}">
      <dgm:prSet/>
      <dgm:spPr/>
      <dgm:t>
        <a:bodyPr/>
        <a:lstStyle/>
        <a:p>
          <a:endParaRPr lang="en-US"/>
        </a:p>
      </dgm:t>
    </dgm:pt>
    <dgm:pt modelId="{F27AD64F-C2A9-41D5-B07E-01D13B7F8A23}">
      <dgm:prSet/>
      <dgm:spPr/>
      <dgm:t>
        <a:bodyPr/>
        <a:lstStyle/>
        <a:p>
          <a:r>
            <a:rPr lang="en-US"/>
            <a:t>Preventable post-discharge deaths</a:t>
          </a:r>
        </a:p>
      </dgm:t>
    </dgm:pt>
    <dgm:pt modelId="{79FAC311-AF2B-4842-AA43-4B85105DB51F}" type="parTrans" cxnId="{9E547BE4-AAA9-463C-A01B-A71A3CC730B5}">
      <dgm:prSet/>
      <dgm:spPr/>
      <dgm:t>
        <a:bodyPr/>
        <a:lstStyle/>
        <a:p>
          <a:endParaRPr lang="en-US"/>
        </a:p>
      </dgm:t>
    </dgm:pt>
    <dgm:pt modelId="{44FE4D2F-3761-4311-892E-EF112E28D90A}" type="sibTrans" cxnId="{9E547BE4-AAA9-463C-A01B-A71A3CC730B5}">
      <dgm:prSet/>
      <dgm:spPr/>
      <dgm:t>
        <a:bodyPr/>
        <a:lstStyle/>
        <a:p>
          <a:endParaRPr lang="en-US"/>
        </a:p>
      </dgm:t>
    </dgm:pt>
    <dgm:pt modelId="{2836D94E-9C84-4992-A255-EF0BFB68E0DF}">
      <dgm:prSet/>
      <dgm:spPr/>
      <dgm:t>
        <a:bodyPr/>
        <a:lstStyle/>
        <a:p>
          <a:r>
            <a:rPr lang="en-US"/>
            <a:t>Sleep-related, accidents</a:t>
          </a:r>
        </a:p>
      </dgm:t>
    </dgm:pt>
    <dgm:pt modelId="{B261E6F3-0A2A-440E-88CE-034BE302FB01}" type="parTrans" cxnId="{0FD235A5-0490-4BD3-8271-6534F7CB9445}">
      <dgm:prSet/>
      <dgm:spPr/>
      <dgm:t>
        <a:bodyPr/>
        <a:lstStyle/>
        <a:p>
          <a:endParaRPr lang="en-US"/>
        </a:p>
      </dgm:t>
    </dgm:pt>
    <dgm:pt modelId="{DFBEA1C4-357C-4AD1-8454-6F57CFC994D6}" type="sibTrans" cxnId="{0FD235A5-0490-4BD3-8271-6534F7CB9445}">
      <dgm:prSet/>
      <dgm:spPr/>
      <dgm:t>
        <a:bodyPr/>
        <a:lstStyle/>
        <a:p>
          <a:endParaRPr lang="en-US"/>
        </a:p>
      </dgm:t>
    </dgm:pt>
    <dgm:pt modelId="{BE03AFFB-360F-4D3B-B664-82B211F57AF0}">
      <dgm:prSet/>
      <dgm:spPr/>
      <dgm:t>
        <a:bodyPr/>
        <a:lstStyle/>
        <a:p>
          <a:r>
            <a:rPr lang="en-US"/>
            <a:t>Postpartum visit</a:t>
          </a:r>
        </a:p>
      </dgm:t>
    </dgm:pt>
    <dgm:pt modelId="{824A307A-5161-4172-9027-36CE3E8F5193}" type="parTrans" cxnId="{30D4FA9E-00F6-4FC0-ADE5-D07D15964935}">
      <dgm:prSet/>
      <dgm:spPr/>
      <dgm:t>
        <a:bodyPr/>
        <a:lstStyle/>
        <a:p>
          <a:endParaRPr lang="en-US"/>
        </a:p>
      </dgm:t>
    </dgm:pt>
    <dgm:pt modelId="{5CB61D56-86B6-4C59-B2ED-3152391A8C35}" type="sibTrans" cxnId="{30D4FA9E-00F6-4FC0-ADE5-D07D15964935}">
      <dgm:prSet/>
      <dgm:spPr/>
      <dgm:t>
        <a:bodyPr/>
        <a:lstStyle/>
        <a:p>
          <a:endParaRPr lang="en-US"/>
        </a:p>
      </dgm:t>
    </dgm:pt>
    <dgm:pt modelId="{E227057B-9037-4D5D-A8B0-C1D96000BAF9}">
      <dgm:prSet/>
      <dgm:spPr/>
      <dgm:t>
        <a:bodyPr/>
        <a:lstStyle/>
        <a:p>
          <a:r>
            <a:rPr lang="en-US"/>
            <a:t>Only 23 of 147 cases included some documentation of a postpartum visit by  mom</a:t>
          </a:r>
        </a:p>
      </dgm:t>
    </dgm:pt>
    <dgm:pt modelId="{E87EDF8C-1249-46B6-B0B5-01E481F25A84}" type="parTrans" cxnId="{0FB23623-DF2C-4749-AE70-15550B8131AB}">
      <dgm:prSet/>
      <dgm:spPr/>
      <dgm:t>
        <a:bodyPr/>
        <a:lstStyle/>
        <a:p>
          <a:endParaRPr lang="en-US"/>
        </a:p>
      </dgm:t>
    </dgm:pt>
    <dgm:pt modelId="{EB5EBB10-D49B-4CD5-B6C7-8E0E14E7A44E}" type="sibTrans" cxnId="{0FB23623-DF2C-4749-AE70-15550B8131AB}">
      <dgm:prSet/>
      <dgm:spPr/>
      <dgm:t>
        <a:bodyPr/>
        <a:lstStyle/>
        <a:p>
          <a:endParaRPr lang="en-US"/>
        </a:p>
      </dgm:t>
    </dgm:pt>
    <dgm:pt modelId="{463D9B16-E0E2-4EF7-956F-6690B54CA75F}" type="pres">
      <dgm:prSet presAssocID="{40FBFE62-EE1C-4C08-9173-F6ECDF30500D}" presName="linear" presStyleCnt="0">
        <dgm:presLayoutVars>
          <dgm:dir/>
          <dgm:animLvl val="lvl"/>
          <dgm:resizeHandles val="exact"/>
        </dgm:presLayoutVars>
      </dgm:prSet>
      <dgm:spPr/>
    </dgm:pt>
    <dgm:pt modelId="{E654646F-1E01-4443-BEC6-1C502081190B}" type="pres">
      <dgm:prSet presAssocID="{62968BD4-1535-4B1F-8272-DF44D732243D}" presName="parentLin" presStyleCnt="0"/>
      <dgm:spPr/>
    </dgm:pt>
    <dgm:pt modelId="{4D22B2B8-C6CB-459B-8FEC-70AAFB9ADE12}" type="pres">
      <dgm:prSet presAssocID="{62968BD4-1535-4B1F-8272-DF44D732243D}" presName="parentLeftMargin" presStyleLbl="node1" presStyleIdx="0" presStyleCnt="5"/>
      <dgm:spPr/>
    </dgm:pt>
    <dgm:pt modelId="{79FA7E95-26B1-493C-B728-EC36DE449ADD}" type="pres">
      <dgm:prSet presAssocID="{62968BD4-1535-4B1F-8272-DF44D732243D}" presName="parentText" presStyleLbl="node1" presStyleIdx="0" presStyleCnt="5">
        <dgm:presLayoutVars>
          <dgm:chMax val="0"/>
          <dgm:bulletEnabled val="1"/>
        </dgm:presLayoutVars>
      </dgm:prSet>
      <dgm:spPr/>
    </dgm:pt>
    <dgm:pt modelId="{229A3157-37AA-45DC-AE65-728267C75847}" type="pres">
      <dgm:prSet presAssocID="{62968BD4-1535-4B1F-8272-DF44D732243D}" presName="negativeSpace" presStyleCnt="0"/>
      <dgm:spPr/>
    </dgm:pt>
    <dgm:pt modelId="{B38CDD0D-957A-4CF3-B179-B07B8E5F240F}" type="pres">
      <dgm:prSet presAssocID="{62968BD4-1535-4B1F-8272-DF44D732243D}" presName="childText" presStyleLbl="conFgAcc1" presStyleIdx="0" presStyleCnt="5">
        <dgm:presLayoutVars>
          <dgm:bulletEnabled val="1"/>
        </dgm:presLayoutVars>
      </dgm:prSet>
      <dgm:spPr/>
    </dgm:pt>
    <dgm:pt modelId="{BCC6213D-EFC8-47E7-9E8E-AD66ED65CEC1}" type="pres">
      <dgm:prSet presAssocID="{16C98360-37E4-473C-A15F-71323386AC40}" presName="spaceBetweenRectangles" presStyleCnt="0"/>
      <dgm:spPr/>
    </dgm:pt>
    <dgm:pt modelId="{F11B188D-1EDD-473C-81D4-EBEFF1698E77}" type="pres">
      <dgm:prSet presAssocID="{DA7C1E67-03E3-4E10-AC9F-5F33112A05A2}" presName="parentLin" presStyleCnt="0"/>
      <dgm:spPr/>
    </dgm:pt>
    <dgm:pt modelId="{878C3E3F-A3AF-48FC-AA58-625167FA62C9}" type="pres">
      <dgm:prSet presAssocID="{DA7C1E67-03E3-4E10-AC9F-5F33112A05A2}" presName="parentLeftMargin" presStyleLbl="node1" presStyleIdx="0" presStyleCnt="5"/>
      <dgm:spPr/>
    </dgm:pt>
    <dgm:pt modelId="{AECC9370-EC4C-40A5-86F8-40A4814350D2}" type="pres">
      <dgm:prSet presAssocID="{DA7C1E67-03E3-4E10-AC9F-5F33112A05A2}" presName="parentText" presStyleLbl="node1" presStyleIdx="1" presStyleCnt="5">
        <dgm:presLayoutVars>
          <dgm:chMax val="0"/>
          <dgm:bulletEnabled val="1"/>
        </dgm:presLayoutVars>
      </dgm:prSet>
      <dgm:spPr/>
    </dgm:pt>
    <dgm:pt modelId="{320FD2AC-B186-4CD1-90D6-194121E11015}" type="pres">
      <dgm:prSet presAssocID="{DA7C1E67-03E3-4E10-AC9F-5F33112A05A2}" presName="negativeSpace" presStyleCnt="0"/>
      <dgm:spPr/>
    </dgm:pt>
    <dgm:pt modelId="{F6018477-3C0F-4DB2-954F-780F62ABD189}" type="pres">
      <dgm:prSet presAssocID="{DA7C1E67-03E3-4E10-AC9F-5F33112A05A2}" presName="childText" presStyleLbl="conFgAcc1" presStyleIdx="1" presStyleCnt="5">
        <dgm:presLayoutVars>
          <dgm:bulletEnabled val="1"/>
        </dgm:presLayoutVars>
      </dgm:prSet>
      <dgm:spPr/>
    </dgm:pt>
    <dgm:pt modelId="{4286B176-FEF1-471D-B664-CA85E8F502F6}" type="pres">
      <dgm:prSet presAssocID="{F5619172-52E5-4F99-8B10-72A977C93B02}" presName="spaceBetweenRectangles" presStyleCnt="0"/>
      <dgm:spPr/>
    </dgm:pt>
    <dgm:pt modelId="{8F75B29A-8AF7-4A61-AE7E-A49D60A97860}" type="pres">
      <dgm:prSet presAssocID="{096B0187-1EA1-44BC-9204-4AE94A5DB5D5}" presName="parentLin" presStyleCnt="0"/>
      <dgm:spPr/>
    </dgm:pt>
    <dgm:pt modelId="{ACE173CF-F4CA-474D-8505-51D7EEFF1948}" type="pres">
      <dgm:prSet presAssocID="{096B0187-1EA1-44BC-9204-4AE94A5DB5D5}" presName="parentLeftMargin" presStyleLbl="node1" presStyleIdx="1" presStyleCnt="5"/>
      <dgm:spPr/>
    </dgm:pt>
    <dgm:pt modelId="{C8E739C6-583F-4651-8E6F-33DF47E88578}" type="pres">
      <dgm:prSet presAssocID="{096B0187-1EA1-44BC-9204-4AE94A5DB5D5}" presName="parentText" presStyleLbl="node1" presStyleIdx="2" presStyleCnt="5">
        <dgm:presLayoutVars>
          <dgm:chMax val="0"/>
          <dgm:bulletEnabled val="1"/>
        </dgm:presLayoutVars>
      </dgm:prSet>
      <dgm:spPr/>
    </dgm:pt>
    <dgm:pt modelId="{1A200143-97F5-4A96-A34E-5180C79CA89A}" type="pres">
      <dgm:prSet presAssocID="{096B0187-1EA1-44BC-9204-4AE94A5DB5D5}" presName="negativeSpace" presStyleCnt="0"/>
      <dgm:spPr/>
    </dgm:pt>
    <dgm:pt modelId="{63B76052-EE9E-48BE-B1C6-8D3E00D3EB7F}" type="pres">
      <dgm:prSet presAssocID="{096B0187-1EA1-44BC-9204-4AE94A5DB5D5}" presName="childText" presStyleLbl="conFgAcc1" presStyleIdx="2" presStyleCnt="5">
        <dgm:presLayoutVars>
          <dgm:bulletEnabled val="1"/>
        </dgm:presLayoutVars>
      </dgm:prSet>
      <dgm:spPr/>
    </dgm:pt>
    <dgm:pt modelId="{62563098-D40A-46E3-BE5A-D0FA210E31DA}" type="pres">
      <dgm:prSet presAssocID="{B62D1271-FAB0-415B-815C-B0796AC26B9F}" presName="spaceBetweenRectangles" presStyleCnt="0"/>
      <dgm:spPr/>
    </dgm:pt>
    <dgm:pt modelId="{E9E799F4-D197-49D8-B7A0-2D52212D6F1B}" type="pres">
      <dgm:prSet presAssocID="{F27AD64F-C2A9-41D5-B07E-01D13B7F8A23}" presName="parentLin" presStyleCnt="0"/>
      <dgm:spPr/>
    </dgm:pt>
    <dgm:pt modelId="{DDFB4435-5B6E-44A0-BEA9-5949100A81D8}" type="pres">
      <dgm:prSet presAssocID="{F27AD64F-C2A9-41D5-B07E-01D13B7F8A23}" presName="parentLeftMargin" presStyleLbl="node1" presStyleIdx="2" presStyleCnt="5"/>
      <dgm:spPr/>
    </dgm:pt>
    <dgm:pt modelId="{D07D09A7-D6C5-4D94-9BB4-2DC5C938C71D}" type="pres">
      <dgm:prSet presAssocID="{F27AD64F-C2A9-41D5-B07E-01D13B7F8A23}" presName="parentText" presStyleLbl="node1" presStyleIdx="3" presStyleCnt="5">
        <dgm:presLayoutVars>
          <dgm:chMax val="0"/>
          <dgm:bulletEnabled val="1"/>
        </dgm:presLayoutVars>
      </dgm:prSet>
      <dgm:spPr/>
    </dgm:pt>
    <dgm:pt modelId="{99A069E8-2CE0-4E86-9A7B-3B0CB9216043}" type="pres">
      <dgm:prSet presAssocID="{F27AD64F-C2A9-41D5-B07E-01D13B7F8A23}" presName="negativeSpace" presStyleCnt="0"/>
      <dgm:spPr/>
    </dgm:pt>
    <dgm:pt modelId="{5088517A-A795-400E-B092-31FE870D1283}" type="pres">
      <dgm:prSet presAssocID="{F27AD64F-C2A9-41D5-B07E-01D13B7F8A23}" presName="childText" presStyleLbl="conFgAcc1" presStyleIdx="3" presStyleCnt="5">
        <dgm:presLayoutVars>
          <dgm:bulletEnabled val="1"/>
        </dgm:presLayoutVars>
      </dgm:prSet>
      <dgm:spPr/>
    </dgm:pt>
    <dgm:pt modelId="{0D9E7F9E-11C7-456C-9272-B8F657D5A30C}" type="pres">
      <dgm:prSet presAssocID="{44FE4D2F-3761-4311-892E-EF112E28D90A}" presName="spaceBetweenRectangles" presStyleCnt="0"/>
      <dgm:spPr/>
    </dgm:pt>
    <dgm:pt modelId="{12FCF308-8AF3-48A7-9587-EFF6AFCDAE0B}" type="pres">
      <dgm:prSet presAssocID="{BE03AFFB-360F-4D3B-B664-82B211F57AF0}" presName="parentLin" presStyleCnt="0"/>
      <dgm:spPr/>
    </dgm:pt>
    <dgm:pt modelId="{B1547395-5234-4B5E-A657-FAA57F7DFFD6}" type="pres">
      <dgm:prSet presAssocID="{BE03AFFB-360F-4D3B-B664-82B211F57AF0}" presName="parentLeftMargin" presStyleLbl="node1" presStyleIdx="3" presStyleCnt="5"/>
      <dgm:spPr/>
    </dgm:pt>
    <dgm:pt modelId="{914E6184-B92D-4C09-BE01-0D18D2AA3D64}" type="pres">
      <dgm:prSet presAssocID="{BE03AFFB-360F-4D3B-B664-82B211F57AF0}" presName="parentText" presStyleLbl="node1" presStyleIdx="4" presStyleCnt="5">
        <dgm:presLayoutVars>
          <dgm:chMax val="0"/>
          <dgm:bulletEnabled val="1"/>
        </dgm:presLayoutVars>
      </dgm:prSet>
      <dgm:spPr/>
    </dgm:pt>
    <dgm:pt modelId="{9193366B-DB34-46F6-89BA-500C146BB2E6}" type="pres">
      <dgm:prSet presAssocID="{BE03AFFB-360F-4D3B-B664-82B211F57AF0}" presName="negativeSpace" presStyleCnt="0"/>
      <dgm:spPr/>
    </dgm:pt>
    <dgm:pt modelId="{9D82164E-BB67-4892-8A15-4FD7BFD2AB06}" type="pres">
      <dgm:prSet presAssocID="{BE03AFFB-360F-4D3B-B664-82B211F57AF0}" presName="childText" presStyleLbl="conFgAcc1" presStyleIdx="4" presStyleCnt="5">
        <dgm:presLayoutVars>
          <dgm:bulletEnabled val="1"/>
        </dgm:presLayoutVars>
      </dgm:prSet>
      <dgm:spPr/>
    </dgm:pt>
  </dgm:ptLst>
  <dgm:cxnLst>
    <dgm:cxn modelId="{C703F704-5C9A-472F-A3BE-7EE3AE352A56}" type="presOf" srcId="{704578E3-3741-4F7A-B6B3-345D41D70DB4}" destId="{B38CDD0D-957A-4CF3-B179-B07B8E5F240F}" srcOrd="0" destOrd="3" presId="urn:microsoft.com/office/officeart/2005/8/layout/list1"/>
    <dgm:cxn modelId="{AE641105-575D-4514-9060-6AE39619460B}" type="presOf" srcId="{F235F490-6BC6-4107-9E8D-E3739919BC48}" destId="{F6018477-3C0F-4DB2-954F-780F62ABD189}" srcOrd="0" destOrd="1" presId="urn:microsoft.com/office/officeart/2005/8/layout/list1"/>
    <dgm:cxn modelId="{CFE1EF06-8B91-4D83-BF19-FA89BA4777DA}" type="presOf" srcId="{F27AD64F-C2A9-41D5-B07E-01D13B7F8A23}" destId="{DDFB4435-5B6E-44A0-BEA9-5949100A81D8}" srcOrd="0" destOrd="0" presId="urn:microsoft.com/office/officeart/2005/8/layout/list1"/>
    <dgm:cxn modelId="{557F4E08-F824-4285-8151-ACA886D005FC}" type="presOf" srcId="{BE03AFFB-360F-4D3B-B664-82B211F57AF0}" destId="{B1547395-5234-4B5E-A657-FAA57F7DFFD6}" srcOrd="0" destOrd="0" presId="urn:microsoft.com/office/officeart/2005/8/layout/list1"/>
    <dgm:cxn modelId="{0DE6640C-B268-4E98-979A-259319D1965E}" srcId="{62968BD4-1535-4B1F-8272-DF44D732243D}" destId="{4FAD0717-A6F9-4CBA-9ACF-435BE716C816}" srcOrd="0" destOrd="0" parTransId="{4AF0B723-E658-4A8B-87F5-83B56E9F8E88}" sibTransId="{59BBC806-C579-4A8A-94E0-0E4503EFF627}"/>
    <dgm:cxn modelId="{CD99E510-B81A-4006-B63E-B895C4D226B1}" type="presOf" srcId="{40FBFE62-EE1C-4C08-9173-F6ECDF30500D}" destId="{463D9B16-E0E2-4EF7-956F-6690B54CA75F}" srcOrd="0" destOrd="0" presId="urn:microsoft.com/office/officeart/2005/8/layout/list1"/>
    <dgm:cxn modelId="{A2F64B13-8CE5-46E2-A7E3-077168781F06}" type="presOf" srcId="{62968BD4-1535-4B1F-8272-DF44D732243D}" destId="{4D22B2B8-C6CB-459B-8FEC-70AAFB9ADE12}" srcOrd="0" destOrd="0" presId="urn:microsoft.com/office/officeart/2005/8/layout/list1"/>
    <dgm:cxn modelId="{0FB23623-DF2C-4749-AE70-15550B8131AB}" srcId="{BE03AFFB-360F-4D3B-B664-82B211F57AF0}" destId="{E227057B-9037-4D5D-A8B0-C1D96000BAF9}" srcOrd="0" destOrd="0" parTransId="{E87EDF8C-1249-46B6-B0B5-01E481F25A84}" sibTransId="{EB5EBB10-D49B-4CD5-B6C7-8E0E14E7A44E}"/>
    <dgm:cxn modelId="{48DCD12E-11AA-4B06-96AA-F664C69A9A03}" srcId="{DA7C1E67-03E3-4E10-AC9F-5F33112A05A2}" destId="{57EEC0EB-7D23-44FD-85BC-BD1F08AE0D0E}" srcOrd="0" destOrd="0" parTransId="{9AEF57C7-3620-4AEA-90AD-873A30CDD8A2}" sibTransId="{0A918387-F609-4507-A722-33E9C21C92AA}"/>
    <dgm:cxn modelId="{7C850935-0A3B-4CC6-8360-8D3CCDE381EA}" srcId="{40FBFE62-EE1C-4C08-9173-F6ECDF30500D}" destId="{096B0187-1EA1-44BC-9204-4AE94A5DB5D5}" srcOrd="2" destOrd="0" parTransId="{4786B264-E9E8-4F0F-B2FF-6BD4FA3A35A0}" sibTransId="{B62D1271-FAB0-415B-815C-B0796AC26B9F}"/>
    <dgm:cxn modelId="{5BFF1463-8A84-4FF9-A3F4-38375B94F10E}" srcId="{62968BD4-1535-4B1F-8272-DF44D732243D}" destId="{240E84FA-2722-4442-883B-35A89F26A630}" srcOrd="1" destOrd="0" parTransId="{23B29D4C-5ACC-4F91-BB72-A5B0AA87F547}" sibTransId="{315019D5-0CFA-437A-BC92-F243902FD950}"/>
    <dgm:cxn modelId="{8FEB676B-524C-42FB-A7AB-99ACA996AB19}" srcId="{096B0187-1EA1-44BC-9204-4AE94A5DB5D5}" destId="{828DF8D6-65B8-4050-ADEA-F782A812C27A}" srcOrd="0" destOrd="0" parTransId="{B590DD30-4979-42BD-A14A-084B5206621D}" sibTransId="{1AA4DF45-4A6A-47C8-807D-DCC3509A3D0A}"/>
    <dgm:cxn modelId="{C1F47E56-F823-49A0-ADD9-AA33037B9A5A}" type="presOf" srcId="{D4D8AE3C-93E5-43F7-9127-91572012C019}" destId="{B38CDD0D-957A-4CF3-B179-B07B8E5F240F}" srcOrd="0" destOrd="2" presId="urn:microsoft.com/office/officeart/2005/8/layout/list1"/>
    <dgm:cxn modelId="{D532D376-F35C-4B72-90B2-593EBF50BF8F}" type="presOf" srcId="{096B0187-1EA1-44BC-9204-4AE94A5DB5D5}" destId="{C8E739C6-583F-4651-8E6F-33DF47E88578}" srcOrd="1" destOrd="0" presId="urn:microsoft.com/office/officeart/2005/8/layout/list1"/>
    <dgm:cxn modelId="{8DA91C57-70CF-4A65-A620-5E3CC06F4FF9}" srcId="{40FBFE62-EE1C-4C08-9173-F6ECDF30500D}" destId="{62968BD4-1535-4B1F-8272-DF44D732243D}" srcOrd="0" destOrd="0" parTransId="{62419306-622D-441B-8290-D1ED9429A9E2}" sibTransId="{16C98360-37E4-473C-A15F-71323386AC40}"/>
    <dgm:cxn modelId="{61CCE677-7DBD-4652-92FB-6632FCED7A9B}" type="presOf" srcId="{2836D94E-9C84-4992-A255-EF0BFB68E0DF}" destId="{5088517A-A795-400E-B092-31FE870D1283}" srcOrd="0" destOrd="0" presId="urn:microsoft.com/office/officeart/2005/8/layout/list1"/>
    <dgm:cxn modelId="{D194CB78-1D1C-4BC8-A149-F0BA660D83DC}" type="presOf" srcId="{57EEC0EB-7D23-44FD-85BC-BD1F08AE0D0E}" destId="{F6018477-3C0F-4DB2-954F-780F62ABD189}" srcOrd="0" destOrd="0" presId="urn:microsoft.com/office/officeart/2005/8/layout/list1"/>
    <dgm:cxn modelId="{7B96DA82-CD80-4C79-816A-27DD0C09A34D}" srcId="{DA7C1E67-03E3-4E10-AC9F-5F33112A05A2}" destId="{46A35E21-2ECF-4595-A6B2-6A998D7DE578}" srcOrd="2" destOrd="0" parTransId="{EE271F65-8B29-4CEF-AF83-6C40345431B2}" sibTransId="{5E5819E5-1514-47D5-A566-7AFB2BCDE01B}"/>
    <dgm:cxn modelId="{65B14B86-B3F3-4C37-91B1-298EFB757E9D}" type="presOf" srcId="{F27AD64F-C2A9-41D5-B07E-01D13B7F8A23}" destId="{D07D09A7-D6C5-4D94-9BB4-2DC5C938C71D}" srcOrd="1" destOrd="0" presId="urn:microsoft.com/office/officeart/2005/8/layout/list1"/>
    <dgm:cxn modelId="{1EDCB386-7CDB-473E-A804-BEBE4D8EE575}" type="presOf" srcId="{BE03AFFB-360F-4D3B-B664-82B211F57AF0}" destId="{914E6184-B92D-4C09-BE01-0D18D2AA3D64}" srcOrd="1" destOrd="0" presId="urn:microsoft.com/office/officeart/2005/8/layout/list1"/>
    <dgm:cxn modelId="{D85EEB87-FFA7-4232-BE36-8D5C1ABCB76F}" type="presOf" srcId="{828DF8D6-65B8-4050-ADEA-F782A812C27A}" destId="{63B76052-EE9E-48BE-B1C6-8D3E00D3EB7F}" srcOrd="0" destOrd="0" presId="urn:microsoft.com/office/officeart/2005/8/layout/list1"/>
    <dgm:cxn modelId="{01912C89-EAA8-45E3-93D6-9D204DF5FE4F}" type="presOf" srcId="{4FAD0717-A6F9-4CBA-9ACF-435BE716C816}" destId="{B38CDD0D-957A-4CF3-B179-B07B8E5F240F}" srcOrd="0" destOrd="0" presId="urn:microsoft.com/office/officeart/2005/8/layout/list1"/>
    <dgm:cxn modelId="{D662B591-503F-4224-89EB-238C36D268D6}" type="presOf" srcId="{E227057B-9037-4D5D-A8B0-C1D96000BAF9}" destId="{9D82164E-BB67-4892-8A15-4FD7BFD2AB06}" srcOrd="0" destOrd="0" presId="urn:microsoft.com/office/officeart/2005/8/layout/list1"/>
    <dgm:cxn modelId="{5553FD95-B3DE-402F-B74D-F4DB753A740F}" srcId="{62968BD4-1535-4B1F-8272-DF44D732243D}" destId="{D4D8AE3C-93E5-43F7-9127-91572012C019}" srcOrd="2" destOrd="0" parTransId="{D2A22EDE-36DE-48C7-9153-B961C779E2C9}" sibTransId="{5B62160F-0FFC-4EE9-B88E-A227250E1257}"/>
    <dgm:cxn modelId="{30D4FA9E-00F6-4FC0-ADE5-D07D15964935}" srcId="{40FBFE62-EE1C-4C08-9173-F6ECDF30500D}" destId="{BE03AFFB-360F-4D3B-B664-82B211F57AF0}" srcOrd="4" destOrd="0" parTransId="{824A307A-5161-4172-9027-36CE3E8F5193}" sibTransId="{5CB61D56-86B6-4C59-B2ED-3152391A8C35}"/>
    <dgm:cxn modelId="{9B5720A2-3964-4F9F-999B-B6FA077D51BA}" type="presOf" srcId="{46A35E21-2ECF-4595-A6B2-6A998D7DE578}" destId="{F6018477-3C0F-4DB2-954F-780F62ABD189}" srcOrd="0" destOrd="2" presId="urn:microsoft.com/office/officeart/2005/8/layout/list1"/>
    <dgm:cxn modelId="{0FD235A5-0490-4BD3-8271-6534F7CB9445}" srcId="{F27AD64F-C2A9-41D5-B07E-01D13B7F8A23}" destId="{2836D94E-9C84-4992-A255-EF0BFB68E0DF}" srcOrd="0" destOrd="0" parTransId="{B261E6F3-0A2A-440E-88CE-034BE302FB01}" sibTransId="{DFBEA1C4-357C-4AD1-8454-6F57CFC994D6}"/>
    <dgm:cxn modelId="{CE0491AB-5CDB-4556-A4F4-E1003201FE73}" type="presOf" srcId="{096B0187-1EA1-44BC-9204-4AE94A5DB5D5}" destId="{ACE173CF-F4CA-474D-8505-51D7EEFF1948}" srcOrd="0" destOrd="0" presId="urn:microsoft.com/office/officeart/2005/8/layout/list1"/>
    <dgm:cxn modelId="{BE8E81AD-F38D-47D1-8657-69F67F4B89AB}" srcId="{40FBFE62-EE1C-4C08-9173-F6ECDF30500D}" destId="{DA7C1E67-03E3-4E10-AC9F-5F33112A05A2}" srcOrd="1" destOrd="0" parTransId="{20B50D4F-4477-44C8-8EE2-497D16565452}" sibTransId="{F5619172-52E5-4F99-8B10-72A977C93B02}"/>
    <dgm:cxn modelId="{293CF1DC-0822-43A9-A295-22122170D255}" srcId="{62968BD4-1535-4B1F-8272-DF44D732243D}" destId="{704578E3-3741-4F7A-B6B3-345D41D70DB4}" srcOrd="3" destOrd="0" parTransId="{09A41BC9-942F-40D5-8D44-2BCB1CB8DC4E}" sibTransId="{ACC84D71-8F3B-427D-A1A2-6A280BE8A27E}"/>
    <dgm:cxn modelId="{CD756ADF-C462-4656-85EB-4E1F32F7A7CF}" type="presOf" srcId="{62968BD4-1535-4B1F-8272-DF44D732243D}" destId="{79FA7E95-26B1-493C-B728-EC36DE449ADD}" srcOrd="1" destOrd="0" presId="urn:microsoft.com/office/officeart/2005/8/layout/list1"/>
    <dgm:cxn modelId="{9E547BE4-AAA9-463C-A01B-A71A3CC730B5}" srcId="{40FBFE62-EE1C-4C08-9173-F6ECDF30500D}" destId="{F27AD64F-C2A9-41D5-B07E-01D13B7F8A23}" srcOrd="3" destOrd="0" parTransId="{79FAC311-AF2B-4842-AA43-4B85105DB51F}" sibTransId="{44FE4D2F-3761-4311-892E-EF112E28D90A}"/>
    <dgm:cxn modelId="{39AAFDE7-6AD6-4D8C-9C85-5C6323D02E8D}" srcId="{DA7C1E67-03E3-4E10-AC9F-5F33112A05A2}" destId="{F235F490-6BC6-4107-9E8D-E3739919BC48}" srcOrd="1" destOrd="0" parTransId="{D3848879-A61E-4387-838D-EEBDDDB5EFF3}" sibTransId="{C080D7C9-C378-41EB-AF27-2EC4297717D6}"/>
    <dgm:cxn modelId="{B513AEE8-A8F9-4D12-A9E4-82A52F252227}" type="presOf" srcId="{240E84FA-2722-4442-883B-35A89F26A630}" destId="{B38CDD0D-957A-4CF3-B179-B07B8E5F240F}" srcOrd="0" destOrd="1" presId="urn:microsoft.com/office/officeart/2005/8/layout/list1"/>
    <dgm:cxn modelId="{88E504FC-F031-4733-9E1C-5199E7EAC788}" type="presOf" srcId="{DA7C1E67-03E3-4E10-AC9F-5F33112A05A2}" destId="{AECC9370-EC4C-40A5-86F8-40A4814350D2}" srcOrd="1" destOrd="0" presId="urn:microsoft.com/office/officeart/2005/8/layout/list1"/>
    <dgm:cxn modelId="{E48136FF-E3CC-4CCD-8E9A-3BDCD57857B5}" type="presOf" srcId="{DA7C1E67-03E3-4E10-AC9F-5F33112A05A2}" destId="{878C3E3F-A3AF-48FC-AA58-625167FA62C9}" srcOrd="0" destOrd="0" presId="urn:microsoft.com/office/officeart/2005/8/layout/list1"/>
    <dgm:cxn modelId="{88F74017-D356-439B-AD93-2CAE0E18E99B}" type="presParOf" srcId="{463D9B16-E0E2-4EF7-956F-6690B54CA75F}" destId="{E654646F-1E01-4443-BEC6-1C502081190B}" srcOrd="0" destOrd="0" presId="urn:microsoft.com/office/officeart/2005/8/layout/list1"/>
    <dgm:cxn modelId="{3995D554-1B7C-4FAE-A8C8-2D7484DB264D}" type="presParOf" srcId="{E654646F-1E01-4443-BEC6-1C502081190B}" destId="{4D22B2B8-C6CB-459B-8FEC-70AAFB9ADE12}" srcOrd="0" destOrd="0" presId="urn:microsoft.com/office/officeart/2005/8/layout/list1"/>
    <dgm:cxn modelId="{3DE80BC6-676F-4782-8A00-278003347120}" type="presParOf" srcId="{E654646F-1E01-4443-BEC6-1C502081190B}" destId="{79FA7E95-26B1-493C-B728-EC36DE449ADD}" srcOrd="1" destOrd="0" presId="urn:microsoft.com/office/officeart/2005/8/layout/list1"/>
    <dgm:cxn modelId="{6F5682FC-DA82-4B01-93F5-5746BA609A71}" type="presParOf" srcId="{463D9B16-E0E2-4EF7-956F-6690B54CA75F}" destId="{229A3157-37AA-45DC-AE65-728267C75847}" srcOrd="1" destOrd="0" presId="urn:microsoft.com/office/officeart/2005/8/layout/list1"/>
    <dgm:cxn modelId="{B87799F1-2FC7-4F32-8A23-171C20A8C171}" type="presParOf" srcId="{463D9B16-E0E2-4EF7-956F-6690B54CA75F}" destId="{B38CDD0D-957A-4CF3-B179-B07B8E5F240F}" srcOrd="2" destOrd="0" presId="urn:microsoft.com/office/officeart/2005/8/layout/list1"/>
    <dgm:cxn modelId="{84A93095-AB62-4366-A83B-10E4C0792DA1}" type="presParOf" srcId="{463D9B16-E0E2-4EF7-956F-6690B54CA75F}" destId="{BCC6213D-EFC8-47E7-9E8E-AD66ED65CEC1}" srcOrd="3" destOrd="0" presId="urn:microsoft.com/office/officeart/2005/8/layout/list1"/>
    <dgm:cxn modelId="{704B3F8A-97DB-40B8-979E-07527B51BE90}" type="presParOf" srcId="{463D9B16-E0E2-4EF7-956F-6690B54CA75F}" destId="{F11B188D-1EDD-473C-81D4-EBEFF1698E77}" srcOrd="4" destOrd="0" presId="urn:microsoft.com/office/officeart/2005/8/layout/list1"/>
    <dgm:cxn modelId="{1D867891-2293-4F7F-87A7-2F94D332D857}" type="presParOf" srcId="{F11B188D-1EDD-473C-81D4-EBEFF1698E77}" destId="{878C3E3F-A3AF-48FC-AA58-625167FA62C9}" srcOrd="0" destOrd="0" presId="urn:microsoft.com/office/officeart/2005/8/layout/list1"/>
    <dgm:cxn modelId="{8DABDB0D-F14B-48AE-B941-E381D14FC3BD}" type="presParOf" srcId="{F11B188D-1EDD-473C-81D4-EBEFF1698E77}" destId="{AECC9370-EC4C-40A5-86F8-40A4814350D2}" srcOrd="1" destOrd="0" presId="urn:microsoft.com/office/officeart/2005/8/layout/list1"/>
    <dgm:cxn modelId="{3E6F66E1-D478-48F3-9028-57DDB32449A4}" type="presParOf" srcId="{463D9B16-E0E2-4EF7-956F-6690B54CA75F}" destId="{320FD2AC-B186-4CD1-90D6-194121E11015}" srcOrd="5" destOrd="0" presId="urn:microsoft.com/office/officeart/2005/8/layout/list1"/>
    <dgm:cxn modelId="{50FAF209-4C3E-46B0-8157-3BBB0BE5179D}" type="presParOf" srcId="{463D9B16-E0E2-4EF7-956F-6690B54CA75F}" destId="{F6018477-3C0F-4DB2-954F-780F62ABD189}" srcOrd="6" destOrd="0" presId="urn:microsoft.com/office/officeart/2005/8/layout/list1"/>
    <dgm:cxn modelId="{850D8A0E-D77C-4D87-A324-42FC544E5F3C}" type="presParOf" srcId="{463D9B16-E0E2-4EF7-956F-6690B54CA75F}" destId="{4286B176-FEF1-471D-B664-CA85E8F502F6}" srcOrd="7" destOrd="0" presId="urn:microsoft.com/office/officeart/2005/8/layout/list1"/>
    <dgm:cxn modelId="{BFB85566-BF62-492A-A06E-422812F8DBBF}" type="presParOf" srcId="{463D9B16-E0E2-4EF7-956F-6690B54CA75F}" destId="{8F75B29A-8AF7-4A61-AE7E-A49D60A97860}" srcOrd="8" destOrd="0" presId="urn:microsoft.com/office/officeart/2005/8/layout/list1"/>
    <dgm:cxn modelId="{D8EF0760-AF0F-4846-B482-3A464F503954}" type="presParOf" srcId="{8F75B29A-8AF7-4A61-AE7E-A49D60A97860}" destId="{ACE173CF-F4CA-474D-8505-51D7EEFF1948}" srcOrd="0" destOrd="0" presId="urn:microsoft.com/office/officeart/2005/8/layout/list1"/>
    <dgm:cxn modelId="{C844A469-4C02-41D1-9433-0DFA42093E5D}" type="presParOf" srcId="{8F75B29A-8AF7-4A61-AE7E-A49D60A97860}" destId="{C8E739C6-583F-4651-8E6F-33DF47E88578}" srcOrd="1" destOrd="0" presId="urn:microsoft.com/office/officeart/2005/8/layout/list1"/>
    <dgm:cxn modelId="{64D6A09A-883B-4F12-A660-393A988224CD}" type="presParOf" srcId="{463D9B16-E0E2-4EF7-956F-6690B54CA75F}" destId="{1A200143-97F5-4A96-A34E-5180C79CA89A}" srcOrd="9" destOrd="0" presId="urn:microsoft.com/office/officeart/2005/8/layout/list1"/>
    <dgm:cxn modelId="{FDD05447-7FEA-40F4-9C87-AAC81FD57B44}" type="presParOf" srcId="{463D9B16-E0E2-4EF7-956F-6690B54CA75F}" destId="{63B76052-EE9E-48BE-B1C6-8D3E00D3EB7F}" srcOrd="10" destOrd="0" presId="urn:microsoft.com/office/officeart/2005/8/layout/list1"/>
    <dgm:cxn modelId="{253C6182-8A09-4753-8B54-C83385BC1EA5}" type="presParOf" srcId="{463D9B16-E0E2-4EF7-956F-6690B54CA75F}" destId="{62563098-D40A-46E3-BE5A-D0FA210E31DA}" srcOrd="11" destOrd="0" presId="urn:microsoft.com/office/officeart/2005/8/layout/list1"/>
    <dgm:cxn modelId="{6BD751B5-DAD4-49BB-B1D1-184617296681}" type="presParOf" srcId="{463D9B16-E0E2-4EF7-956F-6690B54CA75F}" destId="{E9E799F4-D197-49D8-B7A0-2D52212D6F1B}" srcOrd="12" destOrd="0" presId="urn:microsoft.com/office/officeart/2005/8/layout/list1"/>
    <dgm:cxn modelId="{69B70238-86A8-4774-9FD9-9A3B36667AEE}" type="presParOf" srcId="{E9E799F4-D197-49D8-B7A0-2D52212D6F1B}" destId="{DDFB4435-5B6E-44A0-BEA9-5949100A81D8}" srcOrd="0" destOrd="0" presId="urn:microsoft.com/office/officeart/2005/8/layout/list1"/>
    <dgm:cxn modelId="{8E23F7E0-9762-4F51-A453-E6CC1E578D53}" type="presParOf" srcId="{E9E799F4-D197-49D8-B7A0-2D52212D6F1B}" destId="{D07D09A7-D6C5-4D94-9BB4-2DC5C938C71D}" srcOrd="1" destOrd="0" presId="urn:microsoft.com/office/officeart/2005/8/layout/list1"/>
    <dgm:cxn modelId="{4695C13B-6C56-496D-8B26-CFEBCE8E5965}" type="presParOf" srcId="{463D9B16-E0E2-4EF7-956F-6690B54CA75F}" destId="{99A069E8-2CE0-4E86-9A7B-3B0CB9216043}" srcOrd="13" destOrd="0" presId="urn:microsoft.com/office/officeart/2005/8/layout/list1"/>
    <dgm:cxn modelId="{C4BD649B-8851-4667-BEBC-8DA36F6512B3}" type="presParOf" srcId="{463D9B16-E0E2-4EF7-956F-6690B54CA75F}" destId="{5088517A-A795-400E-B092-31FE870D1283}" srcOrd="14" destOrd="0" presId="urn:microsoft.com/office/officeart/2005/8/layout/list1"/>
    <dgm:cxn modelId="{4DFBEF65-7C7B-4874-8E23-36425D6A4E36}" type="presParOf" srcId="{463D9B16-E0E2-4EF7-956F-6690B54CA75F}" destId="{0D9E7F9E-11C7-456C-9272-B8F657D5A30C}" srcOrd="15" destOrd="0" presId="urn:microsoft.com/office/officeart/2005/8/layout/list1"/>
    <dgm:cxn modelId="{C01B6582-85AF-46F6-8865-2C180F40B725}" type="presParOf" srcId="{463D9B16-E0E2-4EF7-956F-6690B54CA75F}" destId="{12FCF308-8AF3-48A7-9587-EFF6AFCDAE0B}" srcOrd="16" destOrd="0" presId="urn:microsoft.com/office/officeart/2005/8/layout/list1"/>
    <dgm:cxn modelId="{205F2355-5DE9-44B3-81BD-120C9C492E0C}" type="presParOf" srcId="{12FCF308-8AF3-48A7-9587-EFF6AFCDAE0B}" destId="{B1547395-5234-4B5E-A657-FAA57F7DFFD6}" srcOrd="0" destOrd="0" presId="urn:microsoft.com/office/officeart/2005/8/layout/list1"/>
    <dgm:cxn modelId="{00586242-5941-48CA-89EB-3A8F94315AFC}" type="presParOf" srcId="{12FCF308-8AF3-48A7-9587-EFF6AFCDAE0B}" destId="{914E6184-B92D-4C09-BE01-0D18D2AA3D64}" srcOrd="1" destOrd="0" presId="urn:microsoft.com/office/officeart/2005/8/layout/list1"/>
    <dgm:cxn modelId="{1A6DCB8A-43A3-435A-9D07-3F7F8A6A6607}" type="presParOf" srcId="{463D9B16-E0E2-4EF7-956F-6690B54CA75F}" destId="{9193366B-DB34-46F6-89BA-500C146BB2E6}" srcOrd="17" destOrd="0" presId="urn:microsoft.com/office/officeart/2005/8/layout/list1"/>
    <dgm:cxn modelId="{60C45490-28E2-486B-83EA-042B42BA6060}" type="presParOf" srcId="{463D9B16-E0E2-4EF7-956F-6690B54CA75F}" destId="{9D82164E-BB67-4892-8A15-4FD7BFD2AB06}"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F8F6796-C517-4531-9487-CAD87C266172}" type="doc">
      <dgm:prSet loTypeId="urn:microsoft.com/office/officeart/2018/5/layout/CenteredIconLabelDescriptionList" loCatId="icon" qsTypeId="urn:microsoft.com/office/officeart/2005/8/quickstyle/simple1" qsCatId="simple" csTypeId="urn:microsoft.com/office/officeart/2005/8/colors/accent1_2" csCatId="accent1" phldr="1"/>
      <dgm:spPr/>
      <dgm:t>
        <a:bodyPr/>
        <a:lstStyle/>
        <a:p>
          <a:endParaRPr lang="en-US"/>
        </a:p>
      </dgm:t>
    </dgm:pt>
    <dgm:pt modelId="{AF37985B-DD50-4DD9-891C-2F0F527B3323}">
      <dgm:prSet custT="1"/>
      <dgm:spPr/>
      <dgm:t>
        <a:bodyPr/>
        <a:lstStyle/>
        <a:p>
          <a:pPr>
            <a:lnSpc>
              <a:spcPct val="100000"/>
            </a:lnSpc>
            <a:defRPr b="1"/>
          </a:pPr>
          <a:r>
            <a:rPr lang="en-US" sz="1800" dirty="0">
              <a:solidFill>
                <a:srgbClr val="FF0000"/>
              </a:solidFill>
            </a:rPr>
            <a:t>Pre-pregnancy health of mother is a key factor contributing to poor outcomes</a:t>
          </a:r>
        </a:p>
      </dgm:t>
    </dgm:pt>
    <dgm:pt modelId="{539F178F-F59D-4EB3-88B8-8B9943E435AA}" type="parTrans" cxnId="{C72EF440-4E02-4A99-BC78-5A4C4EDF6AAD}">
      <dgm:prSet/>
      <dgm:spPr/>
      <dgm:t>
        <a:bodyPr/>
        <a:lstStyle/>
        <a:p>
          <a:endParaRPr lang="en-US"/>
        </a:p>
      </dgm:t>
    </dgm:pt>
    <dgm:pt modelId="{78738080-4AA2-44E2-A861-E3DE771FEF7D}" type="sibTrans" cxnId="{C72EF440-4E02-4A99-BC78-5A4C4EDF6AAD}">
      <dgm:prSet/>
      <dgm:spPr/>
      <dgm:t>
        <a:bodyPr/>
        <a:lstStyle/>
        <a:p>
          <a:endParaRPr lang="en-US"/>
        </a:p>
      </dgm:t>
    </dgm:pt>
    <dgm:pt modelId="{69542E13-8147-43E0-8F52-E35652A25E7B}">
      <dgm:prSet/>
      <dgm:spPr/>
      <dgm:t>
        <a:bodyPr/>
        <a:lstStyle/>
        <a:p>
          <a:pPr>
            <a:lnSpc>
              <a:spcPct val="100000"/>
            </a:lnSpc>
          </a:pPr>
          <a:r>
            <a:rPr lang="en-US" dirty="0"/>
            <a:t>Lack of insurance coverage (before &amp; after pregnancy)</a:t>
          </a:r>
        </a:p>
      </dgm:t>
    </dgm:pt>
    <dgm:pt modelId="{AE5796C0-9F78-450A-808C-C68E9AE3C9C9}" type="parTrans" cxnId="{AB09B2F0-0374-49C4-8022-12CC762358A5}">
      <dgm:prSet/>
      <dgm:spPr/>
      <dgm:t>
        <a:bodyPr/>
        <a:lstStyle/>
        <a:p>
          <a:endParaRPr lang="en-US"/>
        </a:p>
      </dgm:t>
    </dgm:pt>
    <dgm:pt modelId="{9260D138-38C5-4D03-8F37-00B9646EB7A2}" type="sibTrans" cxnId="{AB09B2F0-0374-49C4-8022-12CC762358A5}">
      <dgm:prSet/>
      <dgm:spPr/>
      <dgm:t>
        <a:bodyPr/>
        <a:lstStyle/>
        <a:p>
          <a:endParaRPr lang="en-US"/>
        </a:p>
      </dgm:t>
    </dgm:pt>
    <dgm:pt modelId="{2498CEAC-38C2-402C-8AE0-84D5C427C2C7}">
      <dgm:prSet/>
      <dgm:spPr/>
      <dgm:t>
        <a:bodyPr/>
        <a:lstStyle/>
        <a:p>
          <a:pPr>
            <a:lnSpc>
              <a:spcPct val="100000"/>
            </a:lnSpc>
          </a:pPr>
          <a:r>
            <a:rPr lang="en-US" dirty="0"/>
            <a:t>Chronic health conditions, especially among black moms</a:t>
          </a:r>
        </a:p>
      </dgm:t>
    </dgm:pt>
    <dgm:pt modelId="{756FF31B-C0AD-440E-BB1C-917C8B9D9F31}" type="parTrans" cxnId="{925CD89B-73E9-4053-BDAA-77DFB984A7A2}">
      <dgm:prSet/>
      <dgm:spPr/>
      <dgm:t>
        <a:bodyPr/>
        <a:lstStyle/>
        <a:p>
          <a:endParaRPr lang="en-US"/>
        </a:p>
      </dgm:t>
    </dgm:pt>
    <dgm:pt modelId="{85F03C93-F666-4E71-B64E-0C6781F2B3F3}" type="sibTrans" cxnId="{925CD89B-73E9-4053-BDAA-77DFB984A7A2}">
      <dgm:prSet/>
      <dgm:spPr/>
      <dgm:t>
        <a:bodyPr/>
        <a:lstStyle/>
        <a:p>
          <a:endParaRPr lang="en-US"/>
        </a:p>
      </dgm:t>
    </dgm:pt>
    <dgm:pt modelId="{AAAE927C-4D41-4854-8A2F-F5F958587427}">
      <dgm:prSet custT="1"/>
      <dgm:spPr/>
      <dgm:t>
        <a:bodyPr/>
        <a:lstStyle/>
        <a:p>
          <a:pPr>
            <a:lnSpc>
              <a:spcPct val="100000"/>
            </a:lnSpc>
            <a:defRPr b="1"/>
          </a:pPr>
          <a:r>
            <a:rPr lang="en-US" sz="1800" dirty="0">
              <a:solidFill>
                <a:srgbClr val="FF0000"/>
              </a:solidFill>
            </a:rPr>
            <a:t>Lack of family planning</a:t>
          </a:r>
        </a:p>
      </dgm:t>
    </dgm:pt>
    <dgm:pt modelId="{16A9A865-67F1-40F0-83B9-7E9C65A26A3F}" type="parTrans" cxnId="{B0452A09-0A00-47D2-9058-466D046E5B00}">
      <dgm:prSet/>
      <dgm:spPr/>
      <dgm:t>
        <a:bodyPr/>
        <a:lstStyle/>
        <a:p>
          <a:endParaRPr lang="en-US"/>
        </a:p>
      </dgm:t>
    </dgm:pt>
    <dgm:pt modelId="{EFE64044-4342-41DF-901D-D92DBCD7689C}" type="sibTrans" cxnId="{B0452A09-0A00-47D2-9058-466D046E5B00}">
      <dgm:prSet/>
      <dgm:spPr/>
      <dgm:t>
        <a:bodyPr/>
        <a:lstStyle/>
        <a:p>
          <a:endParaRPr lang="en-US"/>
        </a:p>
      </dgm:t>
    </dgm:pt>
    <dgm:pt modelId="{35FAF3BC-4212-4D05-BAE1-9EB0C4F51D04}">
      <dgm:prSet/>
      <dgm:spPr/>
      <dgm:t>
        <a:bodyPr/>
        <a:lstStyle/>
        <a:p>
          <a:pPr>
            <a:lnSpc>
              <a:spcPct val="100000"/>
            </a:lnSpc>
          </a:pPr>
          <a:r>
            <a:rPr lang="en-US" dirty="0"/>
            <a:t>Non-use</a:t>
          </a:r>
        </a:p>
      </dgm:t>
    </dgm:pt>
    <dgm:pt modelId="{C2E8CCCC-5579-48E3-AC01-CB2BB0521E74}" type="parTrans" cxnId="{76977B26-9D5A-4489-9C09-1D00ADF0E8D5}">
      <dgm:prSet/>
      <dgm:spPr/>
      <dgm:t>
        <a:bodyPr/>
        <a:lstStyle/>
        <a:p>
          <a:endParaRPr lang="en-US"/>
        </a:p>
      </dgm:t>
    </dgm:pt>
    <dgm:pt modelId="{F1C93E58-6E5B-4E86-A2B4-5F90178749A1}" type="sibTrans" cxnId="{76977B26-9D5A-4489-9C09-1D00ADF0E8D5}">
      <dgm:prSet/>
      <dgm:spPr/>
      <dgm:t>
        <a:bodyPr/>
        <a:lstStyle/>
        <a:p>
          <a:endParaRPr lang="en-US"/>
        </a:p>
      </dgm:t>
    </dgm:pt>
    <dgm:pt modelId="{7A3F3559-0A44-4E36-9E0F-444E7A3E12F5}">
      <dgm:prSet/>
      <dgm:spPr/>
      <dgm:t>
        <a:bodyPr/>
        <a:lstStyle/>
        <a:p>
          <a:pPr>
            <a:lnSpc>
              <a:spcPct val="100000"/>
            </a:lnSpc>
          </a:pPr>
          <a:r>
            <a:rPr lang="en-US"/>
            <a:t>Birth intervals &lt;18 months</a:t>
          </a:r>
        </a:p>
      </dgm:t>
    </dgm:pt>
    <dgm:pt modelId="{A2FAA8DE-EEB1-4A14-AD3E-22770E3C4EE9}" type="parTrans" cxnId="{505E50E8-4801-4ED8-842F-EBB392907C0D}">
      <dgm:prSet/>
      <dgm:spPr/>
      <dgm:t>
        <a:bodyPr/>
        <a:lstStyle/>
        <a:p>
          <a:endParaRPr lang="en-US"/>
        </a:p>
      </dgm:t>
    </dgm:pt>
    <dgm:pt modelId="{4C3CF063-AA21-461F-B487-23CD4D9520DD}" type="sibTrans" cxnId="{505E50E8-4801-4ED8-842F-EBB392907C0D}">
      <dgm:prSet/>
      <dgm:spPr/>
      <dgm:t>
        <a:bodyPr/>
        <a:lstStyle/>
        <a:p>
          <a:endParaRPr lang="en-US"/>
        </a:p>
      </dgm:t>
    </dgm:pt>
    <dgm:pt modelId="{EA9EA8F3-8D03-4DD0-B598-970E95671C9A}">
      <dgm:prSet/>
      <dgm:spPr/>
      <dgm:t>
        <a:bodyPr/>
        <a:lstStyle/>
        <a:p>
          <a:pPr>
            <a:lnSpc>
              <a:spcPct val="100000"/>
            </a:lnSpc>
          </a:pPr>
          <a:r>
            <a:rPr lang="en-US"/>
            <a:t>Postpartum visit?</a:t>
          </a:r>
        </a:p>
      </dgm:t>
    </dgm:pt>
    <dgm:pt modelId="{30931741-B766-4ECE-8D5E-B7627FB812E9}" type="parTrans" cxnId="{5BCCE03C-653E-4BC9-B07D-1FCE42EE6E68}">
      <dgm:prSet/>
      <dgm:spPr/>
      <dgm:t>
        <a:bodyPr/>
        <a:lstStyle/>
        <a:p>
          <a:endParaRPr lang="en-US"/>
        </a:p>
      </dgm:t>
    </dgm:pt>
    <dgm:pt modelId="{B24FDA95-C4F7-4132-A3DE-4AF9AD53E3B3}" type="sibTrans" cxnId="{5BCCE03C-653E-4BC9-B07D-1FCE42EE6E68}">
      <dgm:prSet/>
      <dgm:spPr/>
      <dgm:t>
        <a:bodyPr/>
        <a:lstStyle/>
        <a:p>
          <a:endParaRPr lang="en-US"/>
        </a:p>
      </dgm:t>
    </dgm:pt>
    <dgm:pt modelId="{EC7F75F6-8E48-4EA6-80AE-664625834E10}">
      <dgm:prSet custT="1"/>
      <dgm:spPr/>
      <dgm:t>
        <a:bodyPr/>
        <a:lstStyle/>
        <a:p>
          <a:pPr>
            <a:lnSpc>
              <a:spcPct val="100000"/>
            </a:lnSpc>
            <a:defRPr b="1"/>
          </a:pPr>
          <a:r>
            <a:rPr lang="en-US" sz="1800" dirty="0">
              <a:solidFill>
                <a:srgbClr val="FF0000"/>
              </a:solidFill>
            </a:rPr>
            <a:t>Social determinants of health</a:t>
          </a:r>
        </a:p>
      </dgm:t>
    </dgm:pt>
    <dgm:pt modelId="{D0556EF7-7611-4BFE-A0E2-3CB8C9114F24}" type="parTrans" cxnId="{58E8A21A-4B4B-4BFC-96FB-B2843BC93BCB}">
      <dgm:prSet/>
      <dgm:spPr/>
      <dgm:t>
        <a:bodyPr/>
        <a:lstStyle/>
        <a:p>
          <a:endParaRPr lang="en-US"/>
        </a:p>
      </dgm:t>
    </dgm:pt>
    <dgm:pt modelId="{984D7BCF-EA3F-4A4E-AC00-01D543CC9DF4}" type="sibTrans" cxnId="{58E8A21A-4B4B-4BFC-96FB-B2843BC93BCB}">
      <dgm:prSet/>
      <dgm:spPr/>
      <dgm:t>
        <a:bodyPr/>
        <a:lstStyle/>
        <a:p>
          <a:endParaRPr lang="en-US"/>
        </a:p>
      </dgm:t>
    </dgm:pt>
    <dgm:pt modelId="{478B60E7-ED23-4FB2-948E-ADD0A4E698C5}">
      <dgm:prSet/>
      <dgm:spPr/>
      <dgm:t>
        <a:bodyPr/>
        <a:lstStyle/>
        <a:p>
          <a:pPr>
            <a:lnSpc>
              <a:spcPct val="100000"/>
            </a:lnSpc>
          </a:pPr>
          <a:r>
            <a:rPr lang="en-US" dirty="0"/>
            <a:t>Poverty, lack of education, transportation, violence = STRESS</a:t>
          </a:r>
        </a:p>
      </dgm:t>
    </dgm:pt>
    <dgm:pt modelId="{15BBD778-2348-4600-9776-8FCFB6E66AA6}" type="parTrans" cxnId="{6B573708-94DD-4E86-ABE1-9AA8EA471433}">
      <dgm:prSet/>
      <dgm:spPr/>
      <dgm:t>
        <a:bodyPr/>
        <a:lstStyle/>
        <a:p>
          <a:endParaRPr lang="en-US"/>
        </a:p>
      </dgm:t>
    </dgm:pt>
    <dgm:pt modelId="{236D7770-F63F-485C-89BE-9AA851C3075A}" type="sibTrans" cxnId="{6B573708-94DD-4E86-ABE1-9AA8EA471433}">
      <dgm:prSet/>
      <dgm:spPr/>
      <dgm:t>
        <a:bodyPr/>
        <a:lstStyle/>
        <a:p>
          <a:endParaRPr lang="en-US"/>
        </a:p>
      </dgm:t>
    </dgm:pt>
    <dgm:pt modelId="{FEA49E5C-8FAE-4F68-815A-3BB74D9C7DBD}">
      <dgm:prSet/>
      <dgm:spPr/>
      <dgm:t>
        <a:bodyPr/>
        <a:lstStyle/>
        <a:p>
          <a:pPr>
            <a:lnSpc>
              <a:spcPct val="100000"/>
            </a:lnSpc>
          </a:pPr>
          <a:r>
            <a:rPr lang="en-US" dirty="0"/>
            <a:t>Screening, documentation by providers?</a:t>
          </a:r>
        </a:p>
      </dgm:t>
    </dgm:pt>
    <dgm:pt modelId="{35F24B69-CF89-4FCC-8287-699FE25F9B93}" type="parTrans" cxnId="{314B02E1-4FBD-4B98-A945-0BEAA1754FB3}">
      <dgm:prSet/>
      <dgm:spPr/>
      <dgm:t>
        <a:bodyPr/>
        <a:lstStyle/>
        <a:p>
          <a:endParaRPr lang="en-US"/>
        </a:p>
      </dgm:t>
    </dgm:pt>
    <dgm:pt modelId="{0B1ACEF2-EB29-4A19-813D-5AC01784105D}" type="sibTrans" cxnId="{314B02E1-4FBD-4B98-A945-0BEAA1754FB3}">
      <dgm:prSet/>
      <dgm:spPr/>
      <dgm:t>
        <a:bodyPr/>
        <a:lstStyle/>
        <a:p>
          <a:endParaRPr lang="en-US"/>
        </a:p>
      </dgm:t>
    </dgm:pt>
    <dgm:pt modelId="{9A2C4991-FEFA-4FCA-BF5C-2CC26A220B80}">
      <dgm:prSet/>
      <dgm:spPr/>
      <dgm:t>
        <a:bodyPr/>
        <a:lstStyle/>
        <a:p>
          <a:pPr>
            <a:lnSpc>
              <a:spcPct val="100000"/>
            </a:lnSpc>
          </a:pPr>
          <a:r>
            <a:rPr lang="en-US"/>
            <a:t>Culturally sensitive/trauma informed care?</a:t>
          </a:r>
        </a:p>
      </dgm:t>
    </dgm:pt>
    <dgm:pt modelId="{A04311A6-F6BC-42D3-A981-3E7DA703AF21}" type="parTrans" cxnId="{830C1140-85D6-4FD9-BEA3-2B0F169583EC}">
      <dgm:prSet/>
      <dgm:spPr/>
      <dgm:t>
        <a:bodyPr/>
        <a:lstStyle/>
        <a:p>
          <a:endParaRPr lang="en-US"/>
        </a:p>
      </dgm:t>
    </dgm:pt>
    <dgm:pt modelId="{7B390EFC-6991-4E16-AA19-50A01A61F4D1}" type="sibTrans" cxnId="{830C1140-85D6-4FD9-BEA3-2B0F169583EC}">
      <dgm:prSet/>
      <dgm:spPr/>
      <dgm:t>
        <a:bodyPr/>
        <a:lstStyle/>
        <a:p>
          <a:endParaRPr lang="en-US"/>
        </a:p>
      </dgm:t>
    </dgm:pt>
    <dgm:pt modelId="{3E4D8BD1-5313-4F0D-BA5C-88D27767EECA}">
      <dgm:prSet/>
      <dgm:spPr/>
      <dgm:t>
        <a:bodyPr/>
        <a:lstStyle/>
        <a:p>
          <a:pPr>
            <a:lnSpc>
              <a:spcPct val="100000"/>
            </a:lnSpc>
          </a:pPr>
          <a:r>
            <a:rPr lang="en-US"/>
            <a:t>Lack of awareness among policymakers, at-risk families</a:t>
          </a:r>
        </a:p>
      </dgm:t>
    </dgm:pt>
    <dgm:pt modelId="{92BD6FF0-8E81-4668-97C4-5FF4A1A1D5DA}" type="parTrans" cxnId="{C923762E-DF8F-47E0-BF2B-3CE4C7274A65}">
      <dgm:prSet/>
      <dgm:spPr/>
      <dgm:t>
        <a:bodyPr/>
        <a:lstStyle/>
        <a:p>
          <a:endParaRPr lang="en-US"/>
        </a:p>
      </dgm:t>
    </dgm:pt>
    <dgm:pt modelId="{E755F890-4C56-4E51-BF72-FEBE4D375701}" type="sibTrans" cxnId="{C923762E-DF8F-47E0-BF2B-3CE4C7274A65}">
      <dgm:prSet/>
      <dgm:spPr/>
      <dgm:t>
        <a:bodyPr/>
        <a:lstStyle/>
        <a:p>
          <a:endParaRPr lang="en-US"/>
        </a:p>
      </dgm:t>
    </dgm:pt>
    <dgm:pt modelId="{37ED528E-D8CD-4EC7-BCD1-13C937A60B40}">
      <dgm:prSet custT="1"/>
      <dgm:spPr/>
      <dgm:t>
        <a:bodyPr/>
        <a:lstStyle/>
        <a:p>
          <a:pPr>
            <a:lnSpc>
              <a:spcPct val="100000"/>
            </a:lnSpc>
            <a:defRPr b="1"/>
          </a:pPr>
          <a:r>
            <a:rPr lang="en-US" sz="1800" dirty="0">
              <a:solidFill>
                <a:srgbClr val="FF0000"/>
              </a:solidFill>
            </a:rPr>
            <a:t>Siloed, fragmented care</a:t>
          </a:r>
        </a:p>
      </dgm:t>
    </dgm:pt>
    <dgm:pt modelId="{64FDFAA6-20DA-4F14-B6C1-B0B290D71C94}" type="parTrans" cxnId="{E0018E48-BF95-46F4-A530-3BE3AE516382}">
      <dgm:prSet/>
      <dgm:spPr/>
      <dgm:t>
        <a:bodyPr/>
        <a:lstStyle/>
        <a:p>
          <a:endParaRPr lang="en-US"/>
        </a:p>
      </dgm:t>
    </dgm:pt>
    <dgm:pt modelId="{9A8B181A-843A-475D-BCF7-18574E9573FE}" type="sibTrans" cxnId="{E0018E48-BF95-46F4-A530-3BE3AE516382}">
      <dgm:prSet/>
      <dgm:spPr/>
      <dgm:t>
        <a:bodyPr/>
        <a:lstStyle/>
        <a:p>
          <a:endParaRPr lang="en-US"/>
        </a:p>
      </dgm:t>
    </dgm:pt>
    <dgm:pt modelId="{66EE3CA0-9792-429A-97EE-192C653278CD}">
      <dgm:prSet/>
      <dgm:spPr/>
      <dgm:t>
        <a:bodyPr/>
        <a:lstStyle/>
        <a:p>
          <a:pPr>
            <a:lnSpc>
              <a:spcPct val="100000"/>
            </a:lnSpc>
          </a:pPr>
          <a:r>
            <a:rPr lang="en-US"/>
            <a:t>Disconnect between clinical/medical/hospital and community support services</a:t>
          </a:r>
        </a:p>
      </dgm:t>
    </dgm:pt>
    <dgm:pt modelId="{7AA2A6FD-6B05-42DB-8506-D8C0EB9B352A}" type="parTrans" cxnId="{A455DCFA-79F1-40DD-B3A5-62EDB9D21093}">
      <dgm:prSet/>
      <dgm:spPr/>
      <dgm:t>
        <a:bodyPr/>
        <a:lstStyle/>
        <a:p>
          <a:endParaRPr lang="en-US"/>
        </a:p>
      </dgm:t>
    </dgm:pt>
    <dgm:pt modelId="{34F6583C-51B6-43D7-9708-DBFAA736D30E}" type="sibTrans" cxnId="{A455DCFA-79F1-40DD-B3A5-62EDB9D21093}">
      <dgm:prSet/>
      <dgm:spPr/>
      <dgm:t>
        <a:bodyPr/>
        <a:lstStyle/>
        <a:p>
          <a:endParaRPr lang="en-US"/>
        </a:p>
      </dgm:t>
    </dgm:pt>
    <dgm:pt modelId="{E7DAB433-6ADF-4DD3-9177-5E382C3D082F}">
      <dgm:prSet/>
      <dgm:spPr/>
      <dgm:t>
        <a:bodyPr/>
        <a:lstStyle/>
        <a:p>
          <a:pPr>
            <a:lnSpc>
              <a:spcPct val="100000"/>
            </a:lnSpc>
          </a:pPr>
          <a:r>
            <a:rPr lang="en-US" dirty="0"/>
            <a:t>Lack of follow-through, engagement, retention in home visiting, other care coordination</a:t>
          </a:r>
        </a:p>
      </dgm:t>
    </dgm:pt>
    <dgm:pt modelId="{D8CACFD3-4645-4058-B362-D6334C127C5B}" type="parTrans" cxnId="{541463E2-B0D6-42A8-AD73-CD252EA89C7C}">
      <dgm:prSet/>
      <dgm:spPr/>
      <dgm:t>
        <a:bodyPr/>
        <a:lstStyle/>
        <a:p>
          <a:endParaRPr lang="en-US"/>
        </a:p>
      </dgm:t>
    </dgm:pt>
    <dgm:pt modelId="{9E86C018-2C89-41F2-8621-193F600012D2}" type="sibTrans" cxnId="{541463E2-B0D6-42A8-AD73-CD252EA89C7C}">
      <dgm:prSet/>
      <dgm:spPr/>
      <dgm:t>
        <a:bodyPr/>
        <a:lstStyle/>
        <a:p>
          <a:endParaRPr lang="en-US"/>
        </a:p>
      </dgm:t>
    </dgm:pt>
    <dgm:pt modelId="{0C469377-DE2C-422F-A01E-774A17F5D365}" type="pres">
      <dgm:prSet presAssocID="{9F8F6796-C517-4531-9487-CAD87C266172}" presName="root" presStyleCnt="0">
        <dgm:presLayoutVars>
          <dgm:dir/>
          <dgm:resizeHandles val="exact"/>
        </dgm:presLayoutVars>
      </dgm:prSet>
      <dgm:spPr/>
    </dgm:pt>
    <dgm:pt modelId="{A34253E0-4D48-4214-9BA9-C006A95358DC}" type="pres">
      <dgm:prSet presAssocID="{AF37985B-DD50-4DD9-891C-2F0F527B3323}" presName="compNode" presStyleCnt="0"/>
      <dgm:spPr/>
    </dgm:pt>
    <dgm:pt modelId="{57DA4C23-D12C-481F-BCBC-5E8BFD693637}" type="pres">
      <dgm:prSet presAssocID="{AF37985B-DD50-4DD9-891C-2F0F527B332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octor"/>
        </a:ext>
      </dgm:extLst>
    </dgm:pt>
    <dgm:pt modelId="{51FBCA86-85CE-4F5B-A30C-4DFEA4B766B5}" type="pres">
      <dgm:prSet presAssocID="{AF37985B-DD50-4DD9-891C-2F0F527B3323}" presName="iconSpace" presStyleCnt="0"/>
      <dgm:spPr/>
    </dgm:pt>
    <dgm:pt modelId="{027EEB52-8704-4075-9151-CC7FED7BA31F}" type="pres">
      <dgm:prSet presAssocID="{AF37985B-DD50-4DD9-891C-2F0F527B3323}" presName="parTx" presStyleLbl="revTx" presStyleIdx="0" presStyleCnt="8">
        <dgm:presLayoutVars>
          <dgm:chMax val="0"/>
          <dgm:chPref val="0"/>
        </dgm:presLayoutVars>
      </dgm:prSet>
      <dgm:spPr/>
    </dgm:pt>
    <dgm:pt modelId="{7B87AB90-31D9-4CB8-945F-1D39F02DC175}" type="pres">
      <dgm:prSet presAssocID="{AF37985B-DD50-4DD9-891C-2F0F527B3323}" presName="txSpace" presStyleCnt="0"/>
      <dgm:spPr/>
    </dgm:pt>
    <dgm:pt modelId="{748CE9AB-6467-4082-916E-3BD212ED257A}" type="pres">
      <dgm:prSet presAssocID="{AF37985B-DD50-4DD9-891C-2F0F527B3323}" presName="desTx" presStyleLbl="revTx" presStyleIdx="1" presStyleCnt="8" custLinFactNeighborX="5419" custLinFactNeighborY="42444">
        <dgm:presLayoutVars/>
      </dgm:prSet>
      <dgm:spPr/>
    </dgm:pt>
    <dgm:pt modelId="{11AAC681-AAE4-4B9B-A31A-D434757FEB06}" type="pres">
      <dgm:prSet presAssocID="{78738080-4AA2-44E2-A861-E3DE771FEF7D}" presName="sibTrans" presStyleCnt="0"/>
      <dgm:spPr/>
    </dgm:pt>
    <dgm:pt modelId="{99A2E071-7B1F-4EF5-BA51-24B9C9B6544A}" type="pres">
      <dgm:prSet presAssocID="{AAAE927C-4D41-4854-8A2F-F5F958587427}" presName="compNode" presStyleCnt="0"/>
      <dgm:spPr/>
    </dgm:pt>
    <dgm:pt modelId="{A35D9B16-1BDB-44F1-9294-6E6E80B3208E}" type="pres">
      <dgm:prSet presAssocID="{AAAE927C-4D41-4854-8A2F-F5F95858742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aby"/>
        </a:ext>
      </dgm:extLst>
    </dgm:pt>
    <dgm:pt modelId="{4D8A2E0B-E0FF-4232-877E-3089650A2908}" type="pres">
      <dgm:prSet presAssocID="{AAAE927C-4D41-4854-8A2F-F5F958587427}" presName="iconSpace" presStyleCnt="0"/>
      <dgm:spPr/>
    </dgm:pt>
    <dgm:pt modelId="{60EBEB70-52B6-4ABF-B22F-5B679C90E110}" type="pres">
      <dgm:prSet presAssocID="{AAAE927C-4D41-4854-8A2F-F5F958587427}" presName="parTx" presStyleLbl="revTx" presStyleIdx="2" presStyleCnt="8">
        <dgm:presLayoutVars>
          <dgm:chMax val="0"/>
          <dgm:chPref val="0"/>
        </dgm:presLayoutVars>
      </dgm:prSet>
      <dgm:spPr/>
    </dgm:pt>
    <dgm:pt modelId="{FB3A51F5-B45A-4140-9321-3375CFC4DBAC}" type="pres">
      <dgm:prSet presAssocID="{AAAE927C-4D41-4854-8A2F-F5F958587427}" presName="txSpace" presStyleCnt="0"/>
      <dgm:spPr/>
    </dgm:pt>
    <dgm:pt modelId="{145E21DE-1CAE-4F1F-A78A-F4FB54787AC3}" type="pres">
      <dgm:prSet presAssocID="{AAAE927C-4D41-4854-8A2F-F5F958587427}" presName="desTx" presStyleLbl="revTx" presStyleIdx="3" presStyleCnt="8" custLinFactNeighborX="2413" custLinFactNeighborY="-19333">
        <dgm:presLayoutVars/>
      </dgm:prSet>
      <dgm:spPr/>
    </dgm:pt>
    <dgm:pt modelId="{F425776D-35F4-4D64-8BF8-275005A3FD87}" type="pres">
      <dgm:prSet presAssocID="{EFE64044-4342-41DF-901D-D92DBCD7689C}" presName="sibTrans" presStyleCnt="0"/>
      <dgm:spPr/>
    </dgm:pt>
    <dgm:pt modelId="{5DCDBD12-F46C-470A-8486-41A58290C0E8}" type="pres">
      <dgm:prSet presAssocID="{EC7F75F6-8E48-4EA6-80AE-664625834E10}" presName="compNode" presStyleCnt="0"/>
      <dgm:spPr/>
    </dgm:pt>
    <dgm:pt modelId="{51F10B60-A9A2-4B39-8481-FC7809E11B32}" type="pres">
      <dgm:prSet presAssocID="{EC7F75F6-8E48-4EA6-80AE-664625834E1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ospital"/>
        </a:ext>
      </dgm:extLst>
    </dgm:pt>
    <dgm:pt modelId="{2D0A41BD-5376-4549-B4E7-35CC21F00E84}" type="pres">
      <dgm:prSet presAssocID="{EC7F75F6-8E48-4EA6-80AE-664625834E10}" presName="iconSpace" presStyleCnt="0"/>
      <dgm:spPr/>
    </dgm:pt>
    <dgm:pt modelId="{B4FE5A33-F4DD-4B27-BB8B-FB71ABCF4E2D}" type="pres">
      <dgm:prSet presAssocID="{EC7F75F6-8E48-4EA6-80AE-664625834E10}" presName="parTx" presStyleLbl="revTx" presStyleIdx="4" presStyleCnt="8">
        <dgm:presLayoutVars>
          <dgm:chMax val="0"/>
          <dgm:chPref val="0"/>
        </dgm:presLayoutVars>
      </dgm:prSet>
      <dgm:spPr/>
    </dgm:pt>
    <dgm:pt modelId="{4E683F7E-8350-4012-9563-988447CEF034}" type="pres">
      <dgm:prSet presAssocID="{EC7F75F6-8E48-4EA6-80AE-664625834E10}" presName="txSpace" presStyleCnt="0"/>
      <dgm:spPr/>
    </dgm:pt>
    <dgm:pt modelId="{2F1C5FAB-9C29-485D-84BE-49881A2FBC70}" type="pres">
      <dgm:prSet presAssocID="{EC7F75F6-8E48-4EA6-80AE-664625834E10}" presName="desTx" presStyleLbl="revTx" presStyleIdx="5" presStyleCnt="8" custLinFactNeighborX="2412" custLinFactNeighborY="-8285">
        <dgm:presLayoutVars/>
      </dgm:prSet>
      <dgm:spPr/>
    </dgm:pt>
    <dgm:pt modelId="{ECB194FF-8469-4D63-A7FE-4A8C21C0F8E1}" type="pres">
      <dgm:prSet presAssocID="{984D7BCF-EA3F-4A4E-AC00-01D543CC9DF4}" presName="sibTrans" presStyleCnt="0"/>
      <dgm:spPr/>
    </dgm:pt>
    <dgm:pt modelId="{A837007B-65C4-4727-904A-4C649754FF8E}" type="pres">
      <dgm:prSet presAssocID="{37ED528E-D8CD-4EC7-BCD1-13C937A60B40}" presName="compNode" presStyleCnt="0"/>
      <dgm:spPr/>
    </dgm:pt>
    <dgm:pt modelId="{B4DC78F7-E049-4939-8C2F-A0F5700B6843}" type="pres">
      <dgm:prSet presAssocID="{37ED528E-D8CD-4EC7-BCD1-13C937A60B4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Ambulance"/>
        </a:ext>
      </dgm:extLst>
    </dgm:pt>
    <dgm:pt modelId="{C90E7A6E-BBF5-4800-824B-85D56DE77FAD}" type="pres">
      <dgm:prSet presAssocID="{37ED528E-D8CD-4EC7-BCD1-13C937A60B40}" presName="iconSpace" presStyleCnt="0"/>
      <dgm:spPr/>
    </dgm:pt>
    <dgm:pt modelId="{DE5E3F2E-A0F5-4AE3-8B26-0578DF2AAD10}" type="pres">
      <dgm:prSet presAssocID="{37ED528E-D8CD-4EC7-BCD1-13C937A60B40}" presName="parTx" presStyleLbl="revTx" presStyleIdx="6" presStyleCnt="8">
        <dgm:presLayoutVars>
          <dgm:chMax val="0"/>
          <dgm:chPref val="0"/>
        </dgm:presLayoutVars>
      </dgm:prSet>
      <dgm:spPr/>
    </dgm:pt>
    <dgm:pt modelId="{A57A00EB-FCBF-4E97-8046-FF04CCF69AEF}" type="pres">
      <dgm:prSet presAssocID="{37ED528E-D8CD-4EC7-BCD1-13C937A60B40}" presName="txSpace" presStyleCnt="0"/>
      <dgm:spPr/>
    </dgm:pt>
    <dgm:pt modelId="{05C563A5-F160-44A6-8387-62244DD26459}" type="pres">
      <dgm:prSet presAssocID="{37ED528E-D8CD-4EC7-BCD1-13C937A60B40}" presName="desTx" presStyleLbl="revTx" presStyleIdx="7" presStyleCnt="8" custLinFactNeighborX="-3016" custLinFactNeighborY="-15598">
        <dgm:presLayoutVars/>
      </dgm:prSet>
      <dgm:spPr/>
    </dgm:pt>
  </dgm:ptLst>
  <dgm:cxnLst>
    <dgm:cxn modelId="{C92BC102-855A-42E3-A2F7-97DA536A8417}" type="presOf" srcId="{478B60E7-ED23-4FB2-948E-ADD0A4E698C5}" destId="{2F1C5FAB-9C29-485D-84BE-49881A2FBC70}" srcOrd="0" destOrd="0" presId="urn:microsoft.com/office/officeart/2018/5/layout/CenteredIconLabelDescriptionList"/>
    <dgm:cxn modelId="{B11F5305-5EA3-44E4-8440-20BA6C387517}" type="presOf" srcId="{9F8F6796-C517-4531-9487-CAD87C266172}" destId="{0C469377-DE2C-422F-A01E-774A17F5D365}" srcOrd="0" destOrd="0" presId="urn:microsoft.com/office/officeart/2018/5/layout/CenteredIconLabelDescriptionList"/>
    <dgm:cxn modelId="{6B573708-94DD-4E86-ABE1-9AA8EA471433}" srcId="{EC7F75F6-8E48-4EA6-80AE-664625834E10}" destId="{478B60E7-ED23-4FB2-948E-ADD0A4E698C5}" srcOrd="0" destOrd="0" parTransId="{15BBD778-2348-4600-9776-8FCFB6E66AA6}" sibTransId="{236D7770-F63F-485C-89BE-9AA851C3075A}"/>
    <dgm:cxn modelId="{B0452A09-0A00-47D2-9058-466D046E5B00}" srcId="{9F8F6796-C517-4531-9487-CAD87C266172}" destId="{AAAE927C-4D41-4854-8A2F-F5F958587427}" srcOrd="1" destOrd="0" parTransId="{16A9A865-67F1-40F0-83B9-7E9C65A26A3F}" sibTransId="{EFE64044-4342-41DF-901D-D92DBCD7689C}"/>
    <dgm:cxn modelId="{58E8A21A-4B4B-4BFC-96FB-B2843BC93BCB}" srcId="{9F8F6796-C517-4531-9487-CAD87C266172}" destId="{EC7F75F6-8E48-4EA6-80AE-664625834E10}" srcOrd="2" destOrd="0" parTransId="{D0556EF7-7611-4BFE-A0E2-3CB8C9114F24}" sibTransId="{984D7BCF-EA3F-4A4E-AC00-01D543CC9DF4}"/>
    <dgm:cxn modelId="{76977B26-9D5A-4489-9C09-1D00ADF0E8D5}" srcId="{AAAE927C-4D41-4854-8A2F-F5F958587427}" destId="{35FAF3BC-4212-4D05-BAE1-9EB0C4F51D04}" srcOrd="0" destOrd="0" parTransId="{C2E8CCCC-5579-48E3-AC01-CB2BB0521E74}" sibTransId="{F1C93E58-6E5B-4E86-A2B4-5F90178749A1}"/>
    <dgm:cxn modelId="{C923762E-DF8F-47E0-BF2B-3CE4C7274A65}" srcId="{EC7F75F6-8E48-4EA6-80AE-664625834E10}" destId="{3E4D8BD1-5313-4F0D-BA5C-88D27767EECA}" srcOrd="3" destOrd="0" parTransId="{92BD6FF0-8E81-4668-97C4-5FF4A1A1D5DA}" sibTransId="{E755F890-4C56-4E51-BF72-FEBE4D375701}"/>
    <dgm:cxn modelId="{5BCCE03C-653E-4BC9-B07D-1FCE42EE6E68}" srcId="{AAAE927C-4D41-4854-8A2F-F5F958587427}" destId="{EA9EA8F3-8D03-4DD0-B598-970E95671C9A}" srcOrd="2" destOrd="0" parTransId="{30931741-B766-4ECE-8D5E-B7627FB812E9}" sibTransId="{B24FDA95-C4F7-4132-A3DE-4AF9AD53E3B3}"/>
    <dgm:cxn modelId="{830C1140-85D6-4FD9-BEA3-2B0F169583EC}" srcId="{EC7F75F6-8E48-4EA6-80AE-664625834E10}" destId="{9A2C4991-FEFA-4FCA-BF5C-2CC26A220B80}" srcOrd="2" destOrd="0" parTransId="{A04311A6-F6BC-42D3-A981-3E7DA703AF21}" sibTransId="{7B390EFC-6991-4E16-AA19-50A01A61F4D1}"/>
    <dgm:cxn modelId="{C72EF440-4E02-4A99-BC78-5A4C4EDF6AAD}" srcId="{9F8F6796-C517-4531-9487-CAD87C266172}" destId="{AF37985B-DD50-4DD9-891C-2F0F527B3323}" srcOrd="0" destOrd="0" parTransId="{539F178F-F59D-4EB3-88B8-8B9943E435AA}" sibTransId="{78738080-4AA2-44E2-A861-E3DE771FEF7D}"/>
    <dgm:cxn modelId="{BD6FD95E-F57D-449B-A91C-D844DC1E8C5C}" type="presOf" srcId="{35FAF3BC-4212-4D05-BAE1-9EB0C4F51D04}" destId="{145E21DE-1CAE-4F1F-A78A-F4FB54787AC3}" srcOrd="0" destOrd="0" presId="urn:microsoft.com/office/officeart/2018/5/layout/CenteredIconLabelDescriptionList"/>
    <dgm:cxn modelId="{9EA53342-676A-44C1-98C4-D2ECDD316DF9}" type="presOf" srcId="{3E4D8BD1-5313-4F0D-BA5C-88D27767EECA}" destId="{2F1C5FAB-9C29-485D-84BE-49881A2FBC70}" srcOrd="0" destOrd="3" presId="urn:microsoft.com/office/officeart/2018/5/layout/CenteredIconLabelDescriptionList"/>
    <dgm:cxn modelId="{2082CE66-BA46-4766-8B1D-552C8FE5F0CB}" type="presOf" srcId="{EA9EA8F3-8D03-4DD0-B598-970E95671C9A}" destId="{145E21DE-1CAE-4F1F-A78A-F4FB54787AC3}" srcOrd="0" destOrd="2" presId="urn:microsoft.com/office/officeart/2018/5/layout/CenteredIconLabelDescriptionList"/>
    <dgm:cxn modelId="{E0018E48-BF95-46F4-A530-3BE3AE516382}" srcId="{9F8F6796-C517-4531-9487-CAD87C266172}" destId="{37ED528E-D8CD-4EC7-BCD1-13C937A60B40}" srcOrd="3" destOrd="0" parTransId="{64FDFAA6-20DA-4F14-B6C1-B0B290D71C94}" sibTransId="{9A8B181A-843A-475D-BCF7-18574E9573FE}"/>
    <dgm:cxn modelId="{A976054A-E4BD-493C-A991-6F1272564688}" type="presOf" srcId="{7A3F3559-0A44-4E36-9E0F-444E7A3E12F5}" destId="{145E21DE-1CAE-4F1F-A78A-F4FB54787AC3}" srcOrd="0" destOrd="1" presId="urn:microsoft.com/office/officeart/2018/5/layout/CenteredIconLabelDescriptionList"/>
    <dgm:cxn modelId="{07A05172-9604-41B7-998E-E9E25099C3F5}" type="presOf" srcId="{FEA49E5C-8FAE-4F68-815A-3BB74D9C7DBD}" destId="{2F1C5FAB-9C29-485D-84BE-49881A2FBC70}" srcOrd="0" destOrd="1" presId="urn:microsoft.com/office/officeart/2018/5/layout/CenteredIconLabelDescriptionList"/>
    <dgm:cxn modelId="{1E4D6183-1D1A-4363-BFF6-98E01C99E316}" type="presOf" srcId="{37ED528E-D8CD-4EC7-BCD1-13C937A60B40}" destId="{DE5E3F2E-A0F5-4AE3-8B26-0578DF2AAD10}" srcOrd="0" destOrd="0" presId="urn:microsoft.com/office/officeart/2018/5/layout/CenteredIconLabelDescriptionList"/>
    <dgm:cxn modelId="{DFDBFD88-5465-4137-9152-88AFCD0F9D3F}" type="presOf" srcId="{AF37985B-DD50-4DD9-891C-2F0F527B3323}" destId="{027EEB52-8704-4075-9151-CC7FED7BA31F}" srcOrd="0" destOrd="0" presId="urn:microsoft.com/office/officeart/2018/5/layout/CenteredIconLabelDescriptionList"/>
    <dgm:cxn modelId="{925CD89B-73E9-4053-BDAA-77DFB984A7A2}" srcId="{AF37985B-DD50-4DD9-891C-2F0F527B3323}" destId="{2498CEAC-38C2-402C-8AE0-84D5C427C2C7}" srcOrd="1" destOrd="0" parTransId="{756FF31B-C0AD-440E-BB1C-917C8B9D9F31}" sibTransId="{85F03C93-F666-4E71-B64E-0C6781F2B3F3}"/>
    <dgm:cxn modelId="{D9272DC1-051E-44AC-88B0-5CF51D4474C1}" type="presOf" srcId="{9A2C4991-FEFA-4FCA-BF5C-2CC26A220B80}" destId="{2F1C5FAB-9C29-485D-84BE-49881A2FBC70}" srcOrd="0" destOrd="2" presId="urn:microsoft.com/office/officeart/2018/5/layout/CenteredIconLabelDescriptionList"/>
    <dgm:cxn modelId="{AA9E45C9-A52B-4706-BBE7-CFDEEF3BA12F}" type="presOf" srcId="{66EE3CA0-9792-429A-97EE-192C653278CD}" destId="{05C563A5-F160-44A6-8387-62244DD26459}" srcOrd="0" destOrd="0" presId="urn:microsoft.com/office/officeart/2018/5/layout/CenteredIconLabelDescriptionList"/>
    <dgm:cxn modelId="{1BCDBFD2-833E-4388-94B6-1DC105EC4CDB}" type="presOf" srcId="{AAAE927C-4D41-4854-8A2F-F5F958587427}" destId="{60EBEB70-52B6-4ABF-B22F-5B679C90E110}" srcOrd="0" destOrd="0" presId="urn:microsoft.com/office/officeart/2018/5/layout/CenteredIconLabelDescriptionList"/>
    <dgm:cxn modelId="{681594DE-0CE7-4465-8EAE-567BAB22CA08}" type="presOf" srcId="{EC7F75F6-8E48-4EA6-80AE-664625834E10}" destId="{B4FE5A33-F4DD-4B27-BB8B-FB71ABCF4E2D}" srcOrd="0" destOrd="0" presId="urn:microsoft.com/office/officeart/2018/5/layout/CenteredIconLabelDescriptionList"/>
    <dgm:cxn modelId="{1E5AF3DE-150C-4582-99C7-5D498CB8288A}" type="presOf" srcId="{2498CEAC-38C2-402C-8AE0-84D5C427C2C7}" destId="{748CE9AB-6467-4082-916E-3BD212ED257A}" srcOrd="0" destOrd="1" presId="urn:microsoft.com/office/officeart/2018/5/layout/CenteredIconLabelDescriptionList"/>
    <dgm:cxn modelId="{314B02E1-4FBD-4B98-A945-0BEAA1754FB3}" srcId="{EC7F75F6-8E48-4EA6-80AE-664625834E10}" destId="{FEA49E5C-8FAE-4F68-815A-3BB74D9C7DBD}" srcOrd="1" destOrd="0" parTransId="{35F24B69-CF89-4FCC-8287-699FE25F9B93}" sibTransId="{0B1ACEF2-EB29-4A19-813D-5AC01784105D}"/>
    <dgm:cxn modelId="{541463E2-B0D6-42A8-AD73-CD252EA89C7C}" srcId="{37ED528E-D8CD-4EC7-BCD1-13C937A60B40}" destId="{E7DAB433-6ADF-4DD3-9177-5E382C3D082F}" srcOrd="1" destOrd="0" parTransId="{D8CACFD3-4645-4058-B362-D6334C127C5B}" sibTransId="{9E86C018-2C89-41F2-8621-193F600012D2}"/>
    <dgm:cxn modelId="{505E50E8-4801-4ED8-842F-EBB392907C0D}" srcId="{AAAE927C-4D41-4854-8A2F-F5F958587427}" destId="{7A3F3559-0A44-4E36-9E0F-444E7A3E12F5}" srcOrd="1" destOrd="0" parTransId="{A2FAA8DE-EEB1-4A14-AD3E-22770E3C4EE9}" sibTransId="{4C3CF063-AA21-461F-B487-23CD4D9520DD}"/>
    <dgm:cxn modelId="{4943D7EA-AA68-4A27-AB1C-996F4239C316}" type="presOf" srcId="{E7DAB433-6ADF-4DD3-9177-5E382C3D082F}" destId="{05C563A5-F160-44A6-8387-62244DD26459}" srcOrd="0" destOrd="1" presId="urn:microsoft.com/office/officeart/2018/5/layout/CenteredIconLabelDescriptionList"/>
    <dgm:cxn modelId="{AB09B2F0-0374-49C4-8022-12CC762358A5}" srcId="{AF37985B-DD50-4DD9-891C-2F0F527B3323}" destId="{69542E13-8147-43E0-8F52-E35652A25E7B}" srcOrd="0" destOrd="0" parTransId="{AE5796C0-9F78-450A-808C-C68E9AE3C9C9}" sibTransId="{9260D138-38C5-4D03-8F37-00B9646EB7A2}"/>
    <dgm:cxn modelId="{A455DCFA-79F1-40DD-B3A5-62EDB9D21093}" srcId="{37ED528E-D8CD-4EC7-BCD1-13C937A60B40}" destId="{66EE3CA0-9792-429A-97EE-192C653278CD}" srcOrd="0" destOrd="0" parTransId="{7AA2A6FD-6B05-42DB-8506-D8C0EB9B352A}" sibTransId="{34F6583C-51B6-43D7-9708-DBFAA736D30E}"/>
    <dgm:cxn modelId="{F511C8FC-0FA4-4559-B2ED-6BFFC58150F3}" type="presOf" srcId="{69542E13-8147-43E0-8F52-E35652A25E7B}" destId="{748CE9AB-6467-4082-916E-3BD212ED257A}" srcOrd="0" destOrd="0" presId="urn:microsoft.com/office/officeart/2018/5/layout/CenteredIconLabelDescriptionList"/>
    <dgm:cxn modelId="{1239E775-C5C9-4B04-A61D-460AA4FA1B01}" type="presParOf" srcId="{0C469377-DE2C-422F-A01E-774A17F5D365}" destId="{A34253E0-4D48-4214-9BA9-C006A95358DC}" srcOrd="0" destOrd="0" presId="urn:microsoft.com/office/officeart/2018/5/layout/CenteredIconLabelDescriptionList"/>
    <dgm:cxn modelId="{E88634BF-4992-45AD-ADDA-7AFCADEADC11}" type="presParOf" srcId="{A34253E0-4D48-4214-9BA9-C006A95358DC}" destId="{57DA4C23-D12C-481F-BCBC-5E8BFD693637}" srcOrd="0" destOrd="0" presId="urn:microsoft.com/office/officeart/2018/5/layout/CenteredIconLabelDescriptionList"/>
    <dgm:cxn modelId="{82F28B61-6B36-44BB-94D2-9ABBFC401857}" type="presParOf" srcId="{A34253E0-4D48-4214-9BA9-C006A95358DC}" destId="{51FBCA86-85CE-4F5B-A30C-4DFEA4B766B5}" srcOrd="1" destOrd="0" presId="urn:microsoft.com/office/officeart/2018/5/layout/CenteredIconLabelDescriptionList"/>
    <dgm:cxn modelId="{CBAE0A42-E147-49E7-857D-912AEB29A0FF}" type="presParOf" srcId="{A34253E0-4D48-4214-9BA9-C006A95358DC}" destId="{027EEB52-8704-4075-9151-CC7FED7BA31F}" srcOrd="2" destOrd="0" presId="urn:microsoft.com/office/officeart/2018/5/layout/CenteredIconLabelDescriptionList"/>
    <dgm:cxn modelId="{B96387B0-6C37-4808-B84D-32D7ED44577F}" type="presParOf" srcId="{A34253E0-4D48-4214-9BA9-C006A95358DC}" destId="{7B87AB90-31D9-4CB8-945F-1D39F02DC175}" srcOrd="3" destOrd="0" presId="urn:microsoft.com/office/officeart/2018/5/layout/CenteredIconLabelDescriptionList"/>
    <dgm:cxn modelId="{8046BAAA-6813-4697-A852-3907568CB491}" type="presParOf" srcId="{A34253E0-4D48-4214-9BA9-C006A95358DC}" destId="{748CE9AB-6467-4082-916E-3BD212ED257A}" srcOrd="4" destOrd="0" presId="urn:microsoft.com/office/officeart/2018/5/layout/CenteredIconLabelDescriptionList"/>
    <dgm:cxn modelId="{BD635ED1-2C80-4D63-B794-DAD15989675B}" type="presParOf" srcId="{0C469377-DE2C-422F-A01E-774A17F5D365}" destId="{11AAC681-AAE4-4B9B-A31A-D434757FEB06}" srcOrd="1" destOrd="0" presId="urn:microsoft.com/office/officeart/2018/5/layout/CenteredIconLabelDescriptionList"/>
    <dgm:cxn modelId="{98FE1956-7FF8-46B2-9550-34114AFC649D}" type="presParOf" srcId="{0C469377-DE2C-422F-A01E-774A17F5D365}" destId="{99A2E071-7B1F-4EF5-BA51-24B9C9B6544A}" srcOrd="2" destOrd="0" presId="urn:microsoft.com/office/officeart/2018/5/layout/CenteredIconLabelDescriptionList"/>
    <dgm:cxn modelId="{BC004600-B9B5-43B9-973E-030C9FD45B5A}" type="presParOf" srcId="{99A2E071-7B1F-4EF5-BA51-24B9C9B6544A}" destId="{A35D9B16-1BDB-44F1-9294-6E6E80B3208E}" srcOrd="0" destOrd="0" presId="urn:microsoft.com/office/officeart/2018/5/layout/CenteredIconLabelDescriptionList"/>
    <dgm:cxn modelId="{F9529BD1-6692-4646-9F5F-D3334AA16D18}" type="presParOf" srcId="{99A2E071-7B1F-4EF5-BA51-24B9C9B6544A}" destId="{4D8A2E0B-E0FF-4232-877E-3089650A2908}" srcOrd="1" destOrd="0" presId="urn:microsoft.com/office/officeart/2018/5/layout/CenteredIconLabelDescriptionList"/>
    <dgm:cxn modelId="{B4DCAC07-8E68-4244-8A0F-68EFE91FAAC5}" type="presParOf" srcId="{99A2E071-7B1F-4EF5-BA51-24B9C9B6544A}" destId="{60EBEB70-52B6-4ABF-B22F-5B679C90E110}" srcOrd="2" destOrd="0" presId="urn:microsoft.com/office/officeart/2018/5/layout/CenteredIconLabelDescriptionList"/>
    <dgm:cxn modelId="{C8A1FA59-6068-45F2-8DC1-C583048F71B2}" type="presParOf" srcId="{99A2E071-7B1F-4EF5-BA51-24B9C9B6544A}" destId="{FB3A51F5-B45A-4140-9321-3375CFC4DBAC}" srcOrd="3" destOrd="0" presId="urn:microsoft.com/office/officeart/2018/5/layout/CenteredIconLabelDescriptionList"/>
    <dgm:cxn modelId="{8F5D426A-78AF-49B8-8676-062387542BA0}" type="presParOf" srcId="{99A2E071-7B1F-4EF5-BA51-24B9C9B6544A}" destId="{145E21DE-1CAE-4F1F-A78A-F4FB54787AC3}" srcOrd="4" destOrd="0" presId="urn:microsoft.com/office/officeart/2018/5/layout/CenteredIconLabelDescriptionList"/>
    <dgm:cxn modelId="{FA779377-42B9-46F2-A7B5-2154E4AFFB85}" type="presParOf" srcId="{0C469377-DE2C-422F-A01E-774A17F5D365}" destId="{F425776D-35F4-4D64-8BF8-275005A3FD87}" srcOrd="3" destOrd="0" presId="urn:microsoft.com/office/officeart/2018/5/layout/CenteredIconLabelDescriptionList"/>
    <dgm:cxn modelId="{BAF776CE-78FF-4937-945D-FD77FFF29F77}" type="presParOf" srcId="{0C469377-DE2C-422F-A01E-774A17F5D365}" destId="{5DCDBD12-F46C-470A-8486-41A58290C0E8}" srcOrd="4" destOrd="0" presId="urn:microsoft.com/office/officeart/2018/5/layout/CenteredIconLabelDescriptionList"/>
    <dgm:cxn modelId="{EE2DF05A-7183-4149-BADA-777888EF1FFD}" type="presParOf" srcId="{5DCDBD12-F46C-470A-8486-41A58290C0E8}" destId="{51F10B60-A9A2-4B39-8481-FC7809E11B32}" srcOrd="0" destOrd="0" presId="urn:microsoft.com/office/officeart/2018/5/layout/CenteredIconLabelDescriptionList"/>
    <dgm:cxn modelId="{76642225-B39B-4841-8513-AE3E7D840157}" type="presParOf" srcId="{5DCDBD12-F46C-470A-8486-41A58290C0E8}" destId="{2D0A41BD-5376-4549-B4E7-35CC21F00E84}" srcOrd="1" destOrd="0" presId="urn:microsoft.com/office/officeart/2018/5/layout/CenteredIconLabelDescriptionList"/>
    <dgm:cxn modelId="{6100C976-0736-48CF-AAC3-61C482509FF7}" type="presParOf" srcId="{5DCDBD12-F46C-470A-8486-41A58290C0E8}" destId="{B4FE5A33-F4DD-4B27-BB8B-FB71ABCF4E2D}" srcOrd="2" destOrd="0" presId="urn:microsoft.com/office/officeart/2018/5/layout/CenteredIconLabelDescriptionList"/>
    <dgm:cxn modelId="{215CE3F1-2AE2-484A-8E0F-48D7219F343B}" type="presParOf" srcId="{5DCDBD12-F46C-470A-8486-41A58290C0E8}" destId="{4E683F7E-8350-4012-9563-988447CEF034}" srcOrd="3" destOrd="0" presId="urn:microsoft.com/office/officeart/2018/5/layout/CenteredIconLabelDescriptionList"/>
    <dgm:cxn modelId="{CC77907D-8731-4640-980F-EEFF167FFF24}" type="presParOf" srcId="{5DCDBD12-F46C-470A-8486-41A58290C0E8}" destId="{2F1C5FAB-9C29-485D-84BE-49881A2FBC70}" srcOrd="4" destOrd="0" presId="urn:microsoft.com/office/officeart/2018/5/layout/CenteredIconLabelDescriptionList"/>
    <dgm:cxn modelId="{DBF44B10-E668-43A1-B37E-C8637230F425}" type="presParOf" srcId="{0C469377-DE2C-422F-A01E-774A17F5D365}" destId="{ECB194FF-8469-4D63-A7FE-4A8C21C0F8E1}" srcOrd="5" destOrd="0" presId="urn:microsoft.com/office/officeart/2018/5/layout/CenteredIconLabelDescriptionList"/>
    <dgm:cxn modelId="{8C6C819F-9416-4A7A-9555-180F6523B3CC}" type="presParOf" srcId="{0C469377-DE2C-422F-A01E-774A17F5D365}" destId="{A837007B-65C4-4727-904A-4C649754FF8E}" srcOrd="6" destOrd="0" presId="urn:microsoft.com/office/officeart/2018/5/layout/CenteredIconLabelDescriptionList"/>
    <dgm:cxn modelId="{80B7059D-94C3-4BF7-9DFA-5EE96CDE0B5D}" type="presParOf" srcId="{A837007B-65C4-4727-904A-4C649754FF8E}" destId="{B4DC78F7-E049-4939-8C2F-A0F5700B6843}" srcOrd="0" destOrd="0" presId="urn:microsoft.com/office/officeart/2018/5/layout/CenteredIconLabelDescriptionList"/>
    <dgm:cxn modelId="{AAEF1F2F-83E0-4D47-96AD-20F596C6B5BB}" type="presParOf" srcId="{A837007B-65C4-4727-904A-4C649754FF8E}" destId="{C90E7A6E-BBF5-4800-824B-85D56DE77FAD}" srcOrd="1" destOrd="0" presId="urn:microsoft.com/office/officeart/2018/5/layout/CenteredIconLabelDescriptionList"/>
    <dgm:cxn modelId="{A5DE982F-BF0B-4A04-935B-959E30093E4C}" type="presParOf" srcId="{A837007B-65C4-4727-904A-4C649754FF8E}" destId="{DE5E3F2E-A0F5-4AE3-8B26-0578DF2AAD10}" srcOrd="2" destOrd="0" presId="urn:microsoft.com/office/officeart/2018/5/layout/CenteredIconLabelDescriptionList"/>
    <dgm:cxn modelId="{35703E06-56ED-4D6A-898F-A95E79865867}" type="presParOf" srcId="{A837007B-65C4-4727-904A-4C649754FF8E}" destId="{A57A00EB-FCBF-4E97-8046-FF04CCF69AEF}" srcOrd="3" destOrd="0" presId="urn:microsoft.com/office/officeart/2018/5/layout/CenteredIconLabelDescriptionList"/>
    <dgm:cxn modelId="{406DEBDA-4D07-4961-AD97-A869EFC1EEED}" type="presParOf" srcId="{A837007B-65C4-4727-904A-4C649754FF8E}" destId="{05C563A5-F160-44A6-8387-62244DD26459}"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2E1612-E37C-4032-9105-72B1527EB82C}">
      <dsp:nvSpPr>
        <dsp:cNvPr id="0" name=""/>
        <dsp:cNvSpPr/>
      </dsp:nvSpPr>
      <dsp:spPr>
        <a:xfrm>
          <a:off x="0" y="82400"/>
          <a:ext cx="7060001" cy="1392299"/>
        </a:xfrm>
        <a:prstGeom prst="round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dirty="0"/>
            <a:t>Too many babies born too soon and too small (90% of “excess deaths”)</a:t>
          </a:r>
        </a:p>
      </dsp:txBody>
      <dsp:txXfrm>
        <a:off x="67966" y="150366"/>
        <a:ext cx="6924069" cy="1256367"/>
      </dsp:txXfrm>
    </dsp:sp>
    <dsp:sp modelId="{C877A44B-0E63-4661-9D23-D9EB472B9D74}">
      <dsp:nvSpPr>
        <dsp:cNvPr id="0" name=""/>
        <dsp:cNvSpPr/>
      </dsp:nvSpPr>
      <dsp:spPr>
        <a:xfrm>
          <a:off x="0" y="1474700"/>
          <a:ext cx="7060001"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4155"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Social determinants of health</a:t>
          </a:r>
        </a:p>
      </dsp:txBody>
      <dsp:txXfrm>
        <a:off x="0" y="1474700"/>
        <a:ext cx="7060001" cy="579600"/>
      </dsp:txXfrm>
    </dsp:sp>
    <dsp:sp modelId="{920D8582-CB09-498E-B20D-F5D7FC7D61D4}">
      <dsp:nvSpPr>
        <dsp:cNvPr id="0" name=""/>
        <dsp:cNvSpPr/>
      </dsp:nvSpPr>
      <dsp:spPr>
        <a:xfrm>
          <a:off x="0" y="2054300"/>
          <a:ext cx="7060001" cy="1392299"/>
        </a:xfrm>
        <a:prstGeom prst="roundRect">
          <a:avLst/>
        </a:prstGeom>
        <a:solidFill>
          <a:schemeClr val="accent2">
            <a:hueOff val="1628573"/>
            <a:satOff val="-48781"/>
            <a:lumOff val="10588"/>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10% due to medical/health care</a:t>
          </a:r>
        </a:p>
      </dsp:txBody>
      <dsp:txXfrm>
        <a:off x="67966" y="2122266"/>
        <a:ext cx="6924069" cy="1256367"/>
      </dsp:txXfrm>
    </dsp:sp>
    <dsp:sp modelId="{5077CB1A-43CB-4EB2-8246-7DE1CDA6A5E7}">
      <dsp:nvSpPr>
        <dsp:cNvPr id="0" name=""/>
        <dsp:cNvSpPr/>
      </dsp:nvSpPr>
      <dsp:spPr>
        <a:xfrm>
          <a:off x="0" y="3446600"/>
          <a:ext cx="7060001" cy="8512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4155"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Access, service delivery, quality improvement opportunities</a:t>
          </a:r>
        </a:p>
      </dsp:txBody>
      <dsp:txXfrm>
        <a:off x="0" y="3446600"/>
        <a:ext cx="7060001" cy="85128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BEC98-3E6B-4B82-A867-DBB33CE9D5CB}">
      <dsp:nvSpPr>
        <dsp:cNvPr id="0" name=""/>
        <dsp:cNvSpPr/>
      </dsp:nvSpPr>
      <dsp:spPr>
        <a:xfrm>
          <a:off x="0" y="2484"/>
          <a:ext cx="7728267" cy="0"/>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287A155C-5E42-478D-92CA-5C7EA86F2EA4}">
      <dsp:nvSpPr>
        <dsp:cNvPr id="0" name=""/>
        <dsp:cNvSpPr/>
      </dsp:nvSpPr>
      <dsp:spPr>
        <a:xfrm>
          <a:off x="0" y="2484"/>
          <a:ext cx="7728267" cy="847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Increase Provider Screening Rates</a:t>
          </a:r>
        </a:p>
      </dsp:txBody>
      <dsp:txXfrm>
        <a:off x="0" y="2484"/>
        <a:ext cx="7728267" cy="847059"/>
      </dsp:txXfrm>
    </dsp:sp>
    <dsp:sp modelId="{FE2FEE61-5282-4D2D-8D2A-ED010A83077C}">
      <dsp:nvSpPr>
        <dsp:cNvPr id="0" name=""/>
        <dsp:cNvSpPr/>
      </dsp:nvSpPr>
      <dsp:spPr>
        <a:xfrm>
          <a:off x="0" y="849543"/>
          <a:ext cx="7728267" cy="0"/>
        </a:xfrm>
        <a:prstGeom prst="line">
          <a:avLst/>
        </a:prstGeom>
        <a:solidFill>
          <a:schemeClr val="accent3">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F90C331-5F42-4F4A-B109-9370EED300B7}">
      <dsp:nvSpPr>
        <dsp:cNvPr id="0" name=""/>
        <dsp:cNvSpPr/>
      </dsp:nvSpPr>
      <dsp:spPr>
        <a:xfrm>
          <a:off x="0" y="849543"/>
          <a:ext cx="7728267" cy="847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Develop Medical Home Model </a:t>
          </a:r>
        </a:p>
      </dsp:txBody>
      <dsp:txXfrm>
        <a:off x="0" y="849543"/>
        <a:ext cx="7728267" cy="847059"/>
      </dsp:txXfrm>
    </dsp:sp>
    <dsp:sp modelId="{C7496BC7-DE0A-490C-BFC2-6E3E59D169A2}">
      <dsp:nvSpPr>
        <dsp:cNvPr id="0" name=""/>
        <dsp:cNvSpPr/>
      </dsp:nvSpPr>
      <dsp:spPr>
        <a:xfrm>
          <a:off x="0" y="1696602"/>
          <a:ext cx="7728267" cy="0"/>
        </a:xfrm>
        <a:prstGeom prst="line">
          <a:avLst/>
        </a:prstGeom>
        <a:solidFill>
          <a:schemeClr val="accent4">
            <a:hueOff val="0"/>
            <a:satOff val="0"/>
            <a:lumOff val="0"/>
            <a:alphaOff val="0"/>
          </a:schemeClr>
        </a:solidFill>
        <a:ln w="1079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5FB9360-FEB6-4BE5-8456-CF78C83CD229}">
      <dsp:nvSpPr>
        <dsp:cNvPr id="0" name=""/>
        <dsp:cNvSpPr/>
      </dsp:nvSpPr>
      <dsp:spPr>
        <a:xfrm>
          <a:off x="0" y="1696602"/>
          <a:ext cx="7728267" cy="847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Medical and Social Needs Model</a:t>
          </a:r>
        </a:p>
      </dsp:txBody>
      <dsp:txXfrm>
        <a:off x="0" y="1696602"/>
        <a:ext cx="7728267" cy="847059"/>
      </dsp:txXfrm>
    </dsp:sp>
    <dsp:sp modelId="{1A85E0F8-6A9B-4BFF-A0C9-7F1614EDA941}">
      <dsp:nvSpPr>
        <dsp:cNvPr id="0" name=""/>
        <dsp:cNvSpPr/>
      </dsp:nvSpPr>
      <dsp:spPr>
        <a:xfrm>
          <a:off x="0" y="2543661"/>
          <a:ext cx="7728267" cy="0"/>
        </a:xfrm>
        <a:prstGeom prst="line">
          <a:avLst/>
        </a:prstGeom>
        <a:solidFill>
          <a:schemeClr val="accent5">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80538F40-8DC8-4121-A07D-3FABD2CE36EE}">
      <dsp:nvSpPr>
        <dsp:cNvPr id="0" name=""/>
        <dsp:cNvSpPr/>
      </dsp:nvSpPr>
      <dsp:spPr>
        <a:xfrm>
          <a:off x="0" y="2543662"/>
          <a:ext cx="7728267" cy="847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Centering Pregnancy Group Care Models -Chronic Disease and Stress Model</a:t>
          </a:r>
        </a:p>
      </dsp:txBody>
      <dsp:txXfrm>
        <a:off x="0" y="2543662"/>
        <a:ext cx="7728267" cy="847059"/>
      </dsp:txXfrm>
    </dsp:sp>
    <dsp:sp modelId="{B2BF5B06-AC4F-40E3-8325-0ACD1C3F2A9C}">
      <dsp:nvSpPr>
        <dsp:cNvPr id="0" name=""/>
        <dsp:cNvSpPr/>
      </dsp:nvSpPr>
      <dsp:spPr>
        <a:xfrm>
          <a:off x="0" y="3390721"/>
          <a:ext cx="7728267" cy="0"/>
        </a:xfrm>
        <a:prstGeom prst="line">
          <a:avLst/>
        </a:prstGeom>
        <a:solidFill>
          <a:schemeClr val="accent6">
            <a:hueOff val="0"/>
            <a:satOff val="0"/>
            <a:lumOff val="0"/>
            <a:alphaOff val="0"/>
          </a:schemeClr>
        </a:solidFill>
        <a:ln w="1079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7690483-C7D9-448A-9CCF-FC77FB07D32A}">
      <dsp:nvSpPr>
        <dsp:cNvPr id="0" name=""/>
        <dsp:cNvSpPr/>
      </dsp:nvSpPr>
      <dsp:spPr>
        <a:xfrm>
          <a:off x="0" y="3390721"/>
          <a:ext cx="7728267" cy="847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Universal Home Visitation </a:t>
          </a:r>
        </a:p>
      </dsp:txBody>
      <dsp:txXfrm>
        <a:off x="0" y="3390721"/>
        <a:ext cx="7728267" cy="847059"/>
      </dsp:txXfrm>
    </dsp:sp>
    <dsp:sp modelId="{4FFEC797-82F1-4A12-8180-E62AE474EE7C}">
      <dsp:nvSpPr>
        <dsp:cNvPr id="0" name=""/>
        <dsp:cNvSpPr/>
      </dsp:nvSpPr>
      <dsp:spPr>
        <a:xfrm>
          <a:off x="0" y="4237780"/>
          <a:ext cx="7728267" cy="0"/>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9F1672D2-DE33-466E-967D-9E3DF830C641}">
      <dsp:nvSpPr>
        <dsp:cNvPr id="0" name=""/>
        <dsp:cNvSpPr/>
      </dsp:nvSpPr>
      <dsp:spPr>
        <a:xfrm>
          <a:off x="0" y="4237780"/>
          <a:ext cx="7728267" cy="847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Improve Quality of Care </a:t>
          </a:r>
        </a:p>
      </dsp:txBody>
      <dsp:txXfrm>
        <a:off x="0" y="4237780"/>
        <a:ext cx="7728267" cy="84705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FA4185-69A9-4E01-BE5C-1E5418717ECB}">
      <dsp:nvSpPr>
        <dsp:cNvPr id="0" name=""/>
        <dsp:cNvSpPr/>
      </dsp:nvSpPr>
      <dsp:spPr>
        <a:xfrm>
          <a:off x="0" y="3217511"/>
          <a:ext cx="7104549" cy="2111036"/>
        </a:xfrm>
        <a:prstGeom prst="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a:t>Improve identification, engagement and retention of families (CQI)</a:t>
          </a:r>
        </a:p>
      </dsp:txBody>
      <dsp:txXfrm>
        <a:off x="0" y="3217511"/>
        <a:ext cx="7104549" cy="2111036"/>
      </dsp:txXfrm>
    </dsp:sp>
    <dsp:sp modelId="{5001C627-5312-4ADB-B0C5-884924FD40C3}">
      <dsp:nvSpPr>
        <dsp:cNvPr id="0" name=""/>
        <dsp:cNvSpPr/>
      </dsp:nvSpPr>
      <dsp:spPr>
        <a:xfrm rot="10800000">
          <a:off x="0" y="2403"/>
          <a:ext cx="7104549" cy="3246773"/>
        </a:xfrm>
        <a:prstGeom prst="upArrowCallout">
          <a:avLst/>
        </a:prstGeom>
        <a:solidFill>
          <a:schemeClr val="accent3">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a:t>Enhance supports for families before and after birth </a:t>
          </a:r>
        </a:p>
      </dsp:txBody>
      <dsp:txXfrm rot="-10800000">
        <a:off x="0" y="2403"/>
        <a:ext cx="7104549" cy="1139617"/>
      </dsp:txXfrm>
    </dsp:sp>
    <dsp:sp modelId="{C19273CF-28B7-471F-AD76-4E92EEA4F58B}">
      <dsp:nvSpPr>
        <dsp:cNvPr id="0" name=""/>
        <dsp:cNvSpPr/>
      </dsp:nvSpPr>
      <dsp:spPr>
        <a:xfrm>
          <a:off x="0" y="1142021"/>
          <a:ext cx="1776137" cy="970785"/>
        </a:xfrm>
        <a:prstGeom prst="rect">
          <a:avLst/>
        </a:prstGeom>
        <a:solidFill>
          <a:schemeClr val="accent2">
            <a:tint val="40000"/>
            <a:alpha val="90000"/>
            <a:hueOff val="0"/>
            <a:satOff val="0"/>
            <a:lumOff val="0"/>
            <a:alphaOff val="0"/>
          </a:schemeClr>
        </a:solidFill>
        <a:ln w="1079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en-US" sz="2100" kern="1200"/>
            <a:t>Healthy Start</a:t>
          </a:r>
        </a:p>
      </dsp:txBody>
      <dsp:txXfrm>
        <a:off x="0" y="1142021"/>
        <a:ext cx="1776137" cy="970785"/>
      </dsp:txXfrm>
    </dsp:sp>
    <dsp:sp modelId="{EB8DB178-2970-42E4-92AE-7F68D6BD562F}">
      <dsp:nvSpPr>
        <dsp:cNvPr id="0" name=""/>
        <dsp:cNvSpPr/>
      </dsp:nvSpPr>
      <dsp:spPr>
        <a:xfrm>
          <a:off x="1776137" y="1142021"/>
          <a:ext cx="1776137" cy="970785"/>
        </a:xfrm>
        <a:prstGeom prst="rect">
          <a:avLst/>
        </a:prstGeom>
        <a:solidFill>
          <a:schemeClr val="accent3">
            <a:tint val="40000"/>
            <a:alpha val="90000"/>
            <a:hueOff val="0"/>
            <a:satOff val="0"/>
            <a:lumOff val="0"/>
            <a:alphaOff val="0"/>
          </a:schemeClr>
        </a:solidFill>
        <a:ln w="1079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en-US" sz="2100" kern="1200"/>
            <a:t>Healthy Families </a:t>
          </a:r>
        </a:p>
      </dsp:txBody>
      <dsp:txXfrm>
        <a:off x="1776137" y="1142021"/>
        <a:ext cx="1776137" cy="970785"/>
      </dsp:txXfrm>
    </dsp:sp>
    <dsp:sp modelId="{8F1251EC-0304-46F7-9E69-4AAD32FE5EB0}">
      <dsp:nvSpPr>
        <dsp:cNvPr id="0" name=""/>
        <dsp:cNvSpPr/>
      </dsp:nvSpPr>
      <dsp:spPr>
        <a:xfrm>
          <a:off x="3552274" y="1142021"/>
          <a:ext cx="1776137" cy="970785"/>
        </a:xfrm>
        <a:prstGeom prst="rect">
          <a:avLst/>
        </a:prstGeom>
        <a:solidFill>
          <a:schemeClr val="accent4">
            <a:tint val="40000"/>
            <a:alpha val="90000"/>
            <a:hueOff val="0"/>
            <a:satOff val="0"/>
            <a:lumOff val="0"/>
            <a:alphaOff val="0"/>
          </a:schemeClr>
        </a:solidFill>
        <a:ln w="1079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en-US" sz="2100" kern="1200"/>
            <a:t>Nurse Family Partnership</a:t>
          </a:r>
        </a:p>
      </dsp:txBody>
      <dsp:txXfrm>
        <a:off x="3552274" y="1142021"/>
        <a:ext cx="1776137" cy="970785"/>
      </dsp:txXfrm>
    </dsp:sp>
    <dsp:sp modelId="{48BC61A6-735A-4280-8ADE-13BE557C29CF}">
      <dsp:nvSpPr>
        <dsp:cNvPr id="0" name=""/>
        <dsp:cNvSpPr/>
      </dsp:nvSpPr>
      <dsp:spPr>
        <a:xfrm>
          <a:off x="5328411" y="1142021"/>
          <a:ext cx="1776137" cy="970785"/>
        </a:xfrm>
        <a:prstGeom prst="rect">
          <a:avLst/>
        </a:prstGeom>
        <a:solidFill>
          <a:schemeClr val="accent5">
            <a:tint val="40000"/>
            <a:alpha val="90000"/>
            <a:hueOff val="0"/>
            <a:satOff val="0"/>
            <a:lumOff val="0"/>
            <a:alphaOff val="0"/>
          </a:schemeClr>
        </a:solidFill>
        <a:ln w="1079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en-US" sz="2100" kern="1200"/>
            <a:t>Universal Home Visitation </a:t>
          </a:r>
        </a:p>
      </dsp:txBody>
      <dsp:txXfrm>
        <a:off x="5328411" y="1142021"/>
        <a:ext cx="1776137" cy="97078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0AE35-2CAC-4BD5-9DEB-D5B49F7BAAA0}">
      <dsp:nvSpPr>
        <dsp:cNvPr id="0" name=""/>
        <dsp:cNvSpPr/>
      </dsp:nvSpPr>
      <dsp:spPr>
        <a:xfrm>
          <a:off x="0" y="238806"/>
          <a:ext cx="7728267" cy="1484730"/>
        </a:xfrm>
        <a:prstGeom prst="round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Invest in medical provider hospitals/hubs/clinics/offices that offer one-stop comprehensive services in addition to medical care.</a:t>
          </a:r>
        </a:p>
      </dsp:txBody>
      <dsp:txXfrm>
        <a:off x="72479" y="311285"/>
        <a:ext cx="7583309" cy="1339772"/>
      </dsp:txXfrm>
    </dsp:sp>
    <dsp:sp modelId="{D48F094F-561A-4BEC-84B6-D24480619290}">
      <dsp:nvSpPr>
        <dsp:cNvPr id="0" name=""/>
        <dsp:cNvSpPr/>
      </dsp:nvSpPr>
      <dsp:spPr>
        <a:xfrm>
          <a:off x="0" y="1801297"/>
          <a:ext cx="7728267" cy="1484730"/>
        </a:xfrm>
        <a:prstGeom prst="roundRect">
          <a:avLst/>
        </a:prstGeom>
        <a:solidFill>
          <a:schemeClr val="accent2">
            <a:hueOff val="814286"/>
            <a:satOff val="-24391"/>
            <a:lumOff val="5294"/>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Families looking for additional support face a fragmented system, begin with where services are located. </a:t>
          </a:r>
        </a:p>
      </dsp:txBody>
      <dsp:txXfrm>
        <a:off x="72479" y="1873776"/>
        <a:ext cx="7583309" cy="1339772"/>
      </dsp:txXfrm>
    </dsp:sp>
    <dsp:sp modelId="{9447F930-FCB4-4932-BEDB-90627F216EF7}">
      <dsp:nvSpPr>
        <dsp:cNvPr id="0" name=""/>
        <dsp:cNvSpPr/>
      </dsp:nvSpPr>
      <dsp:spPr>
        <a:xfrm>
          <a:off x="0" y="3363787"/>
          <a:ext cx="7728267" cy="1484730"/>
        </a:xfrm>
        <a:prstGeom prst="roundRect">
          <a:avLst/>
        </a:prstGeom>
        <a:solidFill>
          <a:schemeClr val="accent2">
            <a:hueOff val="1628573"/>
            <a:satOff val="-48781"/>
            <a:lumOff val="10588"/>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Research: one-stop approach can promote healthy behaviors and reduce negative outcomes associated with maternal and infant mortality. </a:t>
          </a:r>
        </a:p>
      </dsp:txBody>
      <dsp:txXfrm>
        <a:off x="72479" y="3436266"/>
        <a:ext cx="7583309" cy="133977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AD0933-92D2-4544-9A07-68B99C953BC4}">
      <dsp:nvSpPr>
        <dsp:cNvPr id="0" name=""/>
        <dsp:cNvSpPr/>
      </dsp:nvSpPr>
      <dsp:spPr>
        <a:xfrm>
          <a:off x="0" y="1240351"/>
          <a:ext cx="8004014" cy="554400"/>
        </a:xfrm>
        <a:prstGeom prst="rect">
          <a:avLst/>
        </a:prstGeom>
        <a:solidFill>
          <a:schemeClr val="lt1">
            <a:alpha val="90000"/>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F9AC09-A5F8-49AB-A83F-701EC22D8D50}">
      <dsp:nvSpPr>
        <dsp:cNvPr id="0" name=""/>
        <dsp:cNvSpPr/>
      </dsp:nvSpPr>
      <dsp:spPr>
        <a:xfrm>
          <a:off x="400200" y="915631"/>
          <a:ext cx="5602809" cy="649440"/>
        </a:xfrm>
        <a:prstGeom prst="round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11773" tIns="0" rIns="211773" bIns="0" numCol="1" spcCol="1270" anchor="ctr" anchorCtr="0">
          <a:noAutofit/>
        </a:bodyPr>
        <a:lstStyle/>
        <a:p>
          <a:pPr marL="0" lvl="0" indent="0" algn="l" defTabSz="977900">
            <a:lnSpc>
              <a:spcPct val="90000"/>
            </a:lnSpc>
            <a:spcBef>
              <a:spcPct val="0"/>
            </a:spcBef>
            <a:spcAft>
              <a:spcPct val="35000"/>
            </a:spcAft>
            <a:buNone/>
          </a:pPr>
          <a:r>
            <a:rPr lang="en-US" sz="2200" kern="1200"/>
            <a:t>Medical home and Episode based Payments </a:t>
          </a:r>
        </a:p>
      </dsp:txBody>
      <dsp:txXfrm>
        <a:off x="431903" y="947334"/>
        <a:ext cx="5539403" cy="586034"/>
      </dsp:txXfrm>
    </dsp:sp>
    <dsp:sp modelId="{E726E9CA-3849-406C-BC8B-73DEE9050622}">
      <dsp:nvSpPr>
        <dsp:cNvPr id="0" name=""/>
        <dsp:cNvSpPr/>
      </dsp:nvSpPr>
      <dsp:spPr>
        <a:xfrm>
          <a:off x="0" y="2238271"/>
          <a:ext cx="8004014" cy="2217600"/>
        </a:xfrm>
        <a:prstGeom prst="rect">
          <a:avLst/>
        </a:prstGeom>
        <a:solidFill>
          <a:schemeClr val="lt1">
            <a:alpha val="90000"/>
            <a:hueOff val="0"/>
            <a:satOff val="0"/>
            <a:lumOff val="0"/>
            <a:alphaOff val="0"/>
          </a:schemeClr>
        </a:solidFill>
        <a:ln w="10795" cap="flat" cmpd="sng" algn="ctr">
          <a:solidFill>
            <a:schemeClr val="accent2">
              <a:hueOff val="1628573"/>
              <a:satOff val="-48781"/>
              <a:lumOff val="1058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1200" tIns="458216" rIns="621200" bIns="156464" numCol="1" spcCol="1270" anchor="t" anchorCtr="0">
          <a:noAutofit/>
        </a:bodyPr>
        <a:lstStyle/>
        <a:p>
          <a:pPr marL="228600" lvl="1" indent="-228600" algn="l" defTabSz="977900">
            <a:lnSpc>
              <a:spcPct val="90000"/>
            </a:lnSpc>
            <a:spcBef>
              <a:spcPct val="0"/>
            </a:spcBef>
            <a:spcAft>
              <a:spcPct val="15000"/>
            </a:spcAft>
            <a:buChar char="•"/>
          </a:pPr>
          <a:r>
            <a:rPr lang="en-US" sz="2200" kern="1200" dirty="0"/>
            <a:t>Strong Start for Healthy Mothers &amp; Babies Medical Home Model in Tampa Bay area (successful three-year demonstration project).</a:t>
          </a:r>
        </a:p>
        <a:p>
          <a:pPr marL="228600" lvl="1" indent="-228600" algn="l" defTabSz="977900">
            <a:lnSpc>
              <a:spcPct val="90000"/>
            </a:lnSpc>
            <a:spcBef>
              <a:spcPct val="0"/>
            </a:spcBef>
            <a:spcAft>
              <a:spcPct val="15000"/>
            </a:spcAft>
            <a:buChar char="•"/>
          </a:pPr>
          <a:r>
            <a:rPr lang="en-US" sz="2200" kern="1200"/>
            <a:t>Wisconsin’s Obstetric Medical Home Program (part of state Medicaid program)</a:t>
          </a:r>
        </a:p>
      </dsp:txBody>
      <dsp:txXfrm>
        <a:off x="0" y="2238271"/>
        <a:ext cx="8004014" cy="2217600"/>
      </dsp:txXfrm>
    </dsp:sp>
    <dsp:sp modelId="{D28E7F9A-A5E9-424C-BA7D-58F28CE2EF65}">
      <dsp:nvSpPr>
        <dsp:cNvPr id="0" name=""/>
        <dsp:cNvSpPr/>
      </dsp:nvSpPr>
      <dsp:spPr>
        <a:xfrm>
          <a:off x="400200" y="1913551"/>
          <a:ext cx="5602809" cy="649440"/>
        </a:xfrm>
        <a:prstGeom prst="roundRect">
          <a:avLst/>
        </a:prstGeom>
        <a:solidFill>
          <a:schemeClr val="accent2">
            <a:hueOff val="1628573"/>
            <a:satOff val="-48781"/>
            <a:lumOff val="10588"/>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11773" tIns="0" rIns="211773" bIns="0" numCol="1" spcCol="1270" anchor="ctr" anchorCtr="0">
          <a:noAutofit/>
        </a:bodyPr>
        <a:lstStyle/>
        <a:p>
          <a:pPr marL="0" lvl="0" indent="0" algn="l" defTabSz="977900">
            <a:lnSpc>
              <a:spcPct val="90000"/>
            </a:lnSpc>
            <a:spcBef>
              <a:spcPct val="0"/>
            </a:spcBef>
            <a:spcAft>
              <a:spcPct val="35000"/>
            </a:spcAft>
            <a:buNone/>
          </a:pPr>
          <a:r>
            <a:rPr lang="en-US" sz="2200" kern="1200"/>
            <a:t>Successful models:</a:t>
          </a:r>
        </a:p>
      </dsp:txBody>
      <dsp:txXfrm>
        <a:off x="431903" y="1945254"/>
        <a:ext cx="5539403" cy="58603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0BFC5D-294F-41E0-9CC0-4A2F3417FF17}">
      <dsp:nvSpPr>
        <dsp:cNvPr id="0" name=""/>
        <dsp:cNvSpPr/>
      </dsp:nvSpPr>
      <dsp:spPr>
        <a:xfrm>
          <a:off x="0" y="3829498"/>
          <a:ext cx="7728267" cy="1256926"/>
        </a:xfrm>
        <a:prstGeom prst="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Centering Group Care Model</a:t>
          </a:r>
        </a:p>
      </dsp:txBody>
      <dsp:txXfrm>
        <a:off x="0" y="3829498"/>
        <a:ext cx="7728267" cy="678740"/>
      </dsp:txXfrm>
    </dsp:sp>
    <dsp:sp modelId="{869FADA5-2C8D-4983-8FA0-2EBB4FBFD067}">
      <dsp:nvSpPr>
        <dsp:cNvPr id="0" name=""/>
        <dsp:cNvSpPr/>
      </dsp:nvSpPr>
      <dsp:spPr>
        <a:xfrm>
          <a:off x="0" y="4483099"/>
          <a:ext cx="3864133" cy="578186"/>
        </a:xfrm>
        <a:prstGeom prst="rect">
          <a:avLst/>
        </a:prstGeom>
        <a:solidFill>
          <a:schemeClr val="accent2">
            <a:tint val="40000"/>
            <a:alpha val="90000"/>
            <a:hueOff val="0"/>
            <a:satOff val="0"/>
            <a:lumOff val="0"/>
            <a:alphaOff val="0"/>
          </a:schemeClr>
        </a:solidFill>
        <a:ln w="1079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t>Pregnancy</a:t>
          </a:r>
        </a:p>
      </dsp:txBody>
      <dsp:txXfrm>
        <a:off x="0" y="4483099"/>
        <a:ext cx="3864133" cy="578186"/>
      </dsp:txXfrm>
    </dsp:sp>
    <dsp:sp modelId="{9D303643-4E45-4E29-B4E3-84BC17B8D89B}">
      <dsp:nvSpPr>
        <dsp:cNvPr id="0" name=""/>
        <dsp:cNvSpPr/>
      </dsp:nvSpPr>
      <dsp:spPr>
        <a:xfrm>
          <a:off x="3864133" y="4483099"/>
          <a:ext cx="3864133" cy="578186"/>
        </a:xfrm>
        <a:prstGeom prst="rect">
          <a:avLst/>
        </a:prstGeom>
        <a:solidFill>
          <a:schemeClr val="accent2">
            <a:tint val="40000"/>
            <a:alpha val="90000"/>
            <a:hueOff val="815703"/>
            <a:satOff val="-4386"/>
            <a:lumOff val="-89"/>
            <a:alphaOff val="0"/>
          </a:schemeClr>
        </a:solidFill>
        <a:ln w="10795" cap="flat" cmpd="sng" algn="ctr">
          <a:solidFill>
            <a:schemeClr val="accent2">
              <a:tint val="40000"/>
              <a:alpha val="90000"/>
              <a:hueOff val="815703"/>
              <a:satOff val="-4386"/>
              <a:lumOff val="-8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t>Pediatric/Parenting &amp; Interconception</a:t>
          </a:r>
        </a:p>
      </dsp:txBody>
      <dsp:txXfrm>
        <a:off x="3864133" y="4483099"/>
        <a:ext cx="3864133" cy="578186"/>
      </dsp:txXfrm>
    </dsp:sp>
    <dsp:sp modelId="{772623DA-EA3D-4ECD-9857-1BB470327C43}">
      <dsp:nvSpPr>
        <dsp:cNvPr id="0" name=""/>
        <dsp:cNvSpPr/>
      </dsp:nvSpPr>
      <dsp:spPr>
        <a:xfrm rot="10800000">
          <a:off x="0" y="1915198"/>
          <a:ext cx="7728267" cy="1933153"/>
        </a:xfrm>
        <a:prstGeom prst="upArrowCallout">
          <a:avLst/>
        </a:prstGeom>
        <a:solidFill>
          <a:schemeClr val="accent2">
            <a:hueOff val="814286"/>
            <a:satOff val="-24391"/>
            <a:lumOff val="5294"/>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Provide Medical Home for all women of childbearing age</a:t>
          </a:r>
        </a:p>
      </dsp:txBody>
      <dsp:txXfrm rot="10800000">
        <a:off x="0" y="1915198"/>
        <a:ext cx="7728267" cy="1256105"/>
      </dsp:txXfrm>
    </dsp:sp>
    <dsp:sp modelId="{A12E06F7-7302-4BCB-A18C-85A0713950F0}">
      <dsp:nvSpPr>
        <dsp:cNvPr id="0" name=""/>
        <dsp:cNvSpPr/>
      </dsp:nvSpPr>
      <dsp:spPr>
        <a:xfrm rot="10800000">
          <a:off x="0" y="899"/>
          <a:ext cx="7728267" cy="1933153"/>
        </a:xfrm>
        <a:prstGeom prst="upArrowCallout">
          <a:avLst/>
        </a:prstGeom>
        <a:solidFill>
          <a:schemeClr val="accent2">
            <a:hueOff val="1628573"/>
            <a:satOff val="-48781"/>
            <a:lumOff val="10588"/>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Expansion of health care coverage, use of postpartum family planning &amp; primary care</a:t>
          </a:r>
        </a:p>
      </dsp:txBody>
      <dsp:txXfrm rot="-10800000">
        <a:off x="0" y="899"/>
        <a:ext cx="7728267" cy="678536"/>
      </dsp:txXfrm>
    </dsp:sp>
    <dsp:sp modelId="{A82F6792-D334-41A4-9EAE-20A062E7A017}">
      <dsp:nvSpPr>
        <dsp:cNvPr id="0" name=""/>
        <dsp:cNvSpPr/>
      </dsp:nvSpPr>
      <dsp:spPr>
        <a:xfrm>
          <a:off x="0" y="679436"/>
          <a:ext cx="3864133" cy="578012"/>
        </a:xfrm>
        <a:prstGeom prst="rect">
          <a:avLst/>
        </a:prstGeom>
        <a:solidFill>
          <a:schemeClr val="accent2">
            <a:tint val="40000"/>
            <a:alpha val="90000"/>
            <a:hueOff val="1631405"/>
            <a:satOff val="-8771"/>
            <a:lumOff val="-177"/>
            <a:alphaOff val="0"/>
          </a:schemeClr>
        </a:solidFill>
        <a:ln w="10795" cap="flat" cmpd="sng" algn="ctr">
          <a:solidFill>
            <a:schemeClr val="accent2">
              <a:tint val="40000"/>
              <a:alpha val="90000"/>
              <a:hueOff val="1631405"/>
              <a:satOff val="-8771"/>
              <a:lumOff val="-1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t>Continue Medicaid eligibility for one year post-birth</a:t>
          </a:r>
        </a:p>
      </dsp:txBody>
      <dsp:txXfrm>
        <a:off x="0" y="679436"/>
        <a:ext cx="3864133" cy="578012"/>
      </dsp:txXfrm>
    </dsp:sp>
    <dsp:sp modelId="{BA66E881-5443-4FBB-A1A5-CF343F6A3673}">
      <dsp:nvSpPr>
        <dsp:cNvPr id="0" name=""/>
        <dsp:cNvSpPr/>
      </dsp:nvSpPr>
      <dsp:spPr>
        <a:xfrm>
          <a:off x="3864133" y="679436"/>
          <a:ext cx="3864133" cy="578012"/>
        </a:xfrm>
        <a:prstGeom prst="rect">
          <a:avLst/>
        </a:prstGeom>
        <a:solidFill>
          <a:schemeClr val="accent2">
            <a:tint val="40000"/>
            <a:alpha val="90000"/>
            <a:hueOff val="2447108"/>
            <a:satOff val="-13157"/>
            <a:lumOff val="-266"/>
            <a:alphaOff val="0"/>
          </a:schemeClr>
        </a:solidFill>
        <a:ln w="10795" cap="flat" cmpd="sng" algn="ctr">
          <a:solidFill>
            <a:schemeClr val="accent2">
              <a:tint val="40000"/>
              <a:alpha val="90000"/>
              <a:hueOff val="2447108"/>
              <a:satOff val="-13157"/>
              <a:lumOff val="-26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t>Expand knowledge, utilization of Family Planning Medicaid waiver</a:t>
          </a:r>
        </a:p>
      </dsp:txBody>
      <dsp:txXfrm>
        <a:off x="3864133" y="679436"/>
        <a:ext cx="3864133" cy="5780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DF5B94-45DF-4355-805B-7D7D1E941CA5}">
      <dsp:nvSpPr>
        <dsp:cNvPr id="0" name=""/>
        <dsp:cNvSpPr/>
      </dsp:nvSpPr>
      <dsp:spPr>
        <a:xfrm>
          <a:off x="0" y="2528"/>
          <a:ext cx="7890553" cy="128158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410429-DB52-4585-8E1A-E409EEDC5F03}">
      <dsp:nvSpPr>
        <dsp:cNvPr id="0" name=""/>
        <dsp:cNvSpPr/>
      </dsp:nvSpPr>
      <dsp:spPr>
        <a:xfrm>
          <a:off x="387678" y="290884"/>
          <a:ext cx="704870" cy="7048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73FA602-AF90-4AEF-9689-20CB723444EC}">
      <dsp:nvSpPr>
        <dsp:cNvPr id="0" name=""/>
        <dsp:cNvSpPr/>
      </dsp:nvSpPr>
      <dsp:spPr>
        <a:xfrm>
          <a:off x="1480227" y="2528"/>
          <a:ext cx="3550748" cy="1281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634" tIns="135634" rIns="135634" bIns="135634" numCol="1" spcCol="1270" anchor="ctr" anchorCtr="0">
          <a:noAutofit/>
        </a:bodyPr>
        <a:lstStyle/>
        <a:p>
          <a:pPr marL="0" lvl="0" indent="0" algn="l" defTabSz="977900">
            <a:lnSpc>
              <a:spcPct val="90000"/>
            </a:lnSpc>
            <a:spcBef>
              <a:spcPct val="0"/>
            </a:spcBef>
            <a:spcAft>
              <a:spcPct val="35000"/>
            </a:spcAft>
            <a:buNone/>
          </a:pPr>
          <a:r>
            <a:rPr lang="en-US" sz="2200" kern="1200"/>
            <a:t>Two periods of risk account for largest proportion of poor birth outcomes in NEF:</a:t>
          </a:r>
        </a:p>
      </dsp:txBody>
      <dsp:txXfrm>
        <a:off x="1480227" y="2528"/>
        <a:ext cx="3550748" cy="1281582"/>
      </dsp:txXfrm>
    </dsp:sp>
    <dsp:sp modelId="{21821AA3-FECD-45D7-A07A-1A87676ED1E7}">
      <dsp:nvSpPr>
        <dsp:cNvPr id="0" name=""/>
        <dsp:cNvSpPr/>
      </dsp:nvSpPr>
      <dsp:spPr>
        <a:xfrm>
          <a:off x="5030976" y="2528"/>
          <a:ext cx="2859576" cy="1281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634" tIns="135634" rIns="135634" bIns="135634"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accent2"/>
              </a:solidFill>
            </a:rPr>
            <a:t>Maternal health &amp; prematurity </a:t>
          </a:r>
        </a:p>
        <a:p>
          <a:pPr marL="0" lvl="0" indent="0" algn="l" defTabSz="800100">
            <a:lnSpc>
              <a:spcPct val="90000"/>
            </a:lnSpc>
            <a:spcBef>
              <a:spcPct val="0"/>
            </a:spcBef>
            <a:spcAft>
              <a:spcPct val="35000"/>
            </a:spcAft>
            <a:buNone/>
          </a:pPr>
          <a:r>
            <a:rPr lang="en-US" sz="1800" kern="1200" dirty="0">
              <a:solidFill>
                <a:schemeClr val="accent2"/>
              </a:solidFill>
            </a:rPr>
            <a:t>Maternal care</a:t>
          </a:r>
        </a:p>
      </dsp:txBody>
      <dsp:txXfrm>
        <a:off x="5030976" y="2528"/>
        <a:ext cx="2859576" cy="1281582"/>
      </dsp:txXfrm>
    </dsp:sp>
    <dsp:sp modelId="{35C4D767-4F6F-4533-9DAF-A80DCDD12F82}">
      <dsp:nvSpPr>
        <dsp:cNvPr id="0" name=""/>
        <dsp:cNvSpPr/>
      </dsp:nvSpPr>
      <dsp:spPr>
        <a:xfrm>
          <a:off x="0" y="1604506"/>
          <a:ext cx="7890553" cy="128158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55851E-1327-47E6-B805-F38DD8F19E79}">
      <dsp:nvSpPr>
        <dsp:cNvPr id="0" name=""/>
        <dsp:cNvSpPr/>
      </dsp:nvSpPr>
      <dsp:spPr>
        <a:xfrm>
          <a:off x="387678" y="1892863"/>
          <a:ext cx="704870" cy="7048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FB8130A-A310-43B1-A12C-AE3DF154F6E7}">
      <dsp:nvSpPr>
        <dsp:cNvPr id="0" name=""/>
        <dsp:cNvSpPr/>
      </dsp:nvSpPr>
      <dsp:spPr>
        <a:xfrm>
          <a:off x="1480227" y="1604506"/>
          <a:ext cx="6410325" cy="1281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634" tIns="135634" rIns="135634" bIns="135634" numCol="1" spcCol="1270" anchor="ctr" anchorCtr="0">
          <a:noAutofit/>
        </a:bodyPr>
        <a:lstStyle/>
        <a:p>
          <a:pPr marL="0" lvl="0" indent="0" algn="l" defTabSz="977900">
            <a:lnSpc>
              <a:spcPct val="90000"/>
            </a:lnSpc>
            <a:spcBef>
              <a:spcPct val="0"/>
            </a:spcBef>
            <a:spcAft>
              <a:spcPct val="35000"/>
            </a:spcAft>
            <a:buNone/>
          </a:pPr>
          <a:r>
            <a:rPr lang="en-US" sz="2200" kern="1200" dirty="0"/>
            <a:t>These periods of risk reflect the </a:t>
          </a:r>
          <a:r>
            <a:rPr lang="en-US" sz="2200" kern="1200" dirty="0">
              <a:solidFill>
                <a:schemeClr val="accent2"/>
              </a:solidFill>
            </a:rPr>
            <a:t>greatest disparities </a:t>
          </a:r>
          <a:r>
            <a:rPr lang="en-US" sz="2200" kern="1200" dirty="0"/>
            <a:t>in birth outcomes.</a:t>
          </a:r>
        </a:p>
      </dsp:txBody>
      <dsp:txXfrm>
        <a:off x="1480227" y="1604506"/>
        <a:ext cx="6410325" cy="1281582"/>
      </dsp:txXfrm>
    </dsp:sp>
    <dsp:sp modelId="{392E5E6B-8813-4CC3-BC4A-AB6858BC5D87}">
      <dsp:nvSpPr>
        <dsp:cNvPr id="0" name=""/>
        <dsp:cNvSpPr/>
      </dsp:nvSpPr>
      <dsp:spPr>
        <a:xfrm>
          <a:off x="0" y="3206485"/>
          <a:ext cx="7890553" cy="128158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5B1738-B0F7-4ABD-AD93-F183F47A6C00}">
      <dsp:nvSpPr>
        <dsp:cNvPr id="0" name=""/>
        <dsp:cNvSpPr/>
      </dsp:nvSpPr>
      <dsp:spPr>
        <a:xfrm>
          <a:off x="387678" y="3494841"/>
          <a:ext cx="704870" cy="70487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86A2BA1-C4C0-4164-BAC7-ACF3DD38A5F4}">
      <dsp:nvSpPr>
        <dsp:cNvPr id="0" name=""/>
        <dsp:cNvSpPr/>
      </dsp:nvSpPr>
      <dsp:spPr>
        <a:xfrm>
          <a:off x="1480227" y="3206485"/>
          <a:ext cx="6410325" cy="1281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634" tIns="135634" rIns="135634" bIns="135634"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accent2"/>
              </a:solidFill>
            </a:rPr>
            <a:t>Infant care </a:t>
          </a:r>
          <a:r>
            <a:rPr lang="en-US" sz="2200" kern="1200" dirty="0"/>
            <a:t>also contributes to poor outcomes among white babies (sleep-related deaths, accidents, abuse/neglect)</a:t>
          </a:r>
        </a:p>
      </dsp:txBody>
      <dsp:txXfrm>
        <a:off x="1480227" y="3206485"/>
        <a:ext cx="6410325" cy="1281582"/>
      </dsp:txXfrm>
    </dsp:sp>
    <dsp:sp modelId="{84B2DC1F-DE79-4AAE-A92A-3540CA58A2D3}">
      <dsp:nvSpPr>
        <dsp:cNvPr id="0" name=""/>
        <dsp:cNvSpPr/>
      </dsp:nvSpPr>
      <dsp:spPr>
        <a:xfrm>
          <a:off x="0" y="4808463"/>
          <a:ext cx="7890553" cy="128158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6FC3EE-307B-4C29-80EB-075F219477AB}">
      <dsp:nvSpPr>
        <dsp:cNvPr id="0" name=""/>
        <dsp:cNvSpPr/>
      </dsp:nvSpPr>
      <dsp:spPr>
        <a:xfrm>
          <a:off x="387678" y="5096819"/>
          <a:ext cx="704870" cy="70487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54375ED-D7EE-43DC-A623-CC3C9D142E5F}">
      <dsp:nvSpPr>
        <dsp:cNvPr id="0" name=""/>
        <dsp:cNvSpPr/>
      </dsp:nvSpPr>
      <dsp:spPr>
        <a:xfrm>
          <a:off x="1480227" y="4808463"/>
          <a:ext cx="6410325" cy="1281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634" tIns="135634" rIns="135634" bIns="135634" numCol="1" spcCol="1270" anchor="ctr" anchorCtr="0">
          <a:noAutofit/>
        </a:bodyPr>
        <a:lstStyle/>
        <a:p>
          <a:pPr marL="0" lvl="0" indent="0" algn="l" defTabSz="977900">
            <a:lnSpc>
              <a:spcPct val="90000"/>
            </a:lnSpc>
            <a:spcBef>
              <a:spcPct val="0"/>
            </a:spcBef>
            <a:spcAft>
              <a:spcPct val="35000"/>
            </a:spcAft>
            <a:buNone/>
          </a:pPr>
          <a:r>
            <a:rPr lang="en-US" sz="2200" kern="1200" dirty="0"/>
            <a:t>Difference in mortality between groups with best and worst outcomes – too many babies are born in NEF </a:t>
          </a:r>
          <a:r>
            <a:rPr lang="en-US" sz="2200" kern="1200" dirty="0">
              <a:solidFill>
                <a:schemeClr val="accent2"/>
              </a:solidFill>
            </a:rPr>
            <a:t>too soon and too small</a:t>
          </a:r>
        </a:p>
      </dsp:txBody>
      <dsp:txXfrm>
        <a:off x="1480227" y="4808463"/>
        <a:ext cx="6410325" cy="12815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0AA0D-6F65-4A70-86A4-4FFBD0FEB031}">
      <dsp:nvSpPr>
        <dsp:cNvPr id="0" name=""/>
        <dsp:cNvSpPr/>
      </dsp:nvSpPr>
      <dsp:spPr>
        <a:xfrm>
          <a:off x="0" y="331911"/>
          <a:ext cx="7728267" cy="3150000"/>
        </a:xfrm>
        <a:prstGeom prst="rect">
          <a:avLst/>
        </a:prstGeom>
        <a:solidFill>
          <a:schemeClr val="lt1">
            <a:alpha val="90000"/>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9799" tIns="416560" rIns="599799"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a:t>61% unmarried (single, divorced, separated)</a:t>
          </a:r>
        </a:p>
        <a:p>
          <a:pPr marL="228600" lvl="1" indent="-228600" algn="l" defTabSz="889000">
            <a:lnSpc>
              <a:spcPct val="90000"/>
            </a:lnSpc>
            <a:spcBef>
              <a:spcPct val="0"/>
            </a:spcBef>
            <a:spcAft>
              <a:spcPct val="15000"/>
            </a:spcAft>
            <a:buChar char="•"/>
          </a:pPr>
          <a:r>
            <a:rPr lang="en-US" sz="2000" kern="1200"/>
            <a:t>12% &lt; 18 years old at first pregnancy</a:t>
          </a:r>
        </a:p>
        <a:p>
          <a:pPr marL="228600" lvl="1" indent="-228600" algn="l" defTabSz="889000">
            <a:lnSpc>
              <a:spcPct val="90000"/>
            </a:lnSpc>
            <a:spcBef>
              <a:spcPct val="0"/>
            </a:spcBef>
            <a:spcAft>
              <a:spcPct val="15000"/>
            </a:spcAft>
            <a:buChar char="•"/>
          </a:pPr>
          <a:r>
            <a:rPr lang="en-US" sz="2000" kern="1200"/>
            <a:t>77% high school or less education</a:t>
          </a:r>
        </a:p>
        <a:p>
          <a:pPr marL="228600" lvl="1" indent="-228600" algn="l" defTabSz="889000">
            <a:lnSpc>
              <a:spcPct val="90000"/>
            </a:lnSpc>
            <a:spcBef>
              <a:spcPct val="0"/>
            </a:spcBef>
            <a:spcAft>
              <a:spcPct val="15000"/>
            </a:spcAft>
            <a:buChar char="•"/>
          </a:pPr>
          <a:r>
            <a:rPr lang="en-US" sz="2000" kern="1200"/>
            <a:t>55% low income</a:t>
          </a:r>
        </a:p>
        <a:p>
          <a:pPr marL="228600" lvl="1" indent="-228600" algn="l" defTabSz="889000">
            <a:lnSpc>
              <a:spcPct val="90000"/>
            </a:lnSpc>
            <a:spcBef>
              <a:spcPct val="0"/>
            </a:spcBef>
            <a:spcAft>
              <a:spcPct val="15000"/>
            </a:spcAft>
            <a:buChar char="•"/>
          </a:pPr>
          <a:r>
            <a:rPr lang="en-US" sz="2000" kern="1200"/>
            <a:t>41% employed</a:t>
          </a:r>
        </a:p>
        <a:p>
          <a:pPr marL="228600" lvl="1" indent="-228600" algn="l" defTabSz="889000">
            <a:lnSpc>
              <a:spcPct val="90000"/>
            </a:lnSpc>
            <a:spcBef>
              <a:spcPct val="0"/>
            </a:spcBef>
            <a:spcAft>
              <a:spcPct val="15000"/>
            </a:spcAft>
            <a:buChar char="•"/>
          </a:pPr>
          <a:r>
            <a:rPr lang="en-US" sz="2000" kern="1200"/>
            <a:t>Dads had similar profiles (although lots of missing info)</a:t>
          </a:r>
        </a:p>
        <a:p>
          <a:pPr marL="228600" lvl="1" indent="-228600" algn="l" defTabSz="889000">
            <a:lnSpc>
              <a:spcPct val="90000"/>
            </a:lnSpc>
            <a:spcBef>
              <a:spcPct val="0"/>
            </a:spcBef>
            <a:spcAft>
              <a:spcPct val="15000"/>
            </a:spcAft>
            <a:buChar char="•"/>
          </a:pPr>
          <a:r>
            <a:rPr lang="en-US" sz="2000" kern="1200"/>
            <a:t>Lack of insurance prior to pregnancy</a:t>
          </a:r>
        </a:p>
        <a:p>
          <a:pPr marL="228600" lvl="1" indent="-228600" algn="l" defTabSz="889000">
            <a:lnSpc>
              <a:spcPct val="90000"/>
            </a:lnSpc>
            <a:spcBef>
              <a:spcPct val="0"/>
            </a:spcBef>
            <a:spcAft>
              <a:spcPct val="15000"/>
            </a:spcAft>
            <a:buChar char="•"/>
          </a:pPr>
          <a:r>
            <a:rPr lang="en-US" sz="2000" kern="1200"/>
            <a:t>Disproportionate impact on black moms</a:t>
          </a:r>
        </a:p>
      </dsp:txBody>
      <dsp:txXfrm>
        <a:off x="0" y="331911"/>
        <a:ext cx="7728267" cy="3150000"/>
      </dsp:txXfrm>
    </dsp:sp>
    <dsp:sp modelId="{DA4C3A71-F11D-4196-83EF-B47438912D79}">
      <dsp:nvSpPr>
        <dsp:cNvPr id="0" name=""/>
        <dsp:cNvSpPr/>
      </dsp:nvSpPr>
      <dsp:spPr>
        <a:xfrm>
          <a:off x="386413" y="36711"/>
          <a:ext cx="5409786" cy="590400"/>
        </a:xfrm>
        <a:prstGeom prst="round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4477" tIns="0" rIns="204477" bIns="0" numCol="1" spcCol="1270" anchor="ctr" anchorCtr="0">
          <a:noAutofit/>
        </a:bodyPr>
        <a:lstStyle/>
        <a:p>
          <a:pPr marL="0" lvl="0" indent="0" algn="l" defTabSz="889000">
            <a:lnSpc>
              <a:spcPct val="90000"/>
            </a:lnSpc>
            <a:spcBef>
              <a:spcPct val="0"/>
            </a:spcBef>
            <a:spcAft>
              <a:spcPct val="35000"/>
            </a:spcAft>
            <a:buNone/>
          </a:pPr>
          <a:r>
            <a:rPr lang="en-US" sz="2000" kern="1200"/>
            <a:t>Social determinants of health</a:t>
          </a:r>
        </a:p>
      </dsp:txBody>
      <dsp:txXfrm>
        <a:off x="415234" y="65532"/>
        <a:ext cx="5352144" cy="532758"/>
      </dsp:txXfrm>
    </dsp:sp>
    <dsp:sp modelId="{3E1B8B82-1762-4EFD-B926-3B8B32B169AD}">
      <dsp:nvSpPr>
        <dsp:cNvPr id="0" name=""/>
        <dsp:cNvSpPr/>
      </dsp:nvSpPr>
      <dsp:spPr>
        <a:xfrm>
          <a:off x="0" y="3885112"/>
          <a:ext cx="7728267" cy="1165500"/>
        </a:xfrm>
        <a:prstGeom prst="rect">
          <a:avLst/>
        </a:prstGeom>
        <a:solidFill>
          <a:schemeClr val="lt1">
            <a:alpha val="90000"/>
            <a:hueOff val="0"/>
            <a:satOff val="0"/>
            <a:lumOff val="0"/>
            <a:alphaOff val="0"/>
          </a:schemeClr>
        </a:solidFill>
        <a:ln w="10795" cap="flat" cmpd="sng" algn="ctr">
          <a:solidFill>
            <a:schemeClr val="accent2">
              <a:hueOff val="1628573"/>
              <a:satOff val="-48781"/>
              <a:lumOff val="1058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9799" tIns="416560" rIns="599799"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a:t>27% previous pre-term of LBW birth</a:t>
          </a:r>
        </a:p>
        <a:p>
          <a:pPr marL="228600" lvl="1" indent="-228600" algn="l" defTabSz="889000">
            <a:lnSpc>
              <a:spcPct val="90000"/>
            </a:lnSpc>
            <a:spcBef>
              <a:spcPct val="0"/>
            </a:spcBef>
            <a:spcAft>
              <a:spcPct val="15000"/>
            </a:spcAft>
            <a:buChar char="•"/>
          </a:pPr>
          <a:r>
            <a:rPr lang="en-US" sz="2000" kern="1200"/>
            <a:t>More likely among black moms</a:t>
          </a:r>
        </a:p>
      </dsp:txBody>
      <dsp:txXfrm>
        <a:off x="0" y="3885112"/>
        <a:ext cx="7728267" cy="1165500"/>
      </dsp:txXfrm>
    </dsp:sp>
    <dsp:sp modelId="{81189661-FE41-4089-96B8-63DE1D71CB73}">
      <dsp:nvSpPr>
        <dsp:cNvPr id="0" name=""/>
        <dsp:cNvSpPr/>
      </dsp:nvSpPr>
      <dsp:spPr>
        <a:xfrm>
          <a:off x="386413" y="3589912"/>
          <a:ext cx="5409786" cy="590400"/>
        </a:xfrm>
        <a:prstGeom prst="roundRect">
          <a:avLst/>
        </a:prstGeom>
        <a:solidFill>
          <a:schemeClr val="accent2">
            <a:hueOff val="1628573"/>
            <a:satOff val="-48781"/>
            <a:lumOff val="10588"/>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4477" tIns="0" rIns="204477" bIns="0" numCol="1" spcCol="1270" anchor="ctr" anchorCtr="0">
          <a:noAutofit/>
        </a:bodyPr>
        <a:lstStyle/>
        <a:p>
          <a:pPr marL="0" lvl="0" indent="0" algn="l" defTabSz="889000">
            <a:lnSpc>
              <a:spcPct val="90000"/>
            </a:lnSpc>
            <a:spcBef>
              <a:spcPct val="0"/>
            </a:spcBef>
            <a:spcAft>
              <a:spcPct val="35000"/>
            </a:spcAft>
            <a:buNone/>
          </a:pPr>
          <a:r>
            <a:rPr lang="en-US" sz="2000" kern="1200"/>
            <a:t>Prior poor outcome</a:t>
          </a:r>
        </a:p>
      </dsp:txBody>
      <dsp:txXfrm>
        <a:off x="415234" y="3618733"/>
        <a:ext cx="5352144" cy="5327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2FC9BE-193C-41B7-B1E6-0B985B34AF0C}">
      <dsp:nvSpPr>
        <dsp:cNvPr id="0" name=""/>
        <dsp:cNvSpPr/>
      </dsp:nvSpPr>
      <dsp:spPr>
        <a:xfrm>
          <a:off x="0" y="368575"/>
          <a:ext cx="8415045" cy="1512000"/>
        </a:xfrm>
        <a:prstGeom prst="rect">
          <a:avLst/>
        </a:prstGeom>
        <a:solidFill>
          <a:schemeClr val="lt1">
            <a:alpha val="90000"/>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3101" tIns="416560" rIns="653101"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a:t>40% had &lt; 18 months between pregnancies</a:t>
          </a:r>
        </a:p>
        <a:p>
          <a:pPr marL="228600" lvl="1" indent="-228600" algn="l" defTabSz="889000">
            <a:lnSpc>
              <a:spcPct val="90000"/>
            </a:lnSpc>
            <a:spcBef>
              <a:spcPct val="0"/>
            </a:spcBef>
            <a:spcAft>
              <a:spcPct val="15000"/>
            </a:spcAft>
            <a:buChar char="•"/>
          </a:pPr>
          <a:r>
            <a:rPr lang="en-US" sz="2000" kern="1200"/>
            <a:t>About 30% not using birth control </a:t>
          </a:r>
        </a:p>
        <a:p>
          <a:pPr marL="228600" lvl="1" indent="-228600" algn="l" defTabSz="889000">
            <a:lnSpc>
              <a:spcPct val="90000"/>
            </a:lnSpc>
            <a:spcBef>
              <a:spcPct val="0"/>
            </a:spcBef>
            <a:spcAft>
              <a:spcPct val="15000"/>
            </a:spcAft>
            <a:buChar char="•"/>
          </a:pPr>
          <a:r>
            <a:rPr lang="en-US" sz="2000" kern="1200"/>
            <a:t>50% of these moms report pregnancy as unintended or mistimed</a:t>
          </a:r>
        </a:p>
      </dsp:txBody>
      <dsp:txXfrm>
        <a:off x="0" y="368575"/>
        <a:ext cx="8415045" cy="1512000"/>
      </dsp:txXfrm>
    </dsp:sp>
    <dsp:sp modelId="{7DCE31AA-C8EA-4C0D-9892-24CED41973F8}">
      <dsp:nvSpPr>
        <dsp:cNvPr id="0" name=""/>
        <dsp:cNvSpPr/>
      </dsp:nvSpPr>
      <dsp:spPr>
        <a:xfrm>
          <a:off x="420752" y="73375"/>
          <a:ext cx="5890531" cy="590400"/>
        </a:xfrm>
        <a:prstGeom prst="round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2648" tIns="0" rIns="222648" bIns="0" numCol="1" spcCol="1270" anchor="ctr" anchorCtr="0">
          <a:noAutofit/>
        </a:bodyPr>
        <a:lstStyle/>
        <a:p>
          <a:pPr marL="0" lvl="0" indent="0" algn="l" defTabSz="889000">
            <a:lnSpc>
              <a:spcPct val="90000"/>
            </a:lnSpc>
            <a:spcBef>
              <a:spcPct val="0"/>
            </a:spcBef>
            <a:spcAft>
              <a:spcPct val="35000"/>
            </a:spcAft>
            <a:buNone/>
          </a:pPr>
          <a:r>
            <a:rPr lang="en-US" sz="2000" kern="1200"/>
            <a:t>Lack of family planning</a:t>
          </a:r>
        </a:p>
      </dsp:txBody>
      <dsp:txXfrm>
        <a:off x="449573" y="102196"/>
        <a:ext cx="5832889" cy="532758"/>
      </dsp:txXfrm>
    </dsp:sp>
    <dsp:sp modelId="{2545CC7D-866A-42E1-AC18-B2023941EE8A}">
      <dsp:nvSpPr>
        <dsp:cNvPr id="0" name=""/>
        <dsp:cNvSpPr/>
      </dsp:nvSpPr>
      <dsp:spPr>
        <a:xfrm>
          <a:off x="0" y="2283775"/>
          <a:ext cx="8415045" cy="1512000"/>
        </a:xfrm>
        <a:prstGeom prst="rect">
          <a:avLst/>
        </a:prstGeom>
        <a:solidFill>
          <a:schemeClr val="lt1">
            <a:alpha val="90000"/>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3101" tIns="416560" rIns="653101"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a:t>43% self-report</a:t>
          </a:r>
        </a:p>
        <a:p>
          <a:pPr marL="228600" lvl="1" indent="-228600" algn="l" defTabSz="889000">
            <a:lnSpc>
              <a:spcPct val="90000"/>
            </a:lnSpc>
            <a:spcBef>
              <a:spcPct val="0"/>
            </a:spcBef>
            <a:spcAft>
              <a:spcPct val="15000"/>
            </a:spcAft>
            <a:buChar char="•"/>
          </a:pPr>
          <a:r>
            <a:rPr lang="en-US" sz="2000" kern="1200"/>
            <a:t>20% used tobacco during pregnancy (white moms at higher rates)</a:t>
          </a:r>
        </a:p>
        <a:p>
          <a:pPr marL="228600" lvl="1" indent="-228600" algn="l" defTabSz="889000">
            <a:lnSpc>
              <a:spcPct val="90000"/>
            </a:lnSpc>
            <a:spcBef>
              <a:spcPct val="0"/>
            </a:spcBef>
            <a:spcAft>
              <a:spcPct val="15000"/>
            </a:spcAft>
            <a:buChar char="•"/>
          </a:pPr>
          <a:r>
            <a:rPr lang="en-US" sz="2000" kern="1200"/>
            <a:t>10% documented MAT</a:t>
          </a:r>
        </a:p>
      </dsp:txBody>
      <dsp:txXfrm>
        <a:off x="0" y="2283775"/>
        <a:ext cx="8415045" cy="1512000"/>
      </dsp:txXfrm>
    </dsp:sp>
    <dsp:sp modelId="{3F56ECA5-464A-49B3-BE08-D6CC9E04718F}">
      <dsp:nvSpPr>
        <dsp:cNvPr id="0" name=""/>
        <dsp:cNvSpPr/>
      </dsp:nvSpPr>
      <dsp:spPr>
        <a:xfrm>
          <a:off x="420752" y="1988575"/>
          <a:ext cx="5890531" cy="590400"/>
        </a:xfrm>
        <a:prstGeom prst="roundRect">
          <a:avLst/>
        </a:prstGeom>
        <a:solidFill>
          <a:schemeClr val="accent3">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2648" tIns="0" rIns="222648" bIns="0" numCol="1" spcCol="1270" anchor="ctr" anchorCtr="0">
          <a:noAutofit/>
        </a:bodyPr>
        <a:lstStyle/>
        <a:p>
          <a:pPr marL="0" lvl="0" indent="0" algn="l" defTabSz="889000">
            <a:lnSpc>
              <a:spcPct val="90000"/>
            </a:lnSpc>
            <a:spcBef>
              <a:spcPct val="0"/>
            </a:spcBef>
            <a:spcAft>
              <a:spcPct val="35000"/>
            </a:spcAft>
            <a:buNone/>
          </a:pPr>
          <a:r>
            <a:rPr lang="en-US" sz="2000" kern="1200"/>
            <a:t>Substance use (prescription &amp; illegal)</a:t>
          </a:r>
        </a:p>
      </dsp:txBody>
      <dsp:txXfrm>
        <a:off x="449573" y="2017396"/>
        <a:ext cx="5832889" cy="532758"/>
      </dsp:txXfrm>
    </dsp:sp>
    <dsp:sp modelId="{24FEA9D3-2401-4C07-8217-C27B5AB0408C}">
      <dsp:nvSpPr>
        <dsp:cNvPr id="0" name=""/>
        <dsp:cNvSpPr/>
      </dsp:nvSpPr>
      <dsp:spPr>
        <a:xfrm>
          <a:off x="0" y="4198975"/>
          <a:ext cx="8415045" cy="1512000"/>
        </a:xfrm>
        <a:prstGeom prst="rect">
          <a:avLst/>
        </a:prstGeom>
        <a:solidFill>
          <a:schemeClr val="lt1">
            <a:alpha val="90000"/>
            <a:hueOff val="0"/>
            <a:satOff val="0"/>
            <a:lumOff val="0"/>
            <a:alphaOff val="0"/>
          </a:schemeClr>
        </a:solidFill>
        <a:ln w="1079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3101" tIns="416560" rIns="653101"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a:t>59% overweight or obese</a:t>
          </a:r>
        </a:p>
        <a:p>
          <a:pPr marL="228600" lvl="1" indent="-228600" algn="l" defTabSz="889000">
            <a:lnSpc>
              <a:spcPct val="90000"/>
            </a:lnSpc>
            <a:spcBef>
              <a:spcPct val="0"/>
            </a:spcBef>
            <a:spcAft>
              <a:spcPct val="15000"/>
            </a:spcAft>
            <a:buChar char="•"/>
          </a:pPr>
          <a:r>
            <a:rPr lang="en-US" sz="2000" kern="1200"/>
            <a:t>Chronic hypertension, diabetes</a:t>
          </a:r>
        </a:p>
        <a:p>
          <a:pPr marL="228600" lvl="1" indent="-228600" algn="l" defTabSz="889000">
            <a:lnSpc>
              <a:spcPct val="90000"/>
            </a:lnSpc>
            <a:spcBef>
              <a:spcPct val="0"/>
            </a:spcBef>
            <a:spcAft>
              <a:spcPct val="15000"/>
            </a:spcAft>
            <a:buChar char="•"/>
          </a:pPr>
          <a:r>
            <a:rPr lang="en-US" sz="2000" kern="1200"/>
            <a:t>One-third with STIs</a:t>
          </a:r>
        </a:p>
      </dsp:txBody>
      <dsp:txXfrm>
        <a:off x="0" y="4198975"/>
        <a:ext cx="8415045" cy="1512000"/>
      </dsp:txXfrm>
    </dsp:sp>
    <dsp:sp modelId="{68788447-BFDD-418C-B165-44C4DA2AF3B0}">
      <dsp:nvSpPr>
        <dsp:cNvPr id="0" name=""/>
        <dsp:cNvSpPr/>
      </dsp:nvSpPr>
      <dsp:spPr>
        <a:xfrm>
          <a:off x="420752" y="3903775"/>
          <a:ext cx="5890531" cy="590400"/>
        </a:xfrm>
        <a:prstGeom prst="roundRect">
          <a:avLst/>
        </a:prstGeom>
        <a:solidFill>
          <a:schemeClr val="accent4">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2648" tIns="0" rIns="222648" bIns="0" numCol="1" spcCol="1270" anchor="ctr" anchorCtr="0">
          <a:noAutofit/>
        </a:bodyPr>
        <a:lstStyle/>
        <a:p>
          <a:pPr marL="0" lvl="0" indent="0" algn="l" defTabSz="889000">
            <a:lnSpc>
              <a:spcPct val="90000"/>
            </a:lnSpc>
            <a:spcBef>
              <a:spcPct val="0"/>
            </a:spcBef>
            <a:spcAft>
              <a:spcPct val="35000"/>
            </a:spcAft>
            <a:buNone/>
          </a:pPr>
          <a:r>
            <a:rPr lang="en-US" sz="2000" kern="1200"/>
            <a:t>Poor pre-pregnancy health</a:t>
          </a:r>
        </a:p>
      </dsp:txBody>
      <dsp:txXfrm>
        <a:off x="449573" y="3932596"/>
        <a:ext cx="5832889" cy="5327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98249F-3FA2-4387-99B8-FD19A2F63C40}">
      <dsp:nvSpPr>
        <dsp:cNvPr id="0" name=""/>
        <dsp:cNvSpPr/>
      </dsp:nvSpPr>
      <dsp:spPr>
        <a:xfrm>
          <a:off x="0" y="337762"/>
          <a:ext cx="7728267" cy="2932650"/>
        </a:xfrm>
        <a:prstGeom prst="rect">
          <a:avLst/>
        </a:prstGeom>
        <a:solidFill>
          <a:schemeClr val="lt1">
            <a:alpha val="90000"/>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9799" tIns="395732" rIns="599799"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a:t>82% received some prenatal care</a:t>
          </a:r>
        </a:p>
        <a:p>
          <a:pPr marL="171450" lvl="1" indent="-171450" algn="l" defTabSz="844550">
            <a:lnSpc>
              <a:spcPct val="90000"/>
            </a:lnSpc>
            <a:spcBef>
              <a:spcPct val="0"/>
            </a:spcBef>
            <a:spcAft>
              <a:spcPct val="15000"/>
            </a:spcAft>
            <a:buChar char="•"/>
          </a:pPr>
          <a:r>
            <a:rPr lang="en-US" sz="1900" kern="1200"/>
            <a:t>One third entered care late or not at all</a:t>
          </a:r>
        </a:p>
        <a:p>
          <a:pPr marL="171450" lvl="1" indent="-171450" algn="l" defTabSz="844550">
            <a:lnSpc>
              <a:spcPct val="90000"/>
            </a:lnSpc>
            <a:spcBef>
              <a:spcPct val="0"/>
            </a:spcBef>
            <a:spcAft>
              <a:spcPct val="15000"/>
            </a:spcAft>
            <a:buChar char="•"/>
          </a:pPr>
          <a:r>
            <a:rPr lang="en-US" sz="1900" kern="1200"/>
            <a:t>50% covered by Medicaid</a:t>
          </a:r>
        </a:p>
        <a:p>
          <a:pPr marL="171450" lvl="1" indent="-171450" algn="l" defTabSz="844550">
            <a:lnSpc>
              <a:spcPct val="90000"/>
            </a:lnSpc>
            <a:spcBef>
              <a:spcPct val="0"/>
            </a:spcBef>
            <a:spcAft>
              <a:spcPct val="15000"/>
            </a:spcAft>
            <a:buChar char="•"/>
          </a:pPr>
          <a:r>
            <a:rPr lang="en-US" sz="1900" kern="1200"/>
            <a:t>45% received &lt; 5 visits prior to delivery</a:t>
          </a:r>
        </a:p>
        <a:p>
          <a:pPr marL="171450" lvl="1" indent="-171450" algn="l" defTabSz="844550">
            <a:lnSpc>
              <a:spcPct val="90000"/>
            </a:lnSpc>
            <a:spcBef>
              <a:spcPct val="0"/>
            </a:spcBef>
            <a:spcAft>
              <a:spcPct val="15000"/>
            </a:spcAft>
            <a:buChar char="•"/>
          </a:pPr>
          <a:r>
            <a:rPr lang="en-US" sz="1900" kern="1200"/>
            <a:t>Access or compliance issues were documented in nearly half of the cases</a:t>
          </a:r>
        </a:p>
        <a:p>
          <a:pPr marL="342900" lvl="2" indent="-171450" algn="l" defTabSz="844550">
            <a:lnSpc>
              <a:spcPct val="90000"/>
            </a:lnSpc>
            <a:spcBef>
              <a:spcPct val="0"/>
            </a:spcBef>
            <a:spcAft>
              <a:spcPct val="15000"/>
            </a:spcAft>
            <a:buChar char="•"/>
          </a:pPr>
          <a:r>
            <a:rPr lang="en-US" sz="1900" kern="1200"/>
            <a:t>Transportation</a:t>
          </a:r>
        </a:p>
        <a:p>
          <a:pPr marL="342900" lvl="2" indent="-171450" algn="l" defTabSz="844550">
            <a:lnSpc>
              <a:spcPct val="90000"/>
            </a:lnSpc>
            <a:spcBef>
              <a:spcPct val="0"/>
            </a:spcBef>
            <a:spcAft>
              <a:spcPct val="15000"/>
            </a:spcAft>
            <a:buChar char="•"/>
          </a:pPr>
          <a:r>
            <a:rPr lang="en-US" sz="1900" kern="1200"/>
            <a:t>Medicaid, other insurance problems</a:t>
          </a:r>
        </a:p>
      </dsp:txBody>
      <dsp:txXfrm>
        <a:off x="0" y="337762"/>
        <a:ext cx="7728267" cy="2932650"/>
      </dsp:txXfrm>
    </dsp:sp>
    <dsp:sp modelId="{0AEBD09A-4911-4C38-97B2-5B2FD693A4E6}">
      <dsp:nvSpPr>
        <dsp:cNvPr id="0" name=""/>
        <dsp:cNvSpPr/>
      </dsp:nvSpPr>
      <dsp:spPr>
        <a:xfrm>
          <a:off x="386413" y="57322"/>
          <a:ext cx="5409786" cy="560880"/>
        </a:xfrm>
        <a:prstGeom prst="round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4477" tIns="0" rIns="204477" bIns="0" numCol="1" spcCol="1270" anchor="ctr" anchorCtr="0">
          <a:noAutofit/>
        </a:bodyPr>
        <a:lstStyle/>
        <a:p>
          <a:pPr marL="0" lvl="0" indent="0" algn="l" defTabSz="844550">
            <a:lnSpc>
              <a:spcPct val="90000"/>
            </a:lnSpc>
            <a:spcBef>
              <a:spcPct val="0"/>
            </a:spcBef>
            <a:spcAft>
              <a:spcPct val="35000"/>
            </a:spcAft>
            <a:buNone/>
          </a:pPr>
          <a:r>
            <a:rPr lang="en-US" sz="1900" kern="1200"/>
            <a:t>Prenatal care </a:t>
          </a:r>
        </a:p>
      </dsp:txBody>
      <dsp:txXfrm>
        <a:off x="413793" y="84702"/>
        <a:ext cx="5355026" cy="506120"/>
      </dsp:txXfrm>
    </dsp:sp>
    <dsp:sp modelId="{A115DD53-2FE9-485F-9119-127D557E0F02}">
      <dsp:nvSpPr>
        <dsp:cNvPr id="0" name=""/>
        <dsp:cNvSpPr/>
      </dsp:nvSpPr>
      <dsp:spPr>
        <a:xfrm>
          <a:off x="0" y="3653452"/>
          <a:ext cx="7728267" cy="1376550"/>
        </a:xfrm>
        <a:prstGeom prst="rect">
          <a:avLst/>
        </a:prstGeom>
        <a:solidFill>
          <a:schemeClr val="lt1">
            <a:alpha val="90000"/>
            <a:hueOff val="0"/>
            <a:satOff val="0"/>
            <a:lumOff val="0"/>
            <a:alphaOff val="0"/>
          </a:schemeClr>
        </a:solidFill>
        <a:ln w="10795" cap="flat" cmpd="sng" algn="ctr">
          <a:solidFill>
            <a:schemeClr val="accent2">
              <a:hueOff val="1628573"/>
              <a:satOff val="-48781"/>
              <a:lumOff val="1058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9799" tIns="395732" rIns="599799"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a:t>Most common: gestational hypertension, diabetes, pre-eclampsia</a:t>
          </a:r>
        </a:p>
        <a:p>
          <a:pPr marL="171450" lvl="1" indent="-171450" algn="l" defTabSz="844550">
            <a:lnSpc>
              <a:spcPct val="90000"/>
            </a:lnSpc>
            <a:spcBef>
              <a:spcPct val="0"/>
            </a:spcBef>
            <a:spcAft>
              <a:spcPct val="15000"/>
            </a:spcAft>
            <a:buChar char="•"/>
          </a:pPr>
          <a:r>
            <a:rPr lang="en-US" sz="1900" kern="1200"/>
            <a:t>Multiple births in 11 cases</a:t>
          </a:r>
        </a:p>
      </dsp:txBody>
      <dsp:txXfrm>
        <a:off x="0" y="3653452"/>
        <a:ext cx="7728267" cy="1376550"/>
      </dsp:txXfrm>
    </dsp:sp>
    <dsp:sp modelId="{DF4B21E6-AE57-49D0-A27B-73B63A20D70F}">
      <dsp:nvSpPr>
        <dsp:cNvPr id="0" name=""/>
        <dsp:cNvSpPr/>
      </dsp:nvSpPr>
      <dsp:spPr>
        <a:xfrm>
          <a:off x="386413" y="3373012"/>
          <a:ext cx="5409786" cy="560880"/>
        </a:xfrm>
        <a:prstGeom prst="roundRect">
          <a:avLst/>
        </a:prstGeom>
        <a:solidFill>
          <a:schemeClr val="accent2">
            <a:hueOff val="1628573"/>
            <a:satOff val="-48781"/>
            <a:lumOff val="10588"/>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4477" tIns="0" rIns="204477" bIns="0" numCol="1" spcCol="1270" anchor="ctr" anchorCtr="0">
          <a:noAutofit/>
        </a:bodyPr>
        <a:lstStyle/>
        <a:p>
          <a:pPr marL="0" lvl="0" indent="0" algn="l" defTabSz="844550">
            <a:lnSpc>
              <a:spcPct val="90000"/>
            </a:lnSpc>
            <a:spcBef>
              <a:spcPct val="0"/>
            </a:spcBef>
            <a:spcAft>
              <a:spcPct val="35000"/>
            </a:spcAft>
            <a:buNone/>
          </a:pPr>
          <a:r>
            <a:rPr lang="en-US" sz="1900" kern="1200"/>
            <a:t>Pregnancy complications</a:t>
          </a:r>
        </a:p>
      </dsp:txBody>
      <dsp:txXfrm>
        <a:off x="413793" y="3400392"/>
        <a:ext cx="5355026" cy="5061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DD0F60-7282-403A-B680-17220E5F88CE}">
      <dsp:nvSpPr>
        <dsp:cNvPr id="0" name=""/>
        <dsp:cNvSpPr/>
      </dsp:nvSpPr>
      <dsp:spPr>
        <a:xfrm>
          <a:off x="0" y="552074"/>
          <a:ext cx="7728267" cy="1223775"/>
        </a:xfrm>
        <a:prstGeom prst="rect">
          <a:avLst/>
        </a:prstGeom>
        <a:solidFill>
          <a:schemeClr val="lt1">
            <a:alpha val="90000"/>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9799" tIns="437388" rIns="599799"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a:t>One-third of cases with documented  stressors</a:t>
          </a:r>
        </a:p>
        <a:p>
          <a:pPr marL="228600" lvl="1" indent="-228600" algn="l" defTabSz="933450">
            <a:lnSpc>
              <a:spcPct val="90000"/>
            </a:lnSpc>
            <a:spcBef>
              <a:spcPct val="0"/>
            </a:spcBef>
            <a:spcAft>
              <a:spcPct val="15000"/>
            </a:spcAft>
            <a:buChar char="•"/>
          </a:pPr>
          <a:r>
            <a:rPr lang="en-US" sz="2100" kern="1200"/>
            <a:t>Financial problems, IPV, depression</a:t>
          </a:r>
        </a:p>
      </dsp:txBody>
      <dsp:txXfrm>
        <a:off x="0" y="552074"/>
        <a:ext cx="7728267" cy="1223775"/>
      </dsp:txXfrm>
    </dsp:sp>
    <dsp:sp modelId="{D4F405B6-D336-43EE-802D-5F6464950A44}">
      <dsp:nvSpPr>
        <dsp:cNvPr id="0" name=""/>
        <dsp:cNvSpPr/>
      </dsp:nvSpPr>
      <dsp:spPr>
        <a:xfrm>
          <a:off x="386413" y="242114"/>
          <a:ext cx="5409786" cy="619920"/>
        </a:xfrm>
        <a:prstGeom prst="round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4477" tIns="0" rIns="204477" bIns="0" numCol="1" spcCol="1270" anchor="ctr" anchorCtr="0">
          <a:noAutofit/>
        </a:bodyPr>
        <a:lstStyle/>
        <a:p>
          <a:pPr marL="0" lvl="0" indent="0" algn="l" defTabSz="933450">
            <a:lnSpc>
              <a:spcPct val="90000"/>
            </a:lnSpc>
            <a:spcBef>
              <a:spcPct val="0"/>
            </a:spcBef>
            <a:spcAft>
              <a:spcPct val="35000"/>
            </a:spcAft>
            <a:buNone/>
          </a:pPr>
          <a:r>
            <a:rPr lang="en-US" sz="2100" kern="1200"/>
            <a:t>Stressors during pregnancy</a:t>
          </a:r>
        </a:p>
      </dsp:txBody>
      <dsp:txXfrm>
        <a:off x="416675" y="272376"/>
        <a:ext cx="5349262" cy="559396"/>
      </dsp:txXfrm>
    </dsp:sp>
    <dsp:sp modelId="{82E3EC29-4FAB-459E-A9FF-FEC828523795}">
      <dsp:nvSpPr>
        <dsp:cNvPr id="0" name=""/>
        <dsp:cNvSpPr/>
      </dsp:nvSpPr>
      <dsp:spPr>
        <a:xfrm>
          <a:off x="0" y="2199209"/>
          <a:ext cx="7728267" cy="2646000"/>
        </a:xfrm>
        <a:prstGeom prst="rect">
          <a:avLst/>
        </a:prstGeom>
        <a:solidFill>
          <a:schemeClr val="lt1">
            <a:alpha val="90000"/>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9799" tIns="437388" rIns="599799"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a:t>Most cases (72%) documented receipt of social services</a:t>
          </a:r>
        </a:p>
        <a:p>
          <a:pPr marL="228600" lvl="1" indent="-228600" algn="l" defTabSz="933450">
            <a:lnSpc>
              <a:spcPct val="90000"/>
            </a:lnSpc>
            <a:spcBef>
              <a:spcPct val="0"/>
            </a:spcBef>
            <a:spcAft>
              <a:spcPct val="15000"/>
            </a:spcAft>
            <a:buChar char="•"/>
          </a:pPr>
          <a:r>
            <a:rPr lang="en-US" sz="2100" kern="1200"/>
            <a:t>About half received referral to case management</a:t>
          </a:r>
        </a:p>
        <a:p>
          <a:pPr marL="228600" lvl="1" indent="-228600" algn="l" defTabSz="933450">
            <a:lnSpc>
              <a:spcPct val="90000"/>
            </a:lnSpc>
            <a:spcBef>
              <a:spcPct val="0"/>
            </a:spcBef>
            <a:spcAft>
              <a:spcPct val="15000"/>
            </a:spcAft>
            <a:buChar char="•"/>
          </a:pPr>
          <a:r>
            <a:rPr lang="en-US" sz="2100" kern="1200"/>
            <a:t>Lack of follow-up by mom</a:t>
          </a:r>
        </a:p>
        <a:p>
          <a:pPr marL="228600" lvl="1" indent="-228600" algn="l" defTabSz="933450">
            <a:lnSpc>
              <a:spcPct val="90000"/>
            </a:lnSpc>
            <a:spcBef>
              <a:spcPct val="0"/>
            </a:spcBef>
            <a:spcAft>
              <a:spcPct val="15000"/>
            </a:spcAft>
            <a:buChar char="•"/>
          </a:pPr>
          <a:r>
            <a:rPr lang="en-US" sz="2100" kern="1200"/>
            <a:t>Lack of engagement, follow-up by provider</a:t>
          </a:r>
        </a:p>
        <a:p>
          <a:pPr marL="228600" lvl="1" indent="-228600" algn="l" defTabSz="933450">
            <a:lnSpc>
              <a:spcPct val="90000"/>
            </a:lnSpc>
            <a:spcBef>
              <a:spcPct val="0"/>
            </a:spcBef>
            <a:spcAft>
              <a:spcPct val="15000"/>
            </a:spcAft>
            <a:buChar char="•"/>
          </a:pPr>
          <a:r>
            <a:rPr lang="en-US" sz="2100" kern="1200"/>
            <a:t>40% of cases had documented home visit, BUT</a:t>
          </a:r>
        </a:p>
        <a:p>
          <a:pPr marL="228600" lvl="1" indent="-228600" algn="l" defTabSz="933450">
            <a:lnSpc>
              <a:spcPct val="90000"/>
            </a:lnSpc>
            <a:spcBef>
              <a:spcPct val="0"/>
            </a:spcBef>
            <a:spcAft>
              <a:spcPct val="15000"/>
            </a:spcAft>
            <a:buChar char="•"/>
          </a:pPr>
          <a:r>
            <a:rPr lang="en-US" sz="2100" kern="1200"/>
            <a:t>Low intensity, short duration of services across programs</a:t>
          </a:r>
        </a:p>
      </dsp:txBody>
      <dsp:txXfrm>
        <a:off x="0" y="2199209"/>
        <a:ext cx="7728267" cy="2646000"/>
      </dsp:txXfrm>
    </dsp:sp>
    <dsp:sp modelId="{501AF64C-6F0D-497F-AE71-DC24F43D9910}">
      <dsp:nvSpPr>
        <dsp:cNvPr id="0" name=""/>
        <dsp:cNvSpPr/>
      </dsp:nvSpPr>
      <dsp:spPr>
        <a:xfrm>
          <a:off x="386413" y="1889249"/>
          <a:ext cx="5409786" cy="619920"/>
        </a:xfrm>
        <a:prstGeom prst="roundRect">
          <a:avLst/>
        </a:prstGeom>
        <a:solidFill>
          <a:schemeClr val="accent3">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4477" tIns="0" rIns="204477" bIns="0" numCol="1" spcCol="1270" anchor="ctr" anchorCtr="0">
          <a:noAutofit/>
        </a:bodyPr>
        <a:lstStyle/>
        <a:p>
          <a:pPr marL="0" lvl="0" indent="0" algn="l" defTabSz="933450">
            <a:lnSpc>
              <a:spcPct val="90000"/>
            </a:lnSpc>
            <a:spcBef>
              <a:spcPct val="0"/>
            </a:spcBef>
            <a:spcAft>
              <a:spcPct val="35000"/>
            </a:spcAft>
            <a:buNone/>
          </a:pPr>
          <a:r>
            <a:rPr lang="en-US" sz="2100" kern="1200"/>
            <a:t>Use of services, support</a:t>
          </a:r>
        </a:p>
      </dsp:txBody>
      <dsp:txXfrm>
        <a:off x="416675" y="1919511"/>
        <a:ext cx="5349262" cy="5593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A7E698-2CE5-414C-AE4C-0696EB089AC2}">
      <dsp:nvSpPr>
        <dsp:cNvPr id="0" name=""/>
        <dsp:cNvSpPr/>
      </dsp:nvSpPr>
      <dsp:spPr>
        <a:xfrm>
          <a:off x="0" y="418906"/>
          <a:ext cx="5722706" cy="2620574"/>
        </a:xfrm>
        <a:prstGeom prst="rect">
          <a:avLst/>
        </a:prstGeom>
        <a:solidFill>
          <a:schemeClr val="lt1">
            <a:alpha val="90000"/>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146" tIns="437388" rIns="444146"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a:t>One-third documented pre-term labor</a:t>
          </a:r>
        </a:p>
        <a:p>
          <a:pPr marL="228600" lvl="1" indent="-228600" algn="l" defTabSz="933450">
            <a:lnSpc>
              <a:spcPct val="90000"/>
            </a:lnSpc>
            <a:spcBef>
              <a:spcPct val="0"/>
            </a:spcBef>
            <a:spcAft>
              <a:spcPct val="15000"/>
            </a:spcAft>
            <a:buChar char="•"/>
          </a:pPr>
          <a:r>
            <a:rPr lang="en-US" sz="2100" kern="1200" dirty="0"/>
            <a:t>One in five cases experienced PROM, PPROM</a:t>
          </a:r>
        </a:p>
        <a:p>
          <a:pPr marL="228600" lvl="1" indent="-228600" algn="l" defTabSz="933450">
            <a:lnSpc>
              <a:spcPct val="90000"/>
            </a:lnSpc>
            <a:spcBef>
              <a:spcPct val="0"/>
            </a:spcBef>
            <a:spcAft>
              <a:spcPct val="15000"/>
            </a:spcAft>
            <a:buChar char="•"/>
          </a:pPr>
          <a:r>
            <a:rPr lang="en-US" sz="2100" kern="1200"/>
            <a:t>Chorioamnionitis, placental abruption</a:t>
          </a:r>
        </a:p>
        <a:p>
          <a:pPr marL="228600" lvl="1" indent="-228600" algn="l" defTabSz="933450">
            <a:lnSpc>
              <a:spcPct val="90000"/>
            </a:lnSpc>
            <a:spcBef>
              <a:spcPct val="0"/>
            </a:spcBef>
            <a:spcAft>
              <a:spcPct val="15000"/>
            </a:spcAft>
            <a:buChar char="•"/>
          </a:pPr>
          <a:r>
            <a:rPr lang="en-US" sz="2100" kern="1200" dirty="0"/>
            <a:t>Cord problems</a:t>
          </a:r>
        </a:p>
        <a:p>
          <a:pPr marL="228600" lvl="1" indent="-228600" algn="l" defTabSz="933450">
            <a:lnSpc>
              <a:spcPct val="90000"/>
            </a:lnSpc>
            <a:spcBef>
              <a:spcPct val="0"/>
            </a:spcBef>
            <a:spcAft>
              <a:spcPct val="15000"/>
            </a:spcAft>
            <a:buChar char="•"/>
          </a:pPr>
          <a:r>
            <a:rPr lang="en-US" sz="2100" kern="1200"/>
            <a:t>UTI, HELLP syndrome</a:t>
          </a:r>
        </a:p>
      </dsp:txBody>
      <dsp:txXfrm>
        <a:off x="0" y="418906"/>
        <a:ext cx="5722706" cy="2620574"/>
      </dsp:txXfrm>
    </dsp:sp>
    <dsp:sp modelId="{F9A8B123-232C-425F-96DF-D3A78B77D516}">
      <dsp:nvSpPr>
        <dsp:cNvPr id="0" name=""/>
        <dsp:cNvSpPr/>
      </dsp:nvSpPr>
      <dsp:spPr>
        <a:xfrm>
          <a:off x="296410" y="755"/>
          <a:ext cx="4005894" cy="797040"/>
        </a:xfrm>
        <a:prstGeom prst="round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1413" tIns="0" rIns="151413" bIns="0" numCol="1" spcCol="1270" anchor="ctr" anchorCtr="0">
          <a:noAutofit/>
        </a:bodyPr>
        <a:lstStyle/>
        <a:p>
          <a:pPr marL="0" lvl="0" indent="0" algn="l" defTabSz="933450">
            <a:lnSpc>
              <a:spcPct val="90000"/>
            </a:lnSpc>
            <a:spcBef>
              <a:spcPct val="0"/>
            </a:spcBef>
            <a:spcAft>
              <a:spcPct val="35000"/>
            </a:spcAft>
            <a:buNone/>
          </a:pPr>
          <a:r>
            <a:rPr lang="en-US" sz="2100" kern="1200"/>
            <a:t>Medical complications</a:t>
          </a:r>
        </a:p>
      </dsp:txBody>
      <dsp:txXfrm>
        <a:off x="335318" y="39663"/>
        <a:ext cx="3928078" cy="71922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8CDD0D-957A-4CF3-B179-B07B8E5F240F}">
      <dsp:nvSpPr>
        <dsp:cNvPr id="0" name=""/>
        <dsp:cNvSpPr/>
      </dsp:nvSpPr>
      <dsp:spPr>
        <a:xfrm>
          <a:off x="0" y="249993"/>
          <a:ext cx="8209562" cy="1461600"/>
        </a:xfrm>
        <a:prstGeom prst="rect">
          <a:avLst/>
        </a:prstGeom>
        <a:solidFill>
          <a:schemeClr val="lt1">
            <a:alpha val="90000"/>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7153" tIns="333248" rIns="637153"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t>36% of babies lived &lt; 1 day</a:t>
          </a:r>
        </a:p>
        <a:p>
          <a:pPr marL="171450" lvl="1" indent="-171450" algn="l" defTabSz="711200">
            <a:lnSpc>
              <a:spcPct val="90000"/>
            </a:lnSpc>
            <a:spcBef>
              <a:spcPct val="0"/>
            </a:spcBef>
            <a:spcAft>
              <a:spcPct val="15000"/>
            </a:spcAft>
            <a:buChar char="•"/>
          </a:pPr>
          <a:r>
            <a:rPr lang="en-US" sz="1600" kern="1200"/>
            <a:t>59% of babies born VLBW lived &lt; 1 day</a:t>
          </a:r>
        </a:p>
        <a:p>
          <a:pPr marL="171450" lvl="1" indent="-171450" algn="l" defTabSz="711200">
            <a:lnSpc>
              <a:spcPct val="90000"/>
            </a:lnSpc>
            <a:spcBef>
              <a:spcPct val="0"/>
            </a:spcBef>
            <a:spcAft>
              <a:spcPct val="15000"/>
            </a:spcAft>
            <a:buChar char="•"/>
          </a:pPr>
          <a:r>
            <a:rPr lang="en-US" sz="1600" kern="1200"/>
            <a:t>52% of babies lived &lt; 1 week</a:t>
          </a:r>
        </a:p>
        <a:p>
          <a:pPr marL="171450" lvl="1" indent="-171450" algn="l" defTabSz="711200">
            <a:lnSpc>
              <a:spcPct val="90000"/>
            </a:lnSpc>
            <a:spcBef>
              <a:spcPct val="0"/>
            </a:spcBef>
            <a:spcAft>
              <a:spcPct val="15000"/>
            </a:spcAft>
            <a:buChar char="•"/>
          </a:pPr>
          <a:r>
            <a:rPr lang="en-US" sz="1600" kern="1200"/>
            <a:t>Disproportionate impact on Black babies</a:t>
          </a:r>
        </a:p>
      </dsp:txBody>
      <dsp:txXfrm>
        <a:off x="0" y="249993"/>
        <a:ext cx="8209562" cy="1461600"/>
      </dsp:txXfrm>
    </dsp:sp>
    <dsp:sp modelId="{79FA7E95-26B1-493C-B728-EC36DE449ADD}">
      <dsp:nvSpPr>
        <dsp:cNvPr id="0" name=""/>
        <dsp:cNvSpPr/>
      </dsp:nvSpPr>
      <dsp:spPr>
        <a:xfrm>
          <a:off x="410478" y="13833"/>
          <a:ext cx="5746693" cy="472320"/>
        </a:xfrm>
        <a:prstGeom prst="round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17211" tIns="0" rIns="217211" bIns="0" numCol="1" spcCol="1270" anchor="ctr" anchorCtr="0">
          <a:noAutofit/>
        </a:bodyPr>
        <a:lstStyle/>
        <a:p>
          <a:pPr marL="0" lvl="0" indent="0" algn="l" defTabSz="711200">
            <a:lnSpc>
              <a:spcPct val="90000"/>
            </a:lnSpc>
            <a:spcBef>
              <a:spcPct val="0"/>
            </a:spcBef>
            <a:spcAft>
              <a:spcPct val="35000"/>
            </a:spcAft>
            <a:buNone/>
          </a:pPr>
          <a:r>
            <a:rPr lang="en-US" sz="1600" kern="1200"/>
            <a:t>Prematurity &amp; very low birthweight</a:t>
          </a:r>
        </a:p>
      </dsp:txBody>
      <dsp:txXfrm>
        <a:off x="433535" y="36890"/>
        <a:ext cx="5700579" cy="426206"/>
      </dsp:txXfrm>
    </dsp:sp>
    <dsp:sp modelId="{F6018477-3C0F-4DB2-954F-780F62ABD189}">
      <dsp:nvSpPr>
        <dsp:cNvPr id="0" name=""/>
        <dsp:cNvSpPr/>
      </dsp:nvSpPr>
      <dsp:spPr>
        <a:xfrm>
          <a:off x="0" y="2034153"/>
          <a:ext cx="8209562" cy="1209600"/>
        </a:xfrm>
        <a:prstGeom prst="rect">
          <a:avLst/>
        </a:prstGeom>
        <a:solidFill>
          <a:schemeClr val="lt1">
            <a:alpha val="90000"/>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7153" tIns="333248" rIns="637153"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t>40% with documented morbidity during nursery stay</a:t>
          </a:r>
        </a:p>
        <a:p>
          <a:pPr marL="171450" lvl="1" indent="-171450" algn="l" defTabSz="711200">
            <a:lnSpc>
              <a:spcPct val="90000"/>
            </a:lnSpc>
            <a:spcBef>
              <a:spcPct val="0"/>
            </a:spcBef>
            <a:spcAft>
              <a:spcPct val="15000"/>
            </a:spcAft>
            <a:buChar char="•"/>
          </a:pPr>
          <a:r>
            <a:rPr lang="en-US" sz="1600" kern="1200"/>
            <a:t>RDS, neonatal sepsis, jaundice, other most common</a:t>
          </a:r>
        </a:p>
        <a:p>
          <a:pPr marL="171450" lvl="1" indent="-171450" algn="l" defTabSz="711200">
            <a:lnSpc>
              <a:spcPct val="90000"/>
            </a:lnSpc>
            <a:spcBef>
              <a:spcPct val="0"/>
            </a:spcBef>
            <a:spcAft>
              <a:spcPct val="15000"/>
            </a:spcAft>
            <a:buChar char="•"/>
          </a:pPr>
          <a:r>
            <a:rPr lang="en-US" sz="1600" kern="1200"/>
            <a:t>40% with NICU stay &gt; 1 day</a:t>
          </a:r>
        </a:p>
      </dsp:txBody>
      <dsp:txXfrm>
        <a:off x="0" y="2034153"/>
        <a:ext cx="8209562" cy="1209600"/>
      </dsp:txXfrm>
    </dsp:sp>
    <dsp:sp modelId="{AECC9370-EC4C-40A5-86F8-40A4814350D2}">
      <dsp:nvSpPr>
        <dsp:cNvPr id="0" name=""/>
        <dsp:cNvSpPr/>
      </dsp:nvSpPr>
      <dsp:spPr>
        <a:xfrm>
          <a:off x="410478" y="1797993"/>
          <a:ext cx="5746693" cy="472320"/>
        </a:xfrm>
        <a:prstGeom prst="roundRect">
          <a:avLst/>
        </a:prstGeom>
        <a:solidFill>
          <a:schemeClr val="accent3">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17211" tIns="0" rIns="217211" bIns="0" numCol="1" spcCol="1270" anchor="ctr" anchorCtr="0">
          <a:noAutofit/>
        </a:bodyPr>
        <a:lstStyle/>
        <a:p>
          <a:pPr marL="0" lvl="0" indent="0" algn="l" defTabSz="711200">
            <a:lnSpc>
              <a:spcPct val="90000"/>
            </a:lnSpc>
            <a:spcBef>
              <a:spcPct val="0"/>
            </a:spcBef>
            <a:spcAft>
              <a:spcPct val="35000"/>
            </a:spcAft>
            <a:buNone/>
          </a:pPr>
          <a:r>
            <a:rPr lang="en-US" sz="1600" kern="1200"/>
            <a:t>Nursery &amp; NICU</a:t>
          </a:r>
        </a:p>
      </dsp:txBody>
      <dsp:txXfrm>
        <a:off x="433535" y="1821050"/>
        <a:ext cx="5700579" cy="426206"/>
      </dsp:txXfrm>
    </dsp:sp>
    <dsp:sp modelId="{63B76052-EE9E-48BE-B1C6-8D3E00D3EB7F}">
      <dsp:nvSpPr>
        <dsp:cNvPr id="0" name=""/>
        <dsp:cNvSpPr/>
      </dsp:nvSpPr>
      <dsp:spPr>
        <a:xfrm>
          <a:off x="0" y="3566313"/>
          <a:ext cx="8209562" cy="680400"/>
        </a:xfrm>
        <a:prstGeom prst="rect">
          <a:avLst/>
        </a:prstGeom>
        <a:solidFill>
          <a:schemeClr val="lt1">
            <a:alpha val="90000"/>
            <a:hueOff val="0"/>
            <a:satOff val="0"/>
            <a:lumOff val="0"/>
            <a:alphaOff val="0"/>
          </a:schemeClr>
        </a:solidFill>
        <a:ln w="1079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7153" tIns="333248" rIns="637153"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t>11% documented with substance exposure</a:t>
          </a:r>
        </a:p>
      </dsp:txBody>
      <dsp:txXfrm>
        <a:off x="0" y="3566313"/>
        <a:ext cx="8209562" cy="680400"/>
      </dsp:txXfrm>
    </dsp:sp>
    <dsp:sp modelId="{C8E739C6-583F-4651-8E6F-33DF47E88578}">
      <dsp:nvSpPr>
        <dsp:cNvPr id="0" name=""/>
        <dsp:cNvSpPr/>
      </dsp:nvSpPr>
      <dsp:spPr>
        <a:xfrm>
          <a:off x="410478" y="3330153"/>
          <a:ext cx="5746693" cy="472320"/>
        </a:xfrm>
        <a:prstGeom prst="roundRect">
          <a:avLst/>
        </a:prstGeom>
        <a:solidFill>
          <a:schemeClr val="accent4">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17211" tIns="0" rIns="217211" bIns="0" numCol="1" spcCol="1270" anchor="ctr" anchorCtr="0">
          <a:noAutofit/>
        </a:bodyPr>
        <a:lstStyle/>
        <a:p>
          <a:pPr marL="0" lvl="0" indent="0" algn="l" defTabSz="711200">
            <a:lnSpc>
              <a:spcPct val="90000"/>
            </a:lnSpc>
            <a:spcBef>
              <a:spcPct val="0"/>
            </a:spcBef>
            <a:spcAft>
              <a:spcPct val="35000"/>
            </a:spcAft>
            <a:buNone/>
          </a:pPr>
          <a:r>
            <a:rPr lang="en-US" sz="1600" kern="1200"/>
            <a:t>Substance use</a:t>
          </a:r>
        </a:p>
      </dsp:txBody>
      <dsp:txXfrm>
        <a:off x="433535" y="3353210"/>
        <a:ext cx="5700579" cy="426206"/>
      </dsp:txXfrm>
    </dsp:sp>
    <dsp:sp modelId="{5088517A-A795-400E-B092-31FE870D1283}">
      <dsp:nvSpPr>
        <dsp:cNvPr id="0" name=""/>
        <dsp:cNvSpPr/>
      </dsp:nvSpPr>
      <dsp:spPr>
        <a:xfrm>
          <a:off x="0" y="4569273"/>
          <a:ext cx="8209562" cy="680400"/>
        </a:xfrm>
        <a:prstGeom prst="rect">
          <a:avLst/>
        </a:prstGeom>
        <a:solidFill>
          <a:schemeClr val="lt1">
            <a:alpha val="90000"/>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7153" tIns="333248" rIns="637153"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t>Sleep-related, accidents</a:t>
          </a:r>
        </a:p>
      </dsp:txBody>
      <dsp:txXfrm>
        <a:off x="0" y="4569273"/>
        <a:ext cx="8209562" cy="680400"/>
      </dsp:txXfrm>
    </dsp:sp>
    <dsp:sp modelId="{D07D09A7-D6C5-4D94-9BB4-2DC5C938C71D}">
      <dsp:nvSpPr>
        <dsp:cNvPr id="0" name=""/>
        <dsp:cNvSpPr/>
      </dsp:nvSpPr>
      <dsp:spPr>
        <a:xfrm>
          <a:off x="410478" y="4333113"/>
          <a:ext cx="5746693" cy="472320"/>
        </a:xfrm>
        <a:prstGeom prst="roundRect">
          <a:avLst/>
        </a:prstGeom>
        <a:solidFill>
          <a:schemeClr val="accent5">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17211" tIns="0" rIns="217211" bIns="0" numCol="1" spcCol="1270" anchor="ctr" anchorCtr="0">
          <a:noAutofit/>
        </a:bodyPr>
        <a:lstStyle/>
        <a:p>
          <a:pPr marL="0" lvl="0" indent="0" algn="l" defTabSz="711200">
            <a:lnSpc>
              <a:spcPct val="90000"/>
            </a:lnSpc>
            <a:spcBef>
              <a:spcPct val="0"/>
            </a:spcBef>
            <a:spcAft>
              <a:spcPct val="35000"/>
            </a:spcAft>
            <a:buNone/>
          </a:pPr>
          <a:r>
            <a:rPr lang="en-US" sz="1600" kern="1200"/>
            <a:t>Preventable post-discharge deaths</a:t>
          </a:r>
        </a:p>
      </dsp:txBody>
      <dsp:txXfrm>
        <a:off x="433535" y="4356170"/>
        <a:ext cx="5700579" cy="426206"/>
      </dsp:txXfrm>
    </dsp:sp>
    <dsp:sp modelId="{9D82164E-BB67-4892-8A15-4FD7BFD2AB06}">
      <dsp:nvSpPr>
        <dsp:cNvPr id="0" name=""/>
        <dsp:cNvSpPr/>
      </dsp:nvSpPr>
      <dsp:spPr>
        <a:xfrm>
          <a:off x="0" y="5572233"/>
          <a:ext cx="8209562" cy="907200"/>
        </a:xfrm>
        <a:prstGeom prst="rect">
          <a:avLst/>
        </a:prstGeom>
        <a:solidFill>
          <a:schemeClr val="lt1">
            <a:alpha val="90000"/>
            <a:hueOff val="0"/>
            <a:satOff val="0"/>
            <a:lumOff val="0"/>
            <a:alphaOff val="0"/>
          </a:schemeClr>
        </a:solidFill>
        <a:ln w="1079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7153" tIns="333248" rIns="637153"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t>Only 23 of 147 cases included some documentation of a postpartum visit by  mom</a:t>
          </a:r>
        </a:p>
      </dsp:txBody>
      <dsp:txXfrm>
        <a:off x="0" y="5572233"/>
        <a:ext cx="8209562" cy="907200"/>
      </dsp:txXfrm>
    </dsp:sp>
    <dsp:sp modelId="{914E6184-B92D-4C09-BE01-0D18D2AA3D64}">
      <dsp:nvSpPr>
        <dsp:cNvPr id="0" name=""/>
        <dsp:cNvSpPr/>
      </dsp:nvSpPr>
      <dsp:spPr>
        <a:xfrm>
          <a:off x="410478" y="5336073"/>
          <a:ext cx="5746693" cy="472320"/>
        </a:xfrm>
        <a:prstGeom prst="roundRect">
          <a:avLst/>
        </a:prstGeom>
        <a:solidFill>
          <a:schemeClr val="accent6">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17211" tIns="0" rIns="217211" bIns="0" numCol="1" spcCol="1270" anchor="ctr" anchorCtr="0">
          <a:noAutofit/>
        </a:bodyPr>
        <a:lstStyle/>
        <a:p>
          <a:pPr marL="0" lvl="0" indent="0" algn="l" defTabSz="711200">
            <a:lnSpc>
              <a:spcPct val="90000"/>
            </a:lnSpc>
            <a:spcBef>
              <a:spcPct val="0"/>
            </a:spcBef>
            <a:spcAft>
              <a:spcPct val="35000"/>
            </a:spcAft>
            <a:buNone/>
          </a:pPr>
          <a:r>
            <a:rPr lang="en-US" sz="1600" kern="1200"/>
            <a:t>Postpartum visit</a:t>
          </a:r>
        </a:p>
      </dsp:txBody>
      <dsp:txXfrm>
        <a:off x="433535" y="5359130"/>
        <a:ext cx="5700579" cy="42620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DA4C23-D12C-481F-BCBC-5E8BFD693637}">
      <dsp:nvSpPr>
        <dsp:cNvPr id="0" name=""/>
        <dsp:cNvSpPr/>
      </dsp:nvSpPr>
      <dsp:spPr>
        <a:xfrm>
          <a:off x="564274" y="488262"/>
          <a:ext cx="596103" cy="4821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7EEB52-8704-4075-9151-CC7FED7BA31F}">
      <dsp:nvSpPr>
        <dsp:cNvPr id="0" name=""/>
        <dsp:cNvSpPr/>
      </dsp:nvSpPr>
      <dsp:spPr>
        <a:xfrm>
          <a:off x="10749" y="1147177"/>
          <a:ext cx="1703153" cy="1137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b="1"/>
          </a:pPr>
          <a:r>
            <a:rPr lang="en-US" sz="1800" kern="1200" dirty="0">
              <a:solidFill>
                <a:srgbClr val="FF0000"/>
              </a:solidFill>
            </a:rPr>
            <a:t>Pre-pregnancy health of mother is a key factor contributing to poor outcomes</a:t>
          </a:r>
        </a:p>
      </dsp:txBody>
      <dsp:txXfrm>
        <a:off x="10749" y="1147177"/>
        <a:ext cx="1703153" cy="1137609"/>
      </dsp:txXfrm>
    </dsp:sp>
    <dsp:sp modelId="{748CE9AB-6467-4082-916E-3BD212ED257A}">
      <dsp:nvSpPr>
        <dsp:cNvPr id="0" name=""/>
        <dsp:cNvSpPr/>
      </dsp:nvSpPr>
      <dsp:spPr>
        <a:xfrm>
          <a:off x="103043" y="2855265"/>
          <a:ext cx="1703153" cy="22320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dirty="0"/>
            <a:t>Lack of insurance coverage (before &amp; after pregnancy)</a:t>
          </a:r>
        </a:p>
        <a:p>
          <a:pPr marL="0" lvl="0" indent="0" algn="ctr" defTabSz="755650">
            <a:lnSpc>
              <a:spcPct val="100000"/>
            </a:lnSpc>
            <a:spcBef>
              <a:spcPct val="0"/>
            </a:spcBef>
            <a:spcAft>
              <a:spcPct val="35000"/>
            </a:spcAft>
            <a:buNone/>
          </a:pPr>
          <a:r>
            <a:rPr lang="en-US" sz="1700" kern="1200" dirty="0"/>
            <a:t>Chronic health conditions, especially among black moms</a:t>
          </a:r>
        </a:p>
      </dsp:txBody>
      <dsp:txXfrm>
        <a:off x="103043" y="2855265"/>
        <a:ext cx="1703153" cy="2232058"/>
      </dsp:txXfrm>
    </dsp:sp>
    <dsp:sp modelId="{A35D9B16-1BDB-44F1-9294-6E6E80B3208E}">
      <dsp:nvSpPr>
        <dsp:cNvPr id="0" name=""/>
        <dsp:cNvSpPr/>
      </dsp:nvSpPr>
      <dsp:spPr>
        <a:xfrm>
          <a:off x="2565479" y="488262"/>
          <a:ext cx="596103" cy="4821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EBEB70-52B6-4ABF-B22F-5B679C90E110}">
      <dsp:nvSpPr>
        <dsp:cNvPr id="0" name=""/>
        <dsp:cNvSpPr/>
      </dsp:nvSpPr>
      <dsp:spPr>
        <a:xfrm>
          <a:off x="2011954" y="1147177"/>
          <a:ext cx="1703153" cy="1137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b="1"/>
          </a:pPr>
          <a:r>
            <a:rPr lang="en-US" sz="1800" kern="1200" dirty="0">
              <a:solidFill>
                <a:srgbClr val="FF0000"/>
              </a:solidFill>
            </a:rPr>
            <a:t>Lack of family planning</a:t>
          </a:r>
        </a:p>
      </dsp:txBody>
      <dsp:txXfrm>
        <a:off x="2011954" y="1147177"/>
        <a:ext cx="1703153" cy="1137609"/>
      </dsp:txXfrm>
    </dsp:sp>
    <dsp:sp modelId="{145E21DE-1CAE-4F1F-A78A-F4FB54787AC3}">
      <dsp:nvSpPr>
        <dsp:cNvPr id="0" name=""/>
        <dsp:cNvSpPr/>
      </dsp:nvSpPr>
      <dsp:spPr>
        <a:xfrm>
          <a:off x="2053051" y="1935479"/>
          <a:ext cx="1703153" cy="22320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dirty="0"/>
            <a:t>Non-use</a:t>
          </a:r>
        </a:p>
        <a:p>
          <a:pPr marL="0" lvl="0" indent="0" algn="ctr" defTabSz="755650">
            <a:lnSpc>
              <a:spcPct val="100000"/>
            </a:lnSpc>
            <a:spcBef>
              <a:spcPct val="0"/>
            </a:spcBef>
            <a:spcAft>
              <a:spcPct val="35000"/>
            </a:spcAft>
            <a:buNone/>
          </a:pPr>
          <a:r>
            <a:rPr lang="en-US" sz="1700" kern="1200"/>
            <a:t>Birth intervals &lt;18 months</a:t>
          </a:r>
        </a:p>
        <a:p>
          <a:pPr marL="0" lvl="0" indent="0" algn="ctr" defTabSz="755650">
            <a:lnSpc>
              <a:spcPct val="100000"/>
            </a:lnSpc>
            <a:spcBef>
              <a:spcPct val="0"/>
            </a:spcBef>
            <a:spcAft>
              <a:spcPct val="35000"/>
            </a:spcAft>
            <a:buNone/>
          </a:pPr>
          <a:r>
            <a:rPr lang="en-US" sz="1700" kern="1200"/>
            <a:t>Postpartum visit?</a:t>
          </a:r>
        </a:p>
      </dsp:txBody>
      <dsp:txXfrm>
        <a:off x="2053051" y="1935479"/>
        <a:ext cx="1703153" cy="2232058"/>
      </dsp:txXfrm>
    </dsp:sp>
    <dsp:sp modelId="{51F10B60-A9A2-4B39-8481-FC7809E11B32}">
      <dsp:nvSpPr>
        <dsp:cNvPr id="0" name=""/>
        <dsp:cNvSpPr/>
      </dsp:nvSpPr>
      <dsp:spPr>
        <a:xfrm>
          <a:off x="4566684" y="488262"/>
          <a:ext cx="596103" cy="4821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FE5A33-F4DD-4B27-BB8B-FB71ABCF4E2D}">
      <dsp:nvSpPr>
        <dsp:cNvPr id="0" name=""/>
        <dsp:cNvSpPr/>
      </dsp:nvSpPr>
      <dsp:spPr>
        <a:xfrm>
          <a:off x="4013159" y="1147177"/>
          <a:ext cx="1703153" cy="1137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b="1"/>
          </a:pPr>
          <a:r>
            <a:rPr lang="en-US" sz="1800" kern="1200" dirty="0">
              <a:solidFill>
                <a:srgbClr val="FF0000"/>
              </a:solidFill>
            </a:rPr>
            <a:t>Social determinants of health</a:t>
          </a:r>
        </a:p>
      </dsp:txBody>
      <dsp:txXfrm>
        <a:off x="4013159" y="1147177"/>
        <a:ext cx="1703153" cy="1137609"/>
      </dsp:txXfrm>
    </dsp:sp>
    <dsp:sp modelId="{2F1C5FAB-9C29-485D-84BE-49881A2FBC70}">
      <dsp:nvSpPr>
        <dsp:cNvPr id="0" name=""/>
        <dsp:cNvSpPr/>
      </dsp:nvSpPr>
      <dsp:spPr>
        <a:xfrm>
          <a:off x="4054239" y="2182076"/>
          <a:ext cx="1703153" cy="22320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dirty="0"/>
            <a:t>Poverty, lack of education, transportation, violence = STRESS</a:t>
          </a:r>
        </a:p>
        <a:p>
          <a:pPr marL="0" lvl="0" indent="0" algn="ctr" defTabSz="755650">
            <a:lnSpc>
              <a:spcPct val="100000"/>
            </a:lnSpc>
            <a:spcBef>
              <a:spcPct val="0"/>
            </a:spcBef>
            <a:spcAft>
              <a:spcPct val="35000"/>
            </a:spcAft>
            <a:buNone/>
          </a:pPr>
          <a:r>
            <a:rPr lang="en-US" sz="1700" kern="1200" dirty="0"/>
            <a:t>Screening, documentation by providers?</a:t>
          </a:r>
        </a:p>
        <a:p>
          <a:pPr marL="0" lvl="0" indent="0" algn="ctr" defTabSz="755650">
            <a:lnSpc>
              <a:spcPct val="100000"/>
            </a:lnSpc>
            <a:spcBef>
              <a:spcPct val="0"/>
            </a:spcBef>
            <a:spcAft>
              <a:spcPct val="35000"/>
            </a:spcAft>
            <a:buNone/>
          </a:pPr>
          <a:r>
            <a:rPr lang="en-US" sz="1700" kern="1200"/>
            <a:t>Culturally sensitive/trauma informed care?</a:t>
          </a:r>
        </a:p>
        <a:p>
          <a:pPr marL="0" lvl="0" indent="0" algn="ctr" defTabSz="755650">
            <a:lnSpc>
              <a:spcPct val="100000"/>
            </a:lnSpc>
            <a:spcBef>
              <a:spcPct val="0"/>
            </a:spcBef>
            <a:spcAft>
              <a:spcPct val="35000"/>
            </a:spcAft>
            <a:buNone/>
          </a:pPr>
          <a:r>
            <a:rPr lang="en-US" sz="1700" kern="1200"/>
            <a:t>Lack of awareness among policymakers, at-risk families</a:t>
          </a:r>
        </a:p>
      </dsp:txBody>
      <dsp:txXfrm>
        <a:off x="4054239" y="2182076"/>
        <a:ext cx="1703153" cy="2232058"/>
      </dsp:txXfrm>
    </dsp:sp>
    <dsp:sp modelId="{B4DC78F7-E049-4939-8C2F-A0F5700B6843}">
      <dsp:nvSpPr>
        <dsp:cNvPr id="0" name=""/>
        <dsp:cNvSpPr/>
      </dsp:nvSpPr>
      <dsp:spPr>
        <a:xfrm>
          <a:off x="6567888" y="488262"/>
          <a:ext cx="596103" cy="48215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5E3F2E-A0F5-4AE3-8B26-0578DF2AAD10}">
      <dsp:nvSpPr>
        <dsp:cNvPr id="0" name=""/>
        <dsp:cNvSpPr/>
      </dsp:nvSpPr>
      <dsp:spPr>
        <a:xfrm>
          <a:off x="6014364" y="1147177"/>
          <a:ext cx="1703153" cy="1137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b="1"/>
          </a:pPr>
          <a:r>
            <a:rPr lang="en-US" sz="1800" kern="1200" dirty="0">
              <a:solidFill>
                <a:srgbClr val="FF0000"/>
              </a:solidFill>
            </a:rPr>
            <a:t>Siloed, fragmented care</a:t>
          </a:r>
        </a:p>
      </dsp:txBody>
      <dsp:txXfrm>
        <a:off x="6014364" y="1147177"/>
        <a:ext cx="1703153" cy="1137609"/>
      </dsp:txXfrm>
    </dsp:sp>
    <dsp:sp modelId="{05C563A5-F160-44A6-8387-62244DD26459}">
      <dsp:nvSpPr>
        <dsp:cNvPr id="0" name=""/>
        <dsp:cNvSpPr/>
      </dsp:nvSpPr>
      <dsp:spPr>
        <a:xfrm>
          <a:off x="5962997" y="2018846"/>
          <a:ext cx="1703153" cy="22320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a:t>Disconnect between clinical/medical/hospital and community support services</a:t>
          </a:r>
        </a:p>
        <a:p>
          <a:pPr marL="0" lvl="0" indent="0" algn="ctr" defTabSz="755650">
            <a:lnSpc>
              <a:spcPct val="100000"/>
            </a:lnSpc>
            <a:spcBef>
              <a:spcPct val="0"/>
            </a:spcBef>
            <a:spcAft>
              <a:spcPct val="35000"/>
            </a:spcAft>
            <a:buNone/>
          </a:pPr>
          <a:r>
            <a:rPr lang="en-US" sz="1700" kern="1200" dirty="0"/>
            <a:t>Lack of follow-through, engagement, retention in home visiting, other care coordination</a:t>
          </a:r>
        </a:p>
      </dsp:txBody>
      <dsp:txXfrm>
        <a:off x="5962997" y="2018846"/>
        <a:ext cx="1703153" cy="223205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0.41605</cdr:x>
      <cdr:y>0.37027</cdr:y>
    </cdr:from>
    <cdr:to>
      <cdr:x>0.54545</cdr:x>
      <cdr:y>0.5</cdr:y>
    </cdr:to>
    <cdr:sp macro="" textlink="">
      <cdr:nvSpPr>
        <cdr:cNvPr id="2" name="TextBox 1">
          <a:extLst xmlns:a="http://schemas.openxmlformats.org/drawingml/2006/main">
            <a:ext uri="{FF2B5EF4-FFF2-40B4-BE49-F238E27FC236}">
              <a16:creationId xmlns:a16="http://schemas.microsoft.com/office/drawing/2014/main" id="{A8A1CAC2-5F0E-4166-9DC6-8CEF9CFD0020}"/>
            </a:ext>
          </a:extLst>
        </cdr:cNvPr>
        <cdr:cNvSpPr txBox="1"/>
      </cdr:nvSpPr>
      <cdr:spPr>
        <a:xfrm xmlns:a="http://schemas.openxmlformats.org/drawingml/2006/main">
          <a:off x="2970997" y="1648249"/>
          <a:ext cx="924025" cy="5775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800" b="1" dirty="0">
              <a:solidFill>
                <a:schemeClr val="tx1"/>
              </a:solidFill>
            </a:rPr>
            <a:t>30%</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58BEF046-78B0-45AE-B239-3A25A8EF6E48}" type="datetimeFigureOut">
              <a:rPr lang="en-US" smtClean="0"/>
              <a:t>10/31/2019</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B51EE202-2C6D-4DAB-A5D8-878BE1F40165}" type="slidenum">
              <a:rPr lang="en-US" smtClean="0"/>
              <a:t>‹#›</a:t>
            </a:fld>
            <a:endParaRPr lang="en-US"/>
          </a:p>
        </p:txBody>
      </p:sp>
    </p:spTree>
    <p:extLst>
      <p:ext uri="{BB962C8B-B14F-4D97-AF65-F5344CB8AC3E}">
        <p14:creationId xmlns:p14="http://schemas.microsoft.com/office/powerpoint/2010/main" val="4049451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1EE202-2C6D-4DAB-A5D8-878BE1F40165}" type="slidenum">
              <a:rPr lang="en-US" smtClean="0"/>
              <a:t>1</a:t>
            </a:fld>
            <a:endParaRPr lang="en-US"/>
          </a:p>
        </p:txBody>
      </p:sp>
    </p:spTree>
    <p:extLst>
      <p:ext uri="{BB962C8B-B14F-4D97-AF65-F5344CB8AC3E}">
        <p14:creationId xmlns:p14="http://schemas.microsoft.com/office/powerpoint/2010/main" val="1678512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 – PPOR as a tool, framework for analysis. Looking at mortality data in different way (age at death &amp; birthweight)</a:t>
            </a:r>
          </a:p>
        </p:txBody>
      </p:sp>
      <p:sp>
        <p:nvSpPr>
          <p:cNvPr id="4" name="Slide Number Placeholder 3"/>
          <p:cNvSpPr>
            <a:spLocks noGrp="1"/>
          </p:cNvSpPr>
          <p:nvPr>
            <p:ph type="sldNum" sz="quarter" idx="5"/>
          </p:nvPr>
        </p:nvSpPr>
        <p:spPr/>
        <p:txBody>
          <a:bodyPr/>
          <a:lstStyle/>
          <a:p>
            <a:fld id="{B51EE202-2C6D-4DAB-A5D8-878BE1F40165}" type="slidenum">
              <a:rPr lang="en-US" smtClean="0"/>
              <a:t>10</a:t>
            </a:fld>
            <a:endParaRPr lang="en-US"/>
          </a:p>
        </p:txBody>
      </p:sp>
    </p:spTree>
    <p:extLst>
      <p:ext uri="{BB962C8B-B14F-4D97-AF65-F5344CB8AC3E}">
        <p14:creationId xmlns:p14="http://schemas.microsoft.com/office/powerpoint/2010/main" val="338316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 – Linked to potential action, strategies</a:t>
            </a:r>
          </a:p>
        </p:txBody>
      </p:sp>
      <p:sp>
        <p:nvSpPr>
          <p:cNvPr id="4" name="Slide Number Placeholder 3"/>
          <p:cNvSpPr>
            <a:spLocks noGrp="1"/>
          </p:cNvSpPr>
          <p:nvPr>
            <p:ph type="sldNum" sz="quarter" idx="5"/>
          </p:nvPr>
        </p:nvSpPr>
        <p:spPr/>
        <p:txBody>
          <a:bodyPr/>
          <a:lstStyle/>
          <a:p>
            <a:fld id="{B51EE202-2C6D-4DAB-A5D8-878BE1F40165}" type="slidenum">
              <a:rPr lang="en-US" smtClean="0"/>
              <a:t>11</a:t>
            </a:fld>
            <a:endParaRPr lang="en-US"/>
          </a:p>
        </p:txBody>
      </p:sp>
    </p:spTree>
    <p:extLst>
      <p:ext uri="{BB962C8B-B14F-4D97-AF65-F5344CB8AC3E}">
        <p14:creationId xmlns:p14="http://schemas.microsoft.com/office/powerpoint/2010/main" val="26401695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 – analysis of 2016-2018 data</a:t>
            </a:r>
          </a:p>
        </p:txBody>
      </p:sp>
      <p:sp>
        <p:nvSpPr>
          <p:cNvPr id="4" name="Slide Number Placeholder 3"/>
          <p:cNvSpPr>
            <a:spLocks noGrp="1"/>
          </p:cNvSpPr>
          <p:nvPr>
            <p:ph type="sldNum" sz="quarter" idx="5"/>
          </p:nvPr>
        </p:nvSpPr>
        <p:spPr/>
        <p:txBody>
          <a:bodyPr/>
          <a:lstStyle/>
          <a:p>
            <a:fld id="{B51EE202-2C6D-4DAB-A5D8-878BE1F40165}" type="slidenum">
              <a:rPr lang="en-US" smtClean="0"/>
              <a:t>12</a:t>
            </a:fld>
            <a:endParaRPr lang="en-US"/>
          </a:p>
        </p:txBody>
      </p:sp>
    </p:spTree>
    <p:extLst>
      <p:ext uri="{BB962C8B-B14F-4D97-AF65-F5344CB8AC3E}">
        <p14:creationId xmlns:p14="http://schemas.microsoft.com/office/powerpoint/2010/main" val="1640650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 – Distribution by period of risk</a:t>
            </a:r>
          </a:p>
        </p:txBody>
      </p:sp>
      <p:sp>
        <p:nvSpPr>
          <p:cNvPr id="4" name="Slide Number Placeholder 3"/>
          <p:cNvSpPr>
            <a:spLocks noGrp="1"/>
          </p:cNvSpPr>
          <p:nvPr>
            <p:ph type="sldNum" sz="quarter" idx="5"/>
          </p:nvPr>
        </p:nvSpPr>
        <p:spPr/>
        <p:txBody>
          <a:bodyPr/>
          <a:lstStyle/>
          <a:p>
            <a:fld id="{B51EE202-2C6D-4DAB-A5D8-878BE1F40165}" type="slidenum">
              <a:rPr lang="en-US" smtClean="0"/>
              <a:t>13</a:t>
            </a:fld>
            <a:endParaRPr lang="en-US"/>
          </a:p>
        </p:txBody>
      </p:sp>
    </p:spTree>
    <p:extLst>
      <p:ext uri="{BB962C8B-B14F-4D97-AF65-F5344CB8AC3E}">
        <p14:creationId xmlns:p14="http://schemas.microsoft.com/office/powerpoint/2010/main" val="143214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 – Difference by race</a:t>
            </a:r>
          </a:p>
        </p:txBody>
      </p:sp>
      <p:sp>
        <p:nvSpPr>
          <p:cNvPr id="4" name="Slide Number Placeholder 3"/>
          <p:cNvSpPr>
            <a:spLocks noGrp="1"/>
          </p:cNvSpPr>
          <p:nvPr>
            <p:ph type="sldNum" sz="quarter" idx="5"/>
          </p:nvPr>
        </p:nvSpPr>
        <p:spPr/>
        <p:txBody>
          <a:bodyPr/>
          <a:lstStyle/>
          <a:p>
            <a:fld id="{B51EE202-2C6D-4DAB-A5D8-878BE1F40165}" type="slidenum">
              <a:rPr lang="en-US" smtClean="0"/>
              <a:t>14</a:t>
            </a:fld>
            <a:endParaRPr lang="en-US"/>
          </a:p>
        </p:txBody>
      </p:sp>
    </p:spTree>
    <p:extLst>
      <p:ext uri="{BB962C8B-B14F-4D97-AF65-F5344CB8AC3E}">
        <p14:creationId xmlns:p14="http://schemas.microsoft.com/office/powerpoint/2010/main" val="4013646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 – Next step was to examine contribution of birthweight in the largest category.  Compared NEF to reference group with the best outcomes to determine whether it was an issue of too many small, unviable babies being born OR whether there was a difference in survival at specific birthweights.  Important: linked to root causes. Reference group: state non-Hispanic white mothers, 20+ with at least 13 years </a:t>
            </a:r>
            <a:r>
              <a:rPr lang="en-US"/>
              <a:t>of education.</a:t>
            </a:r>
            <a:endParaRPr lang="en-US" dirty="0"/>
          </a:p>
        </p:txBody>
      </p:sp>
      <p:sp>
        <p:nvSpPr>
          <p:cNvPr id="4" name="Slide Number Placeholder 3"/>
          <p:cNvSpPr>
            <a:spLocks noGrp="1"/>
          </p:cNvSpPr>
          <p:nvPr>
            <p:ph type="sldNum" sz="quarter" idx="5"/>
          </p:nvPr>
        </p:nvSpPr>
        <p:spPr/>
        <p:txBody>
          <a:bodyPr/>
          <a:lstStyle/>
          <a:p>
            <a:fld id="{B51EE202-2C6D-4DAB-A5D8-878BE1F40165}" type="slidenum">
              <a:rPr lang="en-US" smtClean="0"/>
              <a:t>15</a:t>
            </a:fld>
            <a:endParaRPr lang="en-US"/>
          </a:p>
        </p:txBody>
      </p:sp>
    </p:spTree>
    <p:extLst>
      <p:ext uri="{BB962C8B-B14F-4D97-AF65-F5344CB8AC3E}">
        <p14:creationId xmlns:p14="http://schemas.microsoft.com/office/powerpoint/2010/main" val="39141964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 – results point to too many babies born too soon and too small underscoring the impact of SDOH; only 10% due to medical/health care factors.</a:t>
            </a:r>
          </a:p>
        </p:txBody>
      </p:sp>
      <p:sp>
        <p:nvSpPr>
          <p:cNvPr id="4" name="Slide Number Placeholder 3"/>
          <p:cNvSpPr>
            <a:spLocks noGrp="1"/>
          </p:cNvSpPr>
          <p:nvPr>
            <p:ph type="sldNum" sz="quarter" idx="5"/>
          </p:nvPr>
        </p:nvSpPr>
        <p:spPr/>
        <p:txBody>
          <a:bodyPr/>
          <a:lstStyle/>
          <a:p>
            <a:fld id="{B51EE202-2C6D-4DAB-A5D8-878BE1F40165}" type="slidenum">
              <a:rPr lang="en-US" smtClean="0"/>
              <a:t>16</a:t>
            </a:fld>
            <a:endParaRPr lang="en-US"/>
          </a:p>
        </p:txBody>
      </p:sp>
    </p:spTree>
    <p:extLst>
      <p:ext uri="{BB962C8B-B14F-4D97-AF65-F5344CB8AC3E}">
        <p14:creationId xmlns:p14="http://schemas.microsoft.com/office/powerpoint/2010/main" val="26319030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 summarize findings and introduce Dr. Hudak.</a:t>
            </a:r>
          </a:p>
        </p:txBody>
      </p:sp>
      <p:sp>
        <p:nvSpPr>
          <p:cNvPr id="4" name="Slide Number Placeholder 3"/>
          <p:cNvSpPr>
            <a:spLocks noGrp="1"/>
          </p:cNvSpPr>
          <p:nvPr>
            <p:ph type="sldNum" sz="quarter" idx="5"/>
          </p:nvPr>
        </p:nvSpPr>
        <p:spPr/>
        <p:txBody>
          <a:bodyPr/>
          <a:lstStyle/>
          <a:p>
            <a:fld id="{B51EE202-2C6D-4DAB-A5D8-878BE1F40165}" type="slidenum">
              <a:rPr lang="en-US" smtClean="0"/>
              <a:t>17</a:t>
            </a:fld>
            <a:endParaRPr lang="en-US"/>
          </a:p>
        </p:txBody>
      </p:sp>
    </p:spTree>
    <p:extLst>
      <p:ext uri="{BB962C8B-B14F-4D97-AF65-F5344CB8AC3E}">
        <p14:creationId xmlns:p14="http://schemas.microsoft.com/office/powerpoint/2010/main" val="22096598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 Summarize what we did with case reviews.  JU nursing students abstracted medical records using national NFIMR tool.  Maternal interviews attempted to better understand experience and family perspective. Healthy Start prenatal screening data summarized to provide a context for the case reviews.  Data analyzed with a particular focus on periods of risk contributing disproportionately to poor outcomes.  Challenges &amp; limitations: missing data, inconsistent documentation, focus on infant deaths – no fetal cases were reviewed.  </a:t>
            </a:r>
          </a:p>
        </p:txBody>
      </p:sp>
      <p:sp>
        <p:nvSpPr>
          <p:cNvPr id="4" name="Slide Number Placeholder 3"/>
          <p:cNvSpPr>
            <a:spLocks noGrp="1"/>
          </p:cNvSpPr>
          <p:nvPr>
            <p:ph type="sldNum" sz="quarter" idx="5"/>
          </p:nvPr>
        </p:nvSpPr>
        <p:spPr/>
        <p:txBody>
          <a:bodyPr/>
          <a:lstStyle/>
          <a:p>
            <a:fld id="{B51EE202-2C6D-4DAB-A5D8-878BE1F40165}" type="slidenum">
              <a:rPr lang="en-US" smtClean="0"/>
              <a:t>18</a:t>
            </a:fld>
            <a:endParaRPr lang="en-US"/>
          </a:p>
        </p:txBody>
      </p:sp>
    </p:spTree>
    <p:extLst>
      <p:ext uri="{BB962C8B-B14F-4D97-AF65-F5344CB8AC3E}">
        <p14:creationId xmlns:p14="http://schemas.microsoft.com/office/powerpoint/2010/main" val="3157115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Information from the 2018 Healthy Start prenatal screen provides a context for case reviews.  This is data from mothers who score 6 or more indicating an elevated risk for low birthweight or a poor birth outcome.  As shown, more than one-third of ALL pregnant women in the region met this criteria.  Black moms bear a disproportionate burden of risk.  Take home message: we have a significant number of high-risk moms in our region.  The best way to understand what these families face during their pregnancy is to hear about some individual experiences. </a:t>
            </a:r>
          </a:p>
        </p:txBody>
      </p:sp>
      <p:sp>
        <p:nvSpPr>
          <p:cNvPr id="4" name="Slide Number Placeholder 3"/>
          <p:cNvSpPr>
            <a:spLocks noGrp="1"/>
          </p:cNvSpPr>
          <p:nvPr>
            <p:ph type="sldNum" sz="quarter" idx="5"/>
          </p:nvPr>
        </p:nvSpPr>
        <p:spPr/>
        <p:txBody>
          <a:bodyPr/>
          <a:lstStyle/>
          <a:p>
            <a:fld id="{B51EE202-2C6D-4DAB-A5D8-878BE1F40165}" type="slidenum">
              <a:rPr lang="en-US" smtClean="0"/>
              <a:t>19</a:t>
            </a:fld>
            <a:endParaRPr lang="en-US"/>
          </a:p>
        </p:txBody>
      </p:sp>
    </p:spTree>
    <p:extLst>
      <p:ext uri="{BB962C8B-B14F-4D97-AF65-F5344CB8AC3E}">
        <p14:creationId xmlns:p14="http://schemas.microsoft.com/office/powerpoint/2010/main" val="379366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Faye: Opening welcome. Introduce key partners, stakeholders and special guests.</a:t>
            </a:r>
          </a:p>
        </p:txBody>
      </p:sp>
      <p:sp>
        <p:nvSpPr>
          <p:cNvPr id="4" name="Slide Number Placeholder 3"/>
          <p:cNvSpPr>
            <a:spLocks noGrp="1"/>
          </p:cNvSpPr>
          <p:nvPr>
            <p:ph type="sldNum" sz="quarter" idx="5"/>
          </p:nvPr>
        </p:nvSpPr>
        <p:spPr/>
        <p:txBody>
          <a:bodyPr/>
          <a:lstStyle/>
          <a:p>
            <a:fld id="{B51EE202-2C6D-4DAB-A5D8-878BE1F40165}" type="slidenum">
              <a:rPr lang="en-US" smtClean="0"/>
              <a:t>2</a:t>
            </a:fld>
            <a:endParaRPr lang="en-US"/>
          </a:p>
        </p:txBody>
      </p:sp>
    </p:spTree>
    <p:extLst>
      <p:ext uri="{BB962C8B-B14F-4D97-AF65-F5344CB8AC3E}">
        <p14:creationId xmlns:p14="http://schemas.microsoft.com/office/powerpoint/2010/main" val="6020268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Tracy shares four case studies highlighting strengths and challenges. . .</a:t>
            </a:r>
          </a:p>
        </p:txBody>
      </p:sp>
      <p:sp>
        <p:nvSpPr>
          <p:cNvPr id="4" name="Slide Number Placeholder 3"/>
          <p:cNvSpPr>
            <a:spLocks noGrp="1"/>
          </p:cNvSpPr>
          <p:nvPr>
            <p:ph type="sldNum" sz="quarter" idx="10"/>
          </p:nvPr>
        </p:nvSpPr>
        <p:spPr/>
        <p:txBody>
          <a:bodyPr/>
          <a:lstStyle/>
          <a:p>
            <a:fld id="{887D908D-34C1-41D9-9B70-99F6D66F1F32}" type="slidenum">
              <a:rPr lang="en-US" smtClean="0"/>
              <a:pPr/>
              <a:t>20</a:t>
            </a:fld>
            <a:endParaRPr lang="en-US"/>
          </a:p>
        </p:txBody>
      </p:sp>
    </p:spTree>
    <p:extLst>
      <p:ext uri="{BB962C8B-B14F-4D97-AF65-F5344CB8AC3E}">
        <p14:creationId xmlns:p14="http://schemas.microsoft.com/office/powerpoint/2010/main" val="16818319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Tracy reads case study. . .</a:t>
            </a:r>
          </a:p>
        </p:txBody>
      </p:sp>
      <p:sp>
        <p:nvSpPr>
          <p:cNvPr id="4" name="Slide Number Placeholder 3"/>
          <p:cNvSpPr>
            <a:spLocks noGrp="1"/>
          </p:cNvSpPr>
          <p:nvPr>
            <p:ph type="sldNum" sz="quarter" idx="10"/>
          </p:nvPr>
        </p:nvSpPr>
        <p:spPr/>
        <p:txBody>
          <a:bodyPr/>
          <a:lstStyle/>
          <a:p>
            <a:fld id="{887D908D-34C1-41D9-9B70-99F6D66F1F32}" type="slidenum">
              <a:rPr lang="en-US" smtClean="0"/>
              <a:pPr/>
              <a:t>21</a:t>
            </a:fld>
            <a:endParaRPr lang="en-US"/>
          </a:p>
        </p:txBody>
      </p:sp>
    </p:spTree>
    <p:extLst>
      <p:ext uri="{BB962C8B-B14F-4D97-AF65-F5344CB8AC3E}">
        <p14:creationId xmlns:p14="http://schemas.microsoft.com/office/powerpoint/2010/main" val="14302468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Tracy. . . </a:t>
            </a:r>
          </a:p>
        </p:txBody>
      </p:sp>
      <p:sp>
        <p:nvSpPr>
          <p:cNvPr id="4" name="Slide Number Placeholder 3"/>
          <p:cNvSpPr>
            <a:spLocks noGrp="1"/>
          </p:cNvSpPr>
          <p:nvPr>
            <p:ph type="sldNum" sz="quarter" idx="10"/>
          </p:nvPr>
        </p:nvSpPr>
        <p:spPr/>
        <p:txBody>
          <a:bodyPr/>
          <a:lstStyle/>
          <a:p>
            <a:fld id="{887D908D-34C1-41D9-9B70-99F6D66F1F32}" type="slidenum">
              <a:rPr lang="en-US" smtClean="0"/>
              <a:pPr/>
              <a:t>22</a:t>
            </a:fld>
            <a:endParaRPr lang="en-US"/>
          </a:p>
        </p:txBody>
      </p:sp>
    </p:spTree>
    <p:extLst>
      <p:ext uri="{BB962C8B-B14F-4D97-AF65-F5344CB8AC3E}">
        <p14:creationId xmlns:p14="http://schemas.microsoft.com/office/powerpoint/2010/main" val="17602315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Tracy. . .</a:t>
            </a:r>
          </a:p>
        </p:txBody>
      </p:sp>
      <p:sp>
        <p:nvSpPr>
          <p:cNvPr id="4" name="Slide Number Placeholder 3"/>
          <p:cNvSpPr>
            <a:spLocks noGrp="1"/>
          </p:cNvSpPr>
          <p:nvPr>
            <p:ph type="sldNum" sz="quarter" idx="10"/>
          </p:nvPr>
        </p:nvSpPr>
        <p:spPr/>
        <p:txBody>
          <a:bodyPr/>
          <a:lstStyle/>
          <a:p>
            <a:fld id="{887D908D-34C1-41D9-9B70-99F6D66F1F32}" type="slidenum">
              <a:rPr lang="en-US" smtClean="0"/>
              <a:pPr/>
              <a:t>23</a:t>
            </a:fld>
            <a:endParaRPr lang="en-US"/>
          </a:p>
        </p:txBody>
      </p:sp>
    </p:spTree>
    <p:extLst>
      <p:ext uri="{BB962C8B-B14F-4D97-AF65-F5344CB8AC3E}">
        <p14:creationId xmlns:p14="http://schemas.microsoft.com/office/powerpoint/2010/main" val="876914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 The experiences of these mothers is reflected in the key issues identified in the case reviews.  PRE-PREGNANCY ISSUES: social determinants of health; prior poor outcomes. . .</a:t>
            </a:r>
          </a:p>
        </p:txBody>
      </p:sp>
      <p:sp>
        <p:nvSpPr>
          <p:cNvPr id="4" name="Slide Number Placeholder 3"/>
          <p:cNvSpPr>
            <a:spLocks noGrp="1"/>
          </p:cNvSpPr>
          <p:nvPr>
            <p:ph type="sldNum" sz="quarter" idx="5"/>
          </p:nvPr>
        </p:nvSpPr>
        <p:spPr/>
        <p:txBody>
          <a:bodyPr/>
          <a:lstStyle/>
          <a:p>
            <a:fld id="{B51EE202-2C6D-4DAB-A5D8-878BE1F40165}" type="slidenum">
              <a:rPr lang="en-US" smtClean="0"/>
              <a:t>24</a:t>
            </a:fld>
            <a:endParaRPr lang="en-US"/>
          </a:p>
        </p:txBody>
      </p:sp>
    </p:spTree>
    <p:extLst>
      <p:ext uri="{BB962C8B-B14F-4D97-AF65-F5344CB8AC3E}">
        <p14:creationId xmlns:p14="http://schemas.microsoft.com/office/powerpoint/2010/main" val="2295974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 (issues, </a:t>
            </a:r>
            <a:r>
              <a:rPr lang="en-US" dirty="0" err="1"/>
              <a:t>con’t</a:t>
            </a:r>
            <a:r>
              <a:rPr lang="en-US" dirty="0"/>
              <a:t>) Lack of family planning, substance use, poor health prior to pregnancy.  Disproportionate impact on black mothers.</a:t>
            </a:r>
          </a:p>
        </p:txBody>
      </p:sp>
      <p:sp>
        <p:nvSpPr>
          <p:cNvPr id="4" name="Slide Number Placeholder 3"/>
          <p:cNvSpPr>
            <a:spLocks noGrp="1"/>
          </p:cNvSpPr>
          <p:nvPr>
            <p:ph type="sldNum" sz="quarter" idx="5"/>
          </p:nvPr>
        </p:nvSpPr>
        <p:spPr/>
        <p:txBody>
          <a:bodyPr/>
          <a:lstStyle/>
          <a:p>
            <a:fld id="{B51EE202-2C6D-4DAB-A5D8-878BE1F40165}" type="slidenum">
              <a:rPr lang="en-US" smtClean="0"/>
              <a:t>25</a:t>
            </a:fld>
            <a:endParaRPr lang="en-US"/>
          </a:p>
        </p:txBody>
      </p:sp>
    </p:spTree>
    <p:extLst>
      <p:ext uri="{BB962C8B-B14F-4D97-AF65-F5344CB8AC3E}">
        <p14:creationId xmlns:p14="http://schemas.microsoft.com/office/powerpoint/2010/main" val="33004209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 PRENATAL ISSUES: access to and use of prenatal care; pregnancy complications. . .</a:t>
            </a:r>
          </a:p>
        </p:txBody>
      </p:sp>
      <p:sp>
        <p:nvSpPr>
          <p:cNvPr id="4" name="Slide Number Placeholder 3"/>
          <p:cNvSpPr>
            <a:spLocks noGrp="1"/>
          </p:cNvSpPr>
          <p:nvPr>
            <p:ph type="sldNum" sz="quarter" idx="5"/>
          </p:nvPr>
        </p:nvSpPr>
        <p:spPr/>
        <p:txBody>
          <a:bodyPr/>
          <a:lstStyle/>
          <a:p>
            <a:fld id="{B51EE202-2C6D-4DAB-A5D8-878BE1F40165}" type="slidenum">
              <a:rPr lang="en-US" smtClean="0"/>
              <a:t>26</a:t>
            </a:fld>
            <a:endParaRPr lang="en-US"/>
          </a:p>
        </p:txBody>
      </p:sp>
    </p:spTree>
    <p:extLst>
      <p:ext uri="{BB962C8B-B14F-4D97-AF65-F5344CB8AC3E}">
        <p14:creationId xmlns:p14="http://schemas.microsoft.com/office/powerpoint/2010/main" val="26579044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(prenatal issues, </a:t>
            </a:r>
            <a:r>
              <a:rPr lang="en-US" dirty="0" err="1"/>
              <a:t>con’t</a:t>
            </a:r>
            <a:r>
              <a:rPr lang="en-US" dirty="0"/>
              <a:t>) Stressors during pregnancy; disconnected, fragmented services; lack of engagement and follow-up by both mother and provider.</a:t>
            </a:r>
          </a:p>
        </p:txBody>
      </p:sp>
      <p:sp>
        <p:nvSpPr>
          <p:cNvPr id="4" name="Slide Number Placeholder 3"/>
          <p:cNvSpPr>
            <a:spLocks noGrp="1"/>
          </p:cNvSpPr>
          <p:nvPr>
            <p:ph type="sldNum" sz="quarter" idx="5"/>
          </p:nvPr>
        </p:nvSpPr>
        <p:spPr/>
        <p:txBody>
          <a:bodyPr/>
          <a:lstStyle/>
          <a:p>
            <a:fld id="{B51EE202-2C6D-4DAB-A5D8-878BE1F40165}" type="slidenum">
              <a:rPr lang="en-US" smtClean="0"/>
              <a:t>27</a:t>
            </a:fld>
            <a:endParaRPr lang="en-US"/>
          </a:p>
        </p:txBody>
      </p:sp>
    </p:spTree>
    <p:extLst>
      <p:ext uri="{BB962C8B-B14F-4D97-AF65-F5344CB8AC3E}">
        <p14:creationId xmlns:p14="http://schemas.microsoft.com/office/powerpoint/2010/main" val="11102626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 DELIVERY ISSUES: common medical complications</a:t>
            </a:r>
          </a:p>
        </p:txBody>
      </p:sp>
      <p:sp>
        <p:nvSpPr>
          <p:cNvPr id="4" name="Slide Number Placeholder 3"/>
          <p:cNvSpPr>
            <a:spLocks noGrp="1"/>
          </p:cNvSpPr>
          <p:nvPr>
            <p:ph type="sldNum" sz="quarter" idx="5"/>
          </p:nvPr>
        </p:nvSpPr>
        <p:spPr/>
        <p:txBody>
          <a:bodyPr/>
          <a:lstStyle/>
          <a:p>
            <a:fld id="{B51EE202-2C6D-4DAB-A5D8-878BE1F40165}" type="slidenum">
              <a:rPr lang="en-US" smtClean="0"/>
              <a:t>28</a:t>
            </a:fld>
            <a:endParaRPr lang="en-US"/>
          </a:p>
        </p:txBody>
      </p:sp>
    </p:spTree>
    <p:extLst>
      <p:ext uri="{BB962C8B-B14F-4D97-AF65-F5344CB8AC3E}">
        <p14:creationId xmlns:p14="http://schemas.microsoft.com/office/powerpoint/2010/main" val="32623320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BABY ISSUES, POSTPARTUM: prematurity, LBW. . .</a:t>
            </a:r>
          </a:p>
        </p:txBody>
      </p:sp>
      <p:sp>
        <p:nvSpPr>
          <p:cNvPr id="4" name="Slide Number Placeholder 3"/>
          <p:cNvSpPr>
            <a:spLocks noGrp="1"/>
          </p:cNvSpPr>
          <p:nvPr>
            <p:ph type="sldNum" sz="quarter" idx="5"/>
          </p:nvPr>
        </p:nvSpPr>
        <p:spPr/>
        <p:txBody>
          <a:bodyPr/>
          <a:lstStyle/>
          <a:p>
            <a:fld id="{B51EE202-2C6D-4DAB-A5D8-878BE1F40165}" type="slidenum">
              <a:rPr lang="en-US" smtClean="0"/>
              <a:t>29</a:t>
            </a:fld>
            <a:endParaRPr lang="en-US"/>
          </a:p>
        </p:txBody>
      </p:sp>
    </p:spTree>
    <p:extLst>
      <p:ext uri="{BB962C8B-B14F-4D97-AF65-F5344CB8AC3E}">
        <p14:creationId xmlns:p14="http://schemas.microsoft.com/office/powerpoint/2010/main" val="3086703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Faye: Provide overview of presentation (5 bullets)</a:t>
            </a:r>
          </a:p>
        </p:txBody>
      </p:sp>
      <p:sp>
        <p:nvSpPr>
          <p:cNvPr id="4" name="Slide Number Placeholder 3"/>
          <p:cNvSpPr>
            <a:spLocks noGrp="1"/>
          </p:cNvSpPr>
          <p:nvPr>
            <p:ph type="sldNum" sz="quarter" idx="5"/>
          </p:nvPr>
        </p:nvSpPr>
        <p:spPr/>
        <p:txBody>
          <a:bodyPr/>
          <a:lstStyle/>
          <a:p>
            <a:fld id="{B51EE202-2C6D-4DAB-A5D8-878BE1F40165}" type="slidenum">
              <a:rPr lang="en-US" smtClean="0"/>
              <a:t>3</a:t>
            </a:fld>
            <a:endParaRPr lang="en-US"/>
          </a:p>
        </p:txBody>
      </p:sp>
    </p:spTree>
    <p:extLst>
      <p:ext uri="{BB962C8B-B14F-4D97-AF65-F5344CB8AC3E}">
        <p14:creationId xmlns:p14="http://schemas.microsoft.com/office/powerpoint/2010/main" val="1614716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summarize key issues identified across case reviews. . .turn over to Faye.</a:t>
            </a:r>
          </a:p>
        </p:txBody>
      </p:sp>
      <p:sp>
        <p:nvSpPr>
          <p:cNvPr id="4" name="Slide Number Placeholder 3"/>
          <p:cNvSpPr>
            <a:spLocks noGrp="1"/>
          </p:cNvSpPr>
          <p:nvPr>
            <p:ph type="sldNum" sz="quarter" idx="5"/>
          </p:nvPr>
        </p:nvSpPr>
        <p:spPr/>
        <p:txBody>
          <a:bodyPr/>
          <a:lstStyle/>
          <a:p>
            <a:fld id="{B51EE202-2C6D-4DAB-A5D8-878BE1F40165}" type="slidenum">
              <a:rPr lang="en-US" smtClean="0"/>
              <a:t>30</a:t>
            </a:fld>
            <a:endParaRPr lang="en-US"/>
          </a:p>
        </p:txBody>
      </p:sp>
    </p:spTree>
    <p:extLst>
      <p:ext uri="{BB962C8B-B14F-4D97-AF65-F5344CB8AC3E}">
        <p14:creationId xmlns:p14="http://schemas.microsoft.com/office/powerpoint/2010/main" val="14844419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Faye – What can we do to address the issues identified?  How can we improve current services? What additional services are needed to meet the needs of the high-risk families in NEF? Some ideas. . .list</a:t>
            </a:r>
          </a:p>
        </p:txBody>
      </p:sp>
      <p:sp>
        <p:nvSpPr>
          <p:cNvPr id="4" name="Slide Number Placeholder 3"/>
          <p:cNvSpPr>
            <a:spLocks noGrp="1"/>
          </p:cNvSpPr>
          <p:nvPr>
            <p:ph type="sldNum" sz="quarter" idx="10"/>
          </p:nvPr>
        </p:nvSpPr>
        <p:spPr/>
        <p:txBody>
          <a:bodyPr/>
          <a:lstStyle/>
          <a:p>
            <a:fld id="{6B3A3788-9EBA-4445-851D-55274C82836E}" type="slidenum">
              <a:rPr lang="en-US" smtClean="0"/>
              <a:t>31</a:t>
            </a:fld>
            <a:endParaRPr lang="en-US"/>
          </a:p>
        </p:txBody>
      </p:sp>
    </p:spTree>
    <p:extLst>
      <p:ext uri="{BB962C8B-B14F-4D97-AF65-F5344CB8AC3E}">
        <p14:creationId xmlns:p14="http://schemas.microsoft.com/office/powerpoint/2010/main" val="24034012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r>
              <a:rPr lang="en-US" dirty="0"/>
              <a:t>Preterm birth, which refers to when and Deaths from complications like respiratory distress and bacterial infections are also much more likely to occur in infants born early. recent research suggests that measuring the length of the cervix—the narrow passage forming the lower end of the uterus—can also help identify women who are at higher risk of spontaneous preterm birth. Because cervical shortening is one of the first steps in the process that leads to labor, using a sonogram to detect during pregnancy may be a useful screening tool.</a:t>
            </a:r>
          </a:p>
          <a:p>
            <a:pPr defTabSz="939363">
              <a:defRPr/>
            </a:pPr>
            <a:endParaRPr lang="en-US" dirty="0"/>
          </a:p>
          <a:p>
            <a:endParaRPr lang="en-US" dirty="0"/>
          </a:p>
        </p:txBody>
      </p:sp>
      <p:sp>
        <p:nvSpPr>
          <p:cNvPr id="4" name="Slide Number Placeholder 3"/>
          <p:cNvSpPr>
            <a:spLocks noGrp="1"/>
          </p:cNvSpPr>
          <p:nvPr>
            <p:ph type="sldNum" sz="quarter" idx="10"/>
          </p:nvPr>
        </p:nvSpPr>
        <p:spPr/>
        <p:txBody>
          <a:bodyPr/>
          <a:lstStyle/>
          <a:p>
            <a:fld id="{6B3A3788-9EBA-4445-851D-55274C82836E}" type="slidenum">
              <a:rPr lang="en-US" smtClean="0"/>
              <a:t>32</a:t>
            </a:fld>
            <a:endParaRPr lang="en-US"/>
          </a:p>
        </p:txBody>
      </p:sp>
    </p:spTree>
    <p:extLst>
      <p:ext uri="{BB962C8B-B14F-4D97-AF65-F5344CB8AC3E}">
        <p14:creationId xmlns:p14="http://schemas.microsoft.com/office/powerpoint/2010/main" val="41559502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r>
              <a:rPr lang="en-US" dirty="0"/>
              <a:t>Home visiting works to improve maternal and infant health by providing emotional support in addition to another opportunity to link families to the services and education they need. But, often these programs operate in silos! Home visitors/care coordinators/family support workers should be a vital part of the medical care team to provide additional insight in to the life of the woman outside of the medical assessment, specific to areas of the Social Determinates of Health and health education. These two system should not operate in silos.</a:t>
            </a:r>
          </a:p>
          <a:p>
            <a:endParaRPr lang="en-US" dirty="0"/>
          </a:p>
        </p:txBody>
      </p:sp>
      <p:sp>
        <p:nvSpPr>
          <p:cNvPr id="4" name="Slide Number Placeholder 3"/>
          <p:cNvSpPr>
            <a:spLocks noGrp="1"/>
          </p:cNvSpPr>
          <p:nvPr>
            <p:ph type="sldNum" sz="quarter" idx="10"/>
          </p:nvPr>
        </p:nvSpPr>
        <p:spPr/>
        <p:txBody>
          <a:bodyPr/>
          <a:lstStyle/>
          <a:p>
            <a:fld id="{6B3A3788-9EBA-4445-851D-55274C82836E}" type="slidenum">
              <a:rPr lang="en-US" smtClean="0"/>
              <a:t>33</a:t>
            </a:fld>
            <a:endParaRPr lang="en-US"/>
          </a:p>
        </p:txBody>
      </p:sp>
    </p:spTree>
    <p:extLst>
      <p:ext uri="{BB962C8B-B14F-4D97-AF65-F5344CB8AC3E}">
        <p14:creationId xmlns:p14="http://schemas.microsoft.com/office/powerpoint/2010/main" val="28228977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family seeking housing or food assistance must begin by visiting a social service office during regular business hours. This can require taking time off work, arranging for child care (or bringing children to appointments), and securing transportation—often with no guarantee that, in the end, they will receive the necessary supports.</a:t>
            </a:r>
          </a:p>
        </p:txBody>
      </p:sp>
      <p:sp>
        <p:nvSpPr>
          <p:cNvPr id="4" name="Slide Number Placeholder 3"/>
          <p:cNvSpPr>
            <a:spLocks noGrp="1"/>
          </p:cNvSpPr>
          <p:nvPr>
            <p:ph type="sldNum" sz="quarter" idx="10"/>
          </p:nvPr>
        </p:nvSpPr>
        <p:spPr/>
        <p:txBody>
          <a:bodyPr/>
          <a:lstStyle/>
          <a:p>
            <a:fld id="{6B3A3788-9EBA-4445-851D-55274C82836E}" type="slidenum">
              <a:rPr lang="en-US" smtClean="0"/>
              <a:t>34</a:t>
            </a:fld>
            <a:endParaRPr lang="en-US"/>
          </a:p>
        </p:txBody>
      </p:sp>
    </p:spTree>
    <p:extLst>
      <p:ext uri="{BB962C8B-B14F-4D97-AF65-F5344CB8AC3E}">
        <p14:creationId xmlns:p14="http://schemas.microsoft.com/office/powerpoint/2010/main" val="9865227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r>
              <a:rPr lang="en-US" dirty="0"/>
              <a:t>Primarily targeting high-risk pregnant women, the medical home model included several measures to incentivize care coordination and improve overall care quality. </a:t>
            </a:r>
          </a:p>
          <a:p>
            <a:endParaRPr lang="en-US" dirty="0"/>
          </a:p>
        </p:txBody>
      </p:sp>
      <p:sp>
        <p:nvSpPr>
          <p:cNvPr id="4" name="Slide Number Placeholder 3"/>
          <p:cNvSpPr>
            <a:spLocks noGrp="1"/>
          </p:cNvSpPr>
          <p:nvPr>
            <p:ph type="sldNum" sz="quarter" idx="10"/>
          </p:nvPr>
        </p:nvSpPr>
        <p:spPr/>
        <p:txBody>
          <a:bodyPr/>
          <a:lstStyle/>
          <a:p>
            <a:fld id="{6B3A3788-9EBA-4445-851D-55274C82836E}" type="slidenum">
              <a:rPr lang="en-US" smtClean="0"/>
              <a:t>35</a:t>
            </a:fld>
            <a:endParaRPr lang="en-US"/>
          </a:p>
        </p:txBody>
      </p:sp>
    </p:spTree>
    <p:extLst>
      <p:ext uri="{BB962C8B-B14F-4D97-AF65-F5344CB8AC3E}">
        <p14:creationId xmlns:p14="http://schemas.microsoft.com/office/powerpoint/2010/main" val="28017266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is a need to address these areas before, during and after pregnancy. Half od pregnant women covered by Medicaid lose coverage 6 weeks after delivery. Some states offer continued coverage for a longer period.  Family planning Medicaid waiver is under-utilized. Focus on expanding use and access to effective contraception. Chronic Disease contributes to prematurity and low birth rate. The Centering Healthcare Institute </a:t>
            </a:r>
            <a:r>
              <a:rPr lang="en-US" dirty="0" err="1"/>
              <a:t>CenteringPregnancy</a:t>
            </a:r>
            <a:r>
              <a:rPr lang="en-US" dirty="0"/>
              <a:t> has been shown to nearly eliminate racial disparities in preterm birth. African American women, who are at higher risk for preterm birth in the US, experience lower risk of preterm birth when enrolled in </a:t>
            </a:r>
            <a:r>
              <a:rPr lang="en-US" dirty="0" err="1"/>
              <a:t>CenteringPregnancy</a:t>
            </a:r>
            <a:r>
              <a:rPr lang="en-US" dirty="0"/>
              <a:t> than in traditional care. </a:t>
            </a:r>
            <a:r>
              <a:rPr lang="en-US" dirty="0" err="1"/>
              <a:t>CenteringParenting</a:t>
            </a:r>
            <a:r>
              <a:rPr lang="en-US" dirty="0"/>
              <a:t> integrates well-child care and </a:t>
            </a:r>
            <a:r>
              <a:rPr lang="en-US" dirty="0" err="1"/>
              <a:t>interconception</a:t>
            </a:r>
            <a:r>
              <a:rPr lang="en-US" dirty="0"/>
              <a:t> care for women in group model.</a:t>
            </a:r>
          </a:p>
        </p:txBody>
      </p:sp>
      <p:sp>
        <p:nvSpPr>
          <p:cNvPr id="4" name="Slide Number Placeholder 3"/>
          <p:cNvSpPr>
            <a:spLocks noGrp="1"/>
          </p:cNvSpPr>
          <p:nvPr>
            <p:ph type="sldNum" sz="quarter" idx="10"/>
          </p:nvPr>
        </p:nvSpPr>
        <p:spPr/>
        <p:txBody>
          <a:bodyPr/>
          <a:lstStyle/>
          <a:p>
            <a:fld id="{6B3A3788-9EBA-4445-851D-55274C82836E}" type="slidenum">
              <a:rPr lang="en-US" smtClean="0"/>
              <a:t>36</a:t>
            </a:fld>
            <a:endParaRPr lang="en-US"/>
          </a:p>
        </p:txBody>
      </p:sp>
    </p:spTree>
    <p:extLst>
      <p:ext uri="{BB962C8B-B14F-4D97-AF65-F5344CB8AC3E}">
        <p14:creationId xmlns:p14="http://schemas.microsoft.com/office/powerpoint/2010/main" val="25328716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r>
              <a:rPr lang="en-US" dirty="0"/>
              <a:t>In the context of maternal health care, power imbalances may be seen in women’s interactions with OB-GYNs, nurses, and other health practitioners. </a:t>
            </a:r>
          </a:p>
          <a:p>
            <a:endParaRPr lang="en-US" dirty="0"/>
          </a:p>
        </p:txBody>
      </p:sp>
      <p:sp>
        <p:nvSpPr>
          <p:cNvPr id="4" name="Slide Number Placeholder 3"/>
          <p:cNvSpPr>
            <a:spLocks noGrp="1"/>
          </p:cNvSpPr>
          <p:nvPr>
            <p:ph type="sldNum" sz="quarter" idx="10"/>
          </p:nvPr>
        </p:nvSpPr>
        <p:spPr/>
        <p:txBody>
          <a:bodyPr/>
          <a:lstStyle/>
          <a:p>
            <a:fld id="{6B3A3788-9EBA-4445-851D-55274C82836E}" type="slidenum">
              <a:rPr lang="en-US" smtClean="0"/>
              <a:t>37</a:t>
            </a:fld>
            <a:endParaRPr lang="en-US"/>
          </a:p>
        </p:txBody>
      </p:sp>
    </p:spTree>
    <p:extLst>
      <p:ext uri="{BB962C8B-B14F-4D97-AF65-F5344CB8AC3E}">
        <p14:creationId xmlns:p14="http://schemas.microsoft.com/office/powerpoint/2010/main" val="35845956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1EE202-2C6D-4DAB-A5D8-878BE1F40165}" type="slidenum">
              <a:rPr lang="en-US" smtClean="0"/>
              <a:t>38</a:t>
            </a:fld>
            <a:endParaRPr lang="en-US"/>
          </a:p>
        </p:txBody>
      </p:sp>
    </p:spTree>
    <p:extLst>
      <p:ext uri="{BB962C8B-B14F-4D97-AF65-F5344CB8AC3E}">
        <p14:creationId xmlns:p14="http://schemas.microsoft.com/office/powerpoint/2010/main" val="16808689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Faye – What are partners and stakeholders willing to commitment to in order to address findings?  Start with role of NEFHSC. . .</a:t>
            </a:r>
          </a:p>
        </p:txBody>
      </p:sp>
      <p:sp>
        <p:nvSpPr>
          <p:cNvPr id="4" name="Slide Number Placeholder 3"/>
          <p:cNvSpPr>
            <a:spLocks noGrp="1"/>
          </p:cNvSpPr>
          <p:nvPr>
            <p:ph type="sldNum" sz="quarter" idx="5"/>
          </p:nvPr>
        </p:nvSpPr>
        <p:spPr/>
        <p:txBody>
          <a:bodyPr/>
          <a:lstStyle/>
          <a:p>
            <a:fld id="{B51EE202-2C6D-4DAB-A5D8-878BE1F40165}" type="slidenum">
              <a:rPr lang="en-US" smtClean="0"/>
              <a:t>39</a:t>
            </a:fld>
            <a:endParaRPr lang="en-US"/>
          </a:p>
        </p:txBody>
      </p:sp>
    </p:spTree>
    <p:extLst>
      <p:ext uri="{BB962C8B-B14F-4D97-AF65-F5344CB8AC3E}">
        <p14:creationId xmlns:p14="http://schemas.microsoft.com/office/powerpoint/2010/main" val="2883290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Faye: Provide background for study. Resulted from FIMR update and interest in doing deeper dive into key medical, system, social and environmental risk factors contributing to higher IM rates in region. Link findings to actionable strategies.</a:t>
            </a:r>
          </a:p>
        </p:txBody>
      </p:sp>
      <p:sp>
        <p:nvSpPr>
          <p:cNvPr id="4" name="Slide Number Placeholder 3"/>
          <p:cNvSpPr>
            <a:spLocks noGrp="1"/>
          </p:cNvSpPr>
          <p:nvPr>
            <p:ph type="sldNum" sz="quarter" idx="5"/>
          </p:nvPr>
        </p:nvSpPr>
        <p:spPr/>
        <p:txBody>
          <a:bodyPr/>
          <a:lstStyle/>
          <a:p>
            <a:fld id="{B51EE202-2C6D-4DAB-A5D8-878BE1F40165}" type="slidenum">
              <a:rPr lang="en-US" smtClean="0"/>
              <a:t>4</a:t>
            </a:fld>
            <a:endParaRPr lang="en-US"/>
          </a:p>
        </p:txBody>
      </p:sp>
    </p:spTree>
    <p:extLst>
      <p:ext uri="{BB962C8B-B14F-4D97-AF65-F5344CB8AC3E}">
        <p14:creationId xmlns:p14="http://schemas.microsoft.com/office/powerpoint/2010/main" val="28636839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1EE202-2C6D-4DAB-A5D8-878BE1F40165}" type="slidenum">
              <a:rPr lang="en-US" smtClean="0"/>
              <a:t>40</a:t>
            </a:fld>
            <a:endParaRPr lang="en-US"/>
          </a:p>
        </p:txBody>
      </p:sp>
    </p:spTree>
    <p:extLst>
      <p:ext uri="{BB962C8B-B14F-4D97-AF65-F5344CB8AC3E}">
        <p14:creationId xmlns:p14="http://schemas.microsoft.com/office/powerpoint/2010/main" val="339588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Faye: What we did: 1) detailed analysis of fetal and infant deaths using linked vital statistic records; 2) case abstractions of ALL infant deaths in 2018; 3) Identified evidence-based strategies to address findings, 4) Initiated action plan!</a:t>
            </a:r>
          </a:p>
        </p:txBody>
      </p:sp>
      <p:sp>
        <p:nvSpPr>
          <p:cNvPr id="4" name="Slide Number Placeholder 3"/>
          <p:cNvSpPr>
            <a:spLocks noGrp="1"/>
          </p:cNvSpPr>
          <p:nvPr>
            <p:ph type="sldNum" sz="quarter" idx="5"/>
          </p:nvPr>
        </p:nvSpPr>
        <p:spPr/>
        <p:txBody>
          <a:bodyPr/>
          <a:lstStyle/>
          <a:p>
            <a:fld id="{B51EE202-2C6D-4DAB-A5D8-878BE1F40165}" type="slidenum">
              <a:rPr lang="en-US" smtClean="0"/>
              <a:t>5</a:t>
            </a:fld>
            <a:endParaRPr lang="en-US"/>
          </a:p>
        </p:txBody>
      </p:sp>
    </p:spTree>
    <p:extLst>
      <p:ext uri="{BB962C8B-B14F-4D97-AF65-F5344CB8AC3E}">
        <p14:creationId xmlns:p14="http://schemas.microsoft.com/office/powerpoint/2010/main" val="2326910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Faye introduce Carol to review analysis of vital stats and periods of risk.   Carol: IM rates by race. State rates: Total 6/deaths; W 4.2; black 11. Trend and disparities.</a:t>
            </a:r>
          </a:p>
        </p:txBody>
      </p:sp>
      <p:sp>
        <p:nvSpPr>
          <p:cNvPr id="4" name="Slide Number Placeholder 3"/>
          <p:cNvSpPr>
            <a:spLocks noGrp="1"/>
          </p:cNvSpPr>
          <p:nvPr>
            <p:ph type="sldNum" sz="quarter" idx="5"/>
          </p:nvPr>
        </p:nvSpPr>
        <p:spPr/>
        <p:txBody>
          <a:bodyPr/>
          <a:lstStyle/>
          <a:p>
            <a:fld id="{B51EE202-2C6D-4DAB-A5D8-878BE1F40165}" type="slidenum">
              <a:rPr lang="en-US" smtClean="0"/>
              <a:t>6</a:t>
            </a:fld>
            <a:endParaRPr lang="en-US"/>
          </a:p>
        </p:txBody>
      </p:sp>
    </p:spTree>
    <p:extLst>
      <p:ext uri="{BB962C8B-B14F-4D97-AF65-F5344CB8AC3E}">
        <p14:creationId xmlns:p14="http://schemas.microsoft.com/office/powerpoint/2010/main" val="2990777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 – leading causes.  Impact of prematurity &amp; perinatal conditions</a:t>
            </a:r>
          </a:p>
        </p:txBody>
      </p:sp>
      <p:sp>
        <p:nvSpPr>
          <p:cNvPr id="4" name="Slide Number Placeholder 3"/>
          <p:cNvSpPr>
            <a:spLocks noGrp="1"/>
          </p:cNvSpPr>
          <p:nvPr>
            <p:ph type="sldNum" sz="quarter" idx="5"/>
          </p:nvPr>
        </p:nvSpPr>
        <p:spPr/>
        <p:txBody>
          <a:bodyPr/>
          <a:lstStyle/>
          <a:p>
            <a:fld id="{B51EE202-2C6D-4DAB-A5D8-878BE1F40165}" type="slidenum">
              <a:rPr lang="en-US" smtClean="0"/>
              <a:t>7</a:t>
            </a:fld>
            <a:endParaRPr lang="en-US"/>
          </a:p>
        </p:txBody>
      </p:sp>
    </p:spTree>
    <p:extLst>
      <p:ext uri="{BB962C8B-B14F-4D97-AF65-F5344CB8AC3E}">
        <p14:creationId xmlns:p14="http://schemas.microsoft.com/office/powerpoint/2010/main" val="4015700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 – IM tip of iceberg.  Review fetal deaths. State rates: Total – 6.5-7; W: 5.3, Black &amp; other: 11. NEF rates tend to be a little lower.</a:t>
            </a:r>
          </a:p>
        </p:txBody>
      </p:sp>
      <p:sp>
        <p:nvSpPr>
          <p:cNvPr id="4" name="Slide Number Placeholder 3"/>
          <p:cNvSpPr>
            <a:spLocks noGrp="1"/>
          </p:cNvSpPr>
          <p:nvPr>
            <p:ph type="sldNum" sz="quarter" idx="5"/>
          </p:nvPr>
        </p:nvSpPr>
        <p:spPr/>
        <p:txBody>
          <a:bodyPr/>
          <a:lstStyle/>
          <a:p>
            <a:fld id="{B51EE202-2C6D-4DAB-A5D8-878BE1F40165}" type="slidenum">
              <a:rPr lang="en-US" smtClean="0"/>
              <a:t>8</a:t>
            </a:fld>
            <a:endParaRPr lang="en-US"/>
          </a:p>
        </p:txBody>
      </p:sp>
    </p:spTree>
    <p:extLst>
      <p:ext uri="{BB962C8B-B14F-4D97-AF65-F5344CB8AC3E}">
        <p14:creationId xmlns:p14="http://schemas.microsoft.com/office/powerpoint/2010/main" val="3694272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 – death records have limited info. 30% at higher birthweights and gestation. </a:t>
            </a:r>
          </a:p>
        </p:txBody>
      </p:sp>
      <p:sp>
        <p:nvSpPr>
          <p:cNvPr id="4" name="Slide Number Placeholder 3"/>
          <p:cNvSpPr>
            <a:spLocks noGrp="1"/>
          </p:cNvSpPr>
          <p:nvPr>
            <p:ph type="sldNum" sz="quarter" idx="5"/>
          </p:nvPr>
        </p:nvSpPr>
        <p:spPr/>
        <p:txBody>
          <a:bodyPr/>
          <a:lstStyle/>
          <a:p>
            <a:fld id="{B51EE202-2C6D-4DAB-A5D8-878BE1F40165}" type="slidenum">
              <a:rPr lang="en-US" smtClean="0"/>
              <a:t>9</a:t>
            </a:fld>
            <a:endParaRPr lang="en-US"/>
          </a:p>
        </p:txBody>
      </p:sp>
    </p:spTree>
    <p:extLst>
      <p:ext uri="{BB962C8B-B14F-4D97-AF65-F5344CB8AC3E}">
        <p14:creationId xmlns:p14="http://schemas.microsoft.com/office/powerpoint/2010/main" val="262120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2C973-F40A-4995-AA3C-A728A069A0E7}"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30720-457B-493F-B3FF-E00383A8F4B5}" type="slidenum">
              <a:rPr lang="en-US" smtClean="0"/>
              <a:t>‹#›</a:t>
            </a:fld>
            <a:endParaRPr lang="en-US"/>
          </a:p>
        </p:txBody>
      </p:sp>
    </p:spTree>
    <p:extLst>
      <p:ext uri="{BB962C8B-B14F-4D97-AF65-F5344CB8AC3E}">
        <p14:creationId xmlns:p14="http://schemas.microsoft.com/office/powerpoint/2010/main" val="3610945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62C973-F40A-4995-AA3C-A728A069A0E7}"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C30720-457B-493F-B3FF-E00383A8F4B5}" type="slidenum">
              <a:rPr lang="en-US" smtClean="0"/>
              <a:t>‹#›</a:t>
            </a:fld>
            <a:endParaRPr lang="en-US"/>
          </a:p>
        </p:txBody>
      </p:sp>
    </p:spTree>
    <p:extLst>
      <p:ext uri="{BB962C8B-B14F-4D97-AF65-F5344CB8AC3E}">
        <p14:creationId xmlns:p14="http://schemas.microsoft.com/office/powerpoint/2010/main" val="1439712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62C973-F40A-4995-AA3C-A728A069A0E7}"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C30720-457B-493F-B3FF-E00383A8F4B5}" type="slidenum">
              <a:rPr lang="en-US" smtClean="0"/>
              <a:t>‹#›</a:t>
            </a:fld>
            <a:endParaRPr lang="en-US"/>
          </a:p>
        </p:txBody>
      </p:sp>
    </p:spTree>
    <p:extLst>
      <p:ext uri="{BB962C8B-B14F-4D97-AF65-F5344CB8AC3E}">
        <p14:creationId xmlns:p14="http://schemas.microsoft.com/office/powerpoint/2010/main" val="1046020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62C973-F40A-4995-AA3C-A728A069A0E7}"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30720-457B-493F-B3FF-E00383A8F4B5}" type="slidenum">
              <a:rPr lang="en-US" smtClean="0"/>
              <a:t>‹#›</a:t>
            </a:fld>
            <a:endParaRPr lang="en-US"/>
          </a:p>
        </p:txBody>
      </p:sp>
    </p:spTree>
    <p:extLst>
      <p:ext uri="{BB962C8B-B14F-4D97-AF65-F5344CB8AC3E}">
        <p14:creationId xmlns:p14="http://schemas.microsoft.com/office/powerpoint/2010/main" val="2262554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62C973-F40A-4995-AA3C-A728A069A0E7}"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30720-457B-493F-B3FF-E00383A8F4B5}" type="slidenum">
              <a:rPr lang="en-US" smtClean="0"/>
              <a:t>‹#›</a:t>
            </a:fld>
            <a:endParaRPr lang="en-US"/>
          </a:p>
        </p:txBody>
      </p:sp>
    </p:spTree>
    <p:extLst>
      <p:ext uri="{BB962C8B-B14F-4D97-AF65-F5344CB8AC3E}">
        <p14:creationId xmlns:p14="http://schemas.microsoft.com/office/powerpoint/2010/main" val="147758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662C973-F40A-4995-AA3C-A728A069A0E7}" type="datetimeFigureOut">
              <a:rPr lang="en-US" smtClean="0"/>
              <a:t>10/31/2019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99C30720-457B-493F-B3FF-E00383A8F4B5}" type="slidenum">
              <a:rPr lang="en-US" smtClean="0"/>
              <a:t>‹#›</a:t>
            </a:fld>
            <a:endParaRPr lang="en-US"/>
          </a:p>
        </p:txBody>
      </p:sp>
    </p:spTree>
    <p:extLst>
      <p:ext uri="{BB962C8B-B14F-4D97-AF65-F5344CB8AC3E}">
        <p14:creationId xmlns:p14="http://schemas.microsoft.com/office/powerpoint/2010/main" val="2567664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3662C973-F40A-4995-AA3C-A728A069A0E7}" type="datetimeFigureOut">
              <a:rPr lang="en-US" smtClean="0"/>
              <a:t>10/31/2019</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99C30720-457B-493F-B3FF-E00383A8F4B5}" type="slidenum">
              <a:rPr lang="en-US" smtClean="0"/>
              <a:t>‹#›</a:t>
            </a:fld>
            <a:endParaRPr lang="en-US"/>
          </a:p>
        </p:txBody>
      </p:sp>
    </p:spTree>
    <p:extLst>
      <p:ext uri="{BB962C8B-B14F-4D97-AF65-F5344CB8AC3E}">
        <p14:creationId xmlns:p14="http://schemas.microsoft.com/office/powerpoint/2010/main" val="3934189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3662C973-F40A-4995-AA3C-A728A069A0E7}" type="datetimeFigureOut">
              <a:rPr lang="en-US" smtClean="0"/>
              <a:t>10/31/2019</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99C30720-457B-493F-B3FF-E00383A8F4B5}" type="slidenum">
              <a:rPr lang="en-US" smtClean="0"/>
              <a:t>‹#›</a:t>
            </a:fld>
            <a:endParaRPr lang="en-US"/>
          </a:p>
        </p:txBody>
      </p:sp>
    </p:spTree>
    <p:extLst>
      <p:ext uri="{BB962C8B-B14F-4D97-AF65-F5344CB8AC3E}">
        <p14:creationId xmlns:p14="http://schemas.microsoft.com/office/powerpoint/2010/main" val="1228174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662C973-F40A-4995-AA3C-A728A069A0E7}"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30720-457B-493F-B3FF-E00383A8F4B5}" type="slidenum">
              <a:rPr lang="en-US" smtClean="0"/>
              <a:t>‹#›</a:t>
            </a:fld>
            <a:endParaRPr lang="en-US"/>
          </a:p>
        </p:txBody>
      </p:sp>
    </p:spTree>
    <p:extLst>
      <p:ext uri="{BB962C8B-B14F-4D97-AF65-F5344CB8AC3E}">
        <p14:creationId xmlns:p14="http://schemas.microsoft.com/office/powerpoint/2010/main" val="861635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662C973-F40A-4995-AA3C-A728A069A0E7}" type="datetimeFigureOut">
              <a:rPr lang="en-US" smtClean="0"/>
              <a:t>10/31/2019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99C30720-457B-493F-B3FF-E00383A8F4B5}" type="slidenum">
              <a:rPr lang="en-US" smtClean="0"/>
              <a:t>‹#›</a:t>
            </a:fld>
            <a:endParaRPr lang="en-US"/>
          </a:p>
        </p:txBody>
      </p:sp>
    </p:spTree>
    <p:extLst>
      <p:ext uri="{BB962C8B-B14F-4D97-AF65-F5344CB8AC3E}">
        <p14:creationId xmlns:p14="http://schemas.microsoft.com/office/powerpoint/2010/main" val="3607067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662C973-F40A-4995-AA3C-A728A069A0E7}" type="datetimeFigureOut">
              <a:rPr lang="en-US" smtClean="0"/>
              <a:t>10/31/2019</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99C30720-457B-493F-B3FF-E00383A8F4B5}" type="slidenum">
              <a:rPr lang="en-US" smtClean="0"/>
              <a:t>‹#›</a:t>
            </a:fld>
            <a:endParaRPr lang="en-US"/>
          </a:p>
        </p:txBody>
      </p:sp>
    </p:spTree>
    <p:extLst>
      <p:ext uri="{BB962C8B-B14F-4D97-AF65-F5344CB8AC3E}">
        <p14:creationId xmlns:p14="http://schemas.microsoft.com/office/powerpoint/2010/main" val="1634016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3662C973-F40A-4995-AA3C-A728A069A0E7}" type="datetimeFigureOut">
              <a:rPr lang="en-US" smtClean="0"/>
              <a:t>10/31/2019</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99C30720-457B-493F-B3FF-E00383A8F4B5}" type="slidenum">
              <a:rPr lang="en-US" smtClean="0"/>
              <a:t>‹#›</a:t>
            </a:fld>
            <a:endParaRPr lang="en-US"/>
          </a:p>
        </p:txBody>
      </p:sp>
    </p:spTree>
    <p:extLst>
      <p:ext uri="{BB962C8B-B14F-4D97-AF65-F5344CB8AC3E}">
        <p14:creationId xmlns:p14="http://schemas.microsoft.com/office/powerpoint/2010/main" val="1691758791"/>
      </p:ext>
    </p:extLst>
  </p:cSld>
  <p:clrMap bg1="dk1" tx1="lt1" bg2="dk2" tx2="lt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68554-58BC-468B-B2A4-7F205066D28A}"/>
              </a:ext>
            </a:extLst>
          </p:cNvPr>
          <p:cNvSpPr>
            <a:spLocks noGrp="1"/>
          </p:cNvSpPr>
          <p:nvPr>
            <p:ph type="ctrTitle"/>
          </p:nvPr>
        </p:nvSpPr>
        <p:spPr>
          <a:xfrm>
            <a:off x="643467" y="1298448"/>
            <a:ext cx="3685070" cy="2860444"/>
          </a:xfrm>
        </p:spPr>
        <p:txBody>
          <a:bodyPr>
            <a:normAutofit/>
          </a:bodyPr>
          <a:lstStyle/>
          <a:p>
            <a:r>
              <a:rPr lang="en-US" sz="5900" b="1" dirty="0"/>
              <a:t>Our Babies Are Dying</a:t>
            </a:r>
            <a:br>
              <a:rPr lang="en-US" sz="5900" b="1" dirty="0"/>
            </a:br>
            <a:endParaRPr lang="en-US" sz="5900" b="1" dirty="0"/>
          </a:p>
        </p:txBody>
      </p:sp>
      <p:sp>
        <p:nvSpPr>
          <p:cNvPr id="3" name="Subtitle 2">
            <a:extLst>
              <a:ext uri="{FF2B5EF4-FFF2-40B4-BE49-F238E27FC236}">
                <a16:creationId xmlns:a16="http://schemas.microsoft.com/office/drawing/2014/main" id="{17C41919-AB56-47A0-BCF9-8E867205C68A}"/>
              </a:ext>
            </a:extLst>
          </p:cNvPr>
          <p:cNvSpPr>
            <a:spLocks noGrp="1"/>
          </p:cNvSpPr>
          <p:nvPr>
            <p:ph type="subTitle" idx="1"/>
          </p:nvPr>
        </p:nvSpPr>
        <p:spPr>
          <a:xfrm>
            <a:off x="643467" y="3898232"/>
            <a:ext cx="3685069" cy="1686414"/>
          </a:xfrm>
        </p:spPr>
        <p:txBody>
          <a:bodyPr>
            <a:noAutofit/>
          </a:bodyPr>
          <a:lstStyle/>
          <a:p>
            <a:r>
              <a:rPr lang="en-US" sz="2800" b="1" dirty="0"/>
              <a:t>From Data to Action: A Review of All 2018 Infant Deaths in Northeast Florida</a:t>
            </a:r>
          </a:p>
        </p:txBody>
      </p:sp>
      <p:pic>
        <p:nvPicPr>
          <p:cNvPr id="5" name="Picture 4" descr="A screenshot of a cell phone&#10;&#10;Description automatically generated">
            <a:extLst>
              <a:ext uri="{FF2B5EF4-FFF2-40B4-BE49-F238E27FC236}">
                <a16:creationId xmlns:a16="http://schemas.microsoft.com/office/drawing/2014/main" id="{287C0709-6716-42DB-ABF5-0AAB8B14CBDA}"/>
              </a:ext>
            </a:extLst>
          </p:cNvPr>
          <p:cNvPicPr>
            <a:picLocks noChangeAspect="1"/>
          </p:cNvPicPr>
          <p:nvPr/>
        </p:nvPicPr>
        <p:blipFill rotWithShape="1">
          <a:blip r:embed="rId3">
            <a:extLst>
              <a:ext uri="{28A0092B-C50C-407E-A947-70E740481C1C}">
                <a14:useLocalDpi xmlns:a14="http://schemas.microsoft.com/office/drawing/2010/main" val="0"/>
              </a:ext>
            </a:extLst>
          </a:blip>
          <a:srcRect l="19195" t="30119" r="22000" b="42037"/>
          <a:stretch/>
        </p:blipFill>
        <p:spPr>
          <a:xfrm>
            <a:off x="4683314" y="758952"/>
            <a:ext cx="7126884" cy="4368480"/>
          </a:xfrm>
          <a:prstGeom prst="rect">
            <a:avLst/>
          </a:prstGeom>
        </p:spPr>
      </p:pic>
      <p:sp>
        <p:nvSpPr>
          <p:cNvPr id="4" name="TextBox 3">
            <a:extLst>
              <a:ext uri="{FF2B5EF4-FFF2-40B4-BE49-F238E27FC236}">
                <a16:creationId xmlns:a16="http://schemas.microsoft.com/office/drawing/2014/main" id="{E0ADEAF1-F25E-46B5-A2CE-9FCF18C1CA59}"/>
              </a:ext>
            </a:extLst>
          </p:cNvPr>
          <p:cNvSpPr txBox="1"/>
          <p:nvPr/>
        </p:nvSpPr>
        <p:spPr>
          <a:xfrm>
            <a:off x="4642229" y="5193672"/>
            <a:ext cx="7091463" cy="800219"/>
          </a:xfrm>
          <a:prstGeom prst="rect">
            <a:avLst/>
          </a:prstGeom>
          <a:noFill/>
        </p:spPr>
        <p:txBody>
          <a:bodyPr wrap="square" rtlCol="0">
            <a:spAutoFit/>
          </a:bodyPr>
          <a:lstStyle/>
          <a:p>
            <a:pPr algn="r"/>
            <a:r>
              <a:rPr lang="en-US" sz="2800" dirty="0"/>
              <a:t>Northeast Florida Healthy Start Coalition</a:t>
            </a:r>
          </a:p>
          <a:p>
            <a:pPr algn="r"/>
            <a:r>
              <a:rPr lang="en-US" dirty="0"/>
              <a:t>October 31, 2019 • </a:t>
            </a:r>
            <a:r>
              <a:rPr lang="en-US" dirty="0" err="1"/>
              <a:t>Sulzbacher</a:t>
            </a:r>
            <a:r>
              <a:rPr lang="en-US" dirty="0"/>
              <a:t> Village</a:t>
            </a:r>
          </a:p>
        </p:txBody>
      </p:sp>
    </p:spTree>
    <p:extLst>
      <p:ext uri="{BB962C8B-B14F-4D97-AF65-F5344CB8AC3E}">
        <p14:creationId xmlns:p14="http://schemas.microsoft.com/office/powerpoint/2010/main" val="2861811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1F135-2F90-4A37-B71B-8FA6C0B47329}"/>
              </a:ext>
            </a:extLst>
          </p:cNvPr>
          <p:cNvSpPr>
            <a:spLocks noGrp="1"/>
          </p:cNvSpPr>
          <p:nvPr>
            <p:ph type="title"/>
          </p:nvPr>
        </p:nvSpPr>
        <p:spPr/>
        <p:txBody>
          <a:bodyPr>
            <a:normAutofit/>
          </a:bodyPr>
          <a:lstStyle/>
          <a:p>
            <a:r>
              <a:rPr lang="en-US" sz="4400" b="1" dirty="0"/>
              <a:t>Periods of Risk</a:t>
            </a:r>
          </a:p>
        </p:txBody>
      </p:sp>
      <p:sp>
        <p:nvSpPr>
          <p:cNvPr id="7" name="Rectangle 6">
            <a:extLst>
              <a:ext uri="{FF2B5EF4-FFF2-40B4-BE49-F238E27FC236}">
                <a16:creationId xmlns:a16="http://schemas.microsoft.com/office/drawing/2014/main" id="{1C84C97B-D5A4-4729-8CB0-BCC9808B8002}"/>
              </a:ext>
            </a:extLst>
          </p:cNvPr>
          <p:cNvSpPr/>
          <p:nvPr/>
        </p:nvSpPr>
        <p:spPr>
          <a:xfrm>
            <a:off x="5202455" y="2387064"/>
            <a:ext cx="5598692" cy="134753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4339E55-9928-42CE-BDD9-5304E28D3C08}"/>
              </a:ext>
            </a:extLst>
          </p:cNvPr>
          <p:cNvSpPr/>
          <p:nvPr/>
        </p:nvSpPr>
        <p:spPr>
          <a:xfrm>
            <a:off x="5191225" y="3797167"/>
            <a:ext cx="1809549" cy="1264120"/>
          </a:xfrm>
          <a:prstGeom prst="rect">
            <a:avLst/>
          </a:prstGeom>
          <a:solidFill>
            <a:srgbClr val="FBB7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34D4FFE-B108-4D14-A11D-C38017EF17AE}"/>
              </a:ext>
            </a:extLst>
          </p:cNvPr>
          <p:cNvSpPr/>
          <p:nvPr/>
        </p:nvSpPr>
        <p:spPr>
          <a:xfrm>
            <a:off x="7076174" y="3797167"/>
            <a:ext cx="1846445" cy="126412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1BCE840-DE03-44AE-95EB-BE6183C0E5CD}"/>
              </a:ext>
            </a:extLst>
          </p:cNvPr>
          <p:cNvSpPr/>
          <p:nvPr/>
        </p:nvSpPr>
        <p:spPr>
          <a:xfrm>
            <a:off x="8991598" y="3797167"/>
            <a:ext cx="1809549" cy="1264120"/>
          </a:xfrm>
          <a:prstGeom prst="rect">
            <a:avLst/>
          </a:prstGeom>
          <a:solidFill>
            <a:srgbClr val="D9FF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0C9FA578-603B-441A-BE98-01DE8A62CAC3}"/>
              </a:ext>
            </a:extLst>
          </p:cNvPr>
          <p:cNvSpPr txBox="1"/>
          <p:nvPr/>
        </p:nvSpPr>
        <p:spPr>
          <a:xfrm>
            <a:off x="5324375" y="2829999"/>
            <a:ext cx="5313145" cy="461665"/>
          </a:xfrm>
          <a:prstGeom prst="rect">
            <a:avLst/>
          </a:prstGeom>
          <a:noFill/>
        </p:spPr>
        <p:txBody>
          <a:bodyPr wrap="square" rtlCol="0">
            <a:spAutoFit/>
          </a:bodyPr>
          <a:lstStyle/>
          <a:p>
            <a:r>
              <a:rPr lang="en-US" sz="2400" b="1" dirty="0">
                <a:solidFill>
                  <a:schemeClr val="bg1"/>
                </a:solidFill>
              </a:rPr>
              <a:t>MATERNAL HEALTH &amp; PREMATURITY</a:t>
            </a:r>
          </a:p>
        </p:txBody>
      </p:sp>
      <p:sp>
        <p:nvSpPr>
          <p:cNvPr id="13" name="TextBox 12">
            <a:extLst>
              <a:ext uri="{FF2B5EF4-FFF2-40B4-BE49-F238E27FC236}">
                <a16:creationId xmlns:a16="http://schemas.microsoft.com/office/drawing/2014/main" id="{65B3AB24-CF0E-4CB4-9459-D38DB9D12BAE}"/>
              </a:ext>
            </a:extLst>
          </p:cNvPr>
          <p:cNvSpPr txBox="1"/>
          <p:nvPr/>
        </p:nvSpPr>
        <p:spPr>
          <a:xfrm>
            <a:off x="5202455" y="4071486"/>
            <a:ext cx="1767844" cy="830997"/>
          </a:xfrm>
          <a:prstGeom prst="rect">
            <a:avLst/>
          </a:prstGeom>
          <a:noFill/>
        </p:spPr>
        <p:txBody>
          <a:bodyPr wrap="square" rtlCol="0">
            <a:spAutoFit/>
          </a:bodyPr>
          <a:lstStyle/>
          <a:p>
            <a:pPr algn="ctr"/>
            <a:r>
              <a:rPr lang="en-US" sz="2400" b="1" dirty="0">
                <a:solidFill>
                  <a:schemeClr val="bg1"/>
                </a:solidFill>
              </a:rPr>
              <a:t>MATERNAL CARE</a:t>
            </a:r>
          </a:p>
        </p:txBody>
      </p:sp>
      <p:sp>
        <p:nvSpPr>
          <p:cNvPr id="14" name="TextBox 13">
            <a:extLst>
              <a:ext uri="{FF2B5EF4-FFF2-40B4-BE49-F238E27FC236}">
                <a16:creationId xmlns:a16="http://schemas.microsoft.com/office/drawing/2014/main" id="{1EE844D7-E401-4B7E-B7BE-8D3A7FB067A9}"/>
              </a:ext>
            </a:extLst>
          </p:cNvPr>
          <p:cNvSpPr txBox="1"/>
          <p:nvPr/>
        </p:nvSpPr>
        <p:spPr>
          <a:xfrm>
            <a:off x="8961123" y="4100361"/>
            <a:ext cx="1779074" cy="830997"/>
          </a:xfrm>
          <a:prstGeom prst="rect">
            <a:avLst/>
          </a:prstGeom>
          <a:noFill/>
        </p:spPr>
        <p:txBody>
          <a:bodyPr wrap="square" rtlCol="0">
            <a:spAutoFit/>
          </a:bodyPr>
          <a:lstStyle/>
          <a:p>
            <a:pPr algn="ctr"/>
            <a:r>
              <a:rPr lang="en-US" sz="2400" b="1" dirty="0">
                <a:solidFill>
                  <a:schemeClr val="bg1"/>
                </a:solidFill>
              </a:rPr>
              <a:t>INFANT CARE</a:t>
            </a:r>
          </a:p>
        </p:txBody>
      </p:sp>
      <p:sp>
        <p:nvSpPr>
          <p:cNvPr id="15" name="TextBox 14">
            <a:extLst>
              <a:ext uri="{FF2B5EF4-FFF2-40B4-BE49-F238E27FC236}">
                <a16:creationId xmlns:a16="http://schemas.microsoft.com/office/drawing/2014/main" id="{1365A440-9B1A-46F2-984A-22AEC65E2FB0}"/>
              </a:ext>
            </a:extLst>
          </p:cNvPr>
          <p:cNvSpPr txBox="1"/>
          <p:nvPr/>
        </p:nvSpPr>
        <p:spPr>
          <a:xfrm>
            <a:off x="7112264" y="4109987"/>
            <a:ext cx="1779074" cy="830997"/>
          </a:xfrm>
          <a:prstGeom prst="rect">
            <a:avLst/>
          </a:prstGeom>
          <a:noFill/>
        </p:spPr>
        <p:txBody>
          <a:bodyPr wrap="square" rtlCol="0">
            <a:spAutoFit/>
          </a:bodyPr>
          <a:lstStyle/>
          <a:p>
            <a:pPr algn="ctr"/>
            <a:r>
              <a:rPr lang="en-US" sz="2400" b="1" dirty="0">
                <a:solidFill>
                  <a:schemeClr val="bg1"/>
                </a:solidFill>
              </a:rPr>
              <a:t>NEWBORN CARE</a:t>
            </a:r>
          </a:p>
        </p:txBody>
      </p:sp>
      <p:sp>
        <p:nvSpPr>
          <p:cNvPr id="16" name="Arrow: Right 15">
            <a:extLst>
              <a:ext uri="{FF2B5EF4-FFF2-40B4-BE49-F238E27FC236}">
                <a16:creationId xmlns:a16="http://schemas.microsoft.com/office/drawing/2014/main" id="{AB70FB3B-2867-4A6E-9CDD-A763AC3FC24E}"/>
              </a:ext>
            </a:extLst>
          </p:cNvPr>
          <p:cNvSpPr/>
          <p:nvPr/>
        </p:nvSpPr>
        <p:spPr>
          <a:xfrm>
            <a:off x="6323797" y="671641"/>
            <a:ext cx="3744227" cy="8202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AGE AT DEATH</a:t>
            </a:r>
          </a:p>
        </p:txBody>
      </p:sp>
      <p:sp>
        <p:nvSpPr>
          <p:cNvPr id="17" name="Arrow: Down 16">
            <a:extLst>
              <a:ext uri="{FF2B5EF4-FFF2-40B4-BE49-F238E27FC236}">
                <a16:creationId xmlns:a16="http://schemas.microsoft.com/office/drawing/2014/main" id="{AA446D44-F300-4D87-904A-A108D7AB1C8A}"/>
              </a:ext>
            </a:extLst>
          </p:cNvPr>
          <p:cNvSpPr/>
          <p:nvPr/>
        </p:nvSpPr>
        <p:spPr>
          <a:xfrm>
            <a:off x="3563179" y="2337332"/>
            <a:ext cx="798896" cy="28972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6739B17D-CB86-4D4D-97B9-17757B73ABA2}"/>
              </a:ext>
            </a:extLst>
          </p:cNvPr>
          <p:cNvSpPr txBox="1"/>
          <p:nvPr/>
        </p:nvSpPr>
        <p:spPr>
          <a:xfrm rot="16200000">
            <a:off x="2228825" y="2681692"/>
            <a:ext cx="3418571" cy="461665"/>
          </a:xfrm>
          <a:prstGeom prst="rect">
            <a:avLst/>
          </a:prstGeom>
          <a:noFill/>
        </p:spPr>
        <p:txBody>
          <a:bodyPr wrap="square" rtlCol="0">
            <a:spAutoFit/>
          </a:bodyPr>
          <a:lstStyle/>
          <a:p>
            <a:r>
              <a:rPr lang="en-US" sz="2400" b="1" dirty="0"/>
              <a:t>BIRTHWEIGHT</a:t>
            </a:r>
          </a:p>
        </p:txBody>
      </p:sp>
      <p:sp>
        <p:nvSpPr>
          <p:cNvPr id="20" name="TextBox 19">
            <a:extLst>
              <a:ext uri="{FF2B5EF4-FFF2-40B4-BE49-F238E27FC236}">
                <a16:creationId xmlns:a16="http://schemas.microsoft.com/office/drawing/2014/main" id="{632255C5-DCFE-4B2B-BCD8-E5117B5EEB5C}"/>
              </a:ext>
            </a:extLst>
          </p:cNvPr>
          <p:cNvSpPr txBox="1"/>
          <p:nvPr/>
        </p:nvSpPr>
        <p:spPr>
          <a:xfrm>
            <a:off x="4290864" y="2622700"/>
            <a:ext cx="1021879" cy="1015663"/>
          </a:xfrm>
          <a:prstGeom prst="rect">
            <a:avLst/>
          </a:prstGeom>
          <a:noFill/>
        </p:spPr>
        <p:txBody>
          <a:bodyPr wrap="square" rtlCol="0">
            <a:spAutoFit/>
          </a:bodyPr>
          <a:lstStyle/>
          <a:p>
            <a:r>
              <a:rPr lang="en-US" sz="2000" b="1" dirty="0"/>
              <a:t>500-1499</a:t>
            </a:r>
          </a:p>
          <a:p>
            <a:r>
              <a:rPr lang="en-US" sz="2000" b="1" dirty="0"/>
              <a:t>grams</a:t>
            </a:r>
          </a:p>
        </p:txBody>
      </p:sp>
      <p:sp>
        <p:nvSpPr>
          <p:cNvPr id="21" name="TextBox 20">
            <a:extLst>
              <a:ext uri="{FF2B5EF4-FFF2-40B4-BE49-F238E27FC236}">
                <a16:creationId xmlns:a16="http://schemas.microsoft.com/office/drawing/2014/main" id="{97D88DAA-A62A-4216-BD02-C04659F06AAD}"/>
              </a:ext>
            </a:extLst>
          </p:cNvPr>
          <p:cNvSpPr txBox="1"/>
          <p:nvPr/>
        </p:nvSpPr>
        <p:spPr>
          <a:xfrm>
            <a:off x="4256382" y="4027988"/>
            <a:ext cx="946077" cy="707886"/>
          </a:xfrm>
          <a:prstGeom prst="rect">
            <a:avLst/>
          </a:prstGeom>
          <a:noFill/>
        </p:spPr>
        <p:txBody>
          <a:bodyPr wrap="square" rtlCol="0">
            <a:spAutoFit/>
          </a:bodyPr>
          <a:lstStyle/>
          <a:p>
            <a:r>
              <a:rPr lang="en-US" sz="2000" b="1" dirty="0"/>
              <a:t>1500+</a:t>
            </a:r>
          </a:p>
          <a:p>
            <a:r>
              <a:rPr lang="en-US" sz="2000" b="1" dirty="0"/>
              <a:t>grams</a:t>
            </a:r>
          </a:p>
        </p:txBody>
      </p:sp>
      <p:sp>
        <p:nvSpPr>
          <p:cNvPr id="22" name="TextBox 21">
            <a:extLst>
              <a:ext uri="{FF2B5EF4-FFF2-40B4-BE49-F238E27FC236}">
                <a16:creationId xmlns:a16="http://schemas.microsoft.com/office/drawing/2014/main" id="{1A4EDF14-8A8D-4130-8B00-3C35553A3EAF}"/>
              </a:ext>
            </a:extLst>
          </p:cNvPr>
          <p:cNvSpPr txBox="1"/>
          <p:nvPr/>
        </p:nvSpPr>
        <p:spPr>
          <a:xfrm>
            <a:off x="5145907" y="1509721"/>
            <a:ext cx="1809550" cy="923330"/>
          </a:xfrm>
          <a:prstGeom prst="rect">
            <a:avLst/>
          </a:prstGeom>
          <a:noFill/>
        </p:spPr>
        <p:txBody>
          <a:bodyPr wrap="square" rtlCol="0">
            <a:spAutoFit/>
          </a:bodyPr>
          <a:lstStyle/>
          <a:p>
            <a:pPr algn="ctr"/>
            <a:r>
              <a:rPr lang="en-US" dirty="0"/>
              <a:t>Fetal Deaths</a:t>
            </a:r>
          </a:p>
          <a:p>
            <a:pPr algn="ctr"/>
            <a:r>
              <a:rPr lang="en-US" dirty="0"/>
              <a:t>&gt;=24 </a:t>
            </a:r>
            <a:r>
              <a:rPr lang="en-US" dirty="0" err="1"/>
              <a:t>wks</a:t>
            </a:r>
            <a:r>
              <a:rPr lang="en-US" dirty="0"/>
              <a:t> gestation</a:t>
            </a:r>
          </a:p>
        </p:txBody>
      </p:sp>
      <p:sp>
        <p:nvSpPr>
          <p:cNvPr id="23" name="TextBox 22">
            <a:extLst>
              <a:ext uri="{FF2B5EF4-FFF2-40B4-BE49-F238E27FC236}">
                <a16:creationId xmlns:a16="http://schemas.microsoft.com/office/drawing/2014/main" id="{F1422E54-8503-454E-9D03-E18419732878}"/>
              </a:ext>
            </a:extLst>
          </p:cNvPr>
          <p:cNvSpPr txBox="1"/>
          <p:nvPr/>
        </p:nvSpPr>
        <p:spPr>
          <a:xfrm>
            <a:off x="7112264" y="1613384"/>
            <a:ext cx="1848859" cy="646331"/>
          </a:xfrm>
          <a:prstGeom prst="rect">
            <a:avLst/>
          </a:prstGeom>
          <a:noFill/>
        </p:spPr>
        <p:txBody>
          <a:bodyPr wrap="square" rtlCol="0">
            <a:spAutoFit/>
          </a:bodyPr>
          <a:lstStyle/>
          <a:p>
            <a:pPr algn="ctr"/>
            <a:r>
              <a:rPr lang="en-US" dirty="0"/>
              <a:t>Neonatal Deaths</a:t>
            </a:r>
          </a:p>
          <a:p>
            <a:pPr algn="ctr"/>
            <a:r>
              <a:rPr lang="en-US" dirty="0"/>
              <a:t>0-27 days</a:t>
            </a:r>
          </a:p>
        </p:txBody>
      </p:sp>
      <p:sp>
        <p:nvSpPr>
          <p:cNvPr id="24" name="TextBox 23">
            <a:extLst>
              <a:ext uri="{FF2B5EF4-FFF2-40B4-BE49-F238E27FC236}">
                <a16:creationId xmlns:a16="http://schemas.microsoft.com/office/drawing/2014/main" id="{C7CC34CE-E209-4858-8778-8FADD6F209B2}"/>
              </a:ext>
            </a:extLst>
          </p:cNvPr>
          <p:cNvSpPr txBox="1"/>
          <p:nvPr/>
        </p:nvSpPr>
        <p:spPr>
          <a:xfrm>
            <a:off x="9234638" y="1531194"/>
            <a:ext cx="1666772" cy="923330"/>
          </a:xfrm>
          <a:prstGeom prst="rect">
            <a:avLst/>
          </a:prstGeom>
          <a:noFill/>
        </p:spPr>
        <p:txBody>
          <a:bodyPr wrap="square" rtlCol="0">
            <a:spAutoFit/>
          </a:bodyPr>
          <a:lstStyle/>
          <a:p>
            <a:pPr algn="ctr"/>
            <a:r>
              <a:rPr lang="en-US" dirty="0" err="1"/>
              <a:t>Postneonatal</a:t>
            </a:r>
            <a:endParaRPr lang="en-US" dirty="0"/>
          </a:p>
          <a:p>
            <a:pPr algn="ctr"/>
            <a:r>
              <a:rPr lang="en-US" dirty="0"/>
              <a:t>Deaths</a:t>
            </a:r>
          </a:p>
          <a:p>
            <a:pPr algn="ctr"/>
            <a:r>
              <a:rPr lang="en-US" dirty="0"/>
              <a:t>28-364 days</a:t>
            </a:r>
          </a:p>
        </p:txBody>
      </p:sp>
    </p:spTree>
    <p:extLst>
      <p:ext uri="{BB962C8B-B14F-4D97-AF65-F5344CB8AC3E}">
        <p14:creationId xmlns:p14="http://schemas.microsoft.com/office/powerpoint/2010/main" val="377077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43FAECF-D16C-4E1D-8A8E-2DE81D1BF9D7}"/>
              </a:ext>
            </a:extLst>
          </p:cNvPr>
          <p:cNvSpPr/>
          <p:nvPr/>
        </p:nvSpPr>
        <p:spPr>
          <a:xfrm>
            <a:off x="3262964" y="1665171"/>
            <a:ext cx="2261937" cy="11069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BBA609D6-1F4D-4550-A892-0FEE5E62D0BF}"/>
              </a:ext>
            </a:extLst>
          </p:cNvPr>
          <p:cNvSpPr/>
          <p:nvPr/>
        </p:nvSpPr>
        <p:spPr>
          <a:xfrm>
            <a:off x="3262963" y="1655546"/>
            <a:ext cx="2261937" cy="1116530"/>
          </a:xfrm>
          <a:prstGeom prst="rect">
            <a:avLst/>
          </a:prstGeom>
          <a:solidFill>
            <a:schemeClr val="accent1">
              <a:lumMod val="60000"/>
              <a:lumOff val="4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1C64A42-8003-4B07-A8A2-34DA2A1A78AC}"/>
              </a:ext>
            </a:extLst>
          </p:cNvPr>
          <p:cNvSpPr/>
          <p:nvPr/>
        </p:nvSpPr>
        <p:spPr>
          <a:xfrm>
            <a:off x="7284720" y="1655546"/>
            <a:ext cx="2261937" cy="1116530"/>
          </a:xfrm>
          <a:prstGeom prst="rect">
            <a:avLst/>
          </a:prstGeom>
          <a:solidFill>
            <a:schemeClr val="accent1">
              <a:lumMod val="60000"/>
              <a:lumOff val="4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05C40B19-FC59-43DC-AF3D-F44A26DFEA69}"/>
              </a:ext>
            </a:extLst>
          </p:cNvPr>
          <p:cNvSpPr/>
          <p:nvPr/>
        </p:nvSpPr>
        <p:spPr>
          <a:xfrm>
            <a:off x="3262964" y="2938112"/>
            <a:ext cx="2261937" cy="981776"/>
          </a:xfrm>
          <a:prstGeom prst="rect">
            <a:avLst/>
          </a:prstGeom>
          <a:solidFill>
            <a:srgbClr val="FBB7D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96629BA-D258-4010-9481-082B7714EA5A}"/>
              </a:ext>
            </a:extLst>
          </p:cNvPr>
          <p:cNvSpPr/>
          <p:nvPr/>
        </p:nvSpPr>
        <p:spPr>
          <a:xfrm>
            <a:off x="7284720" y="2938112"/>
            <a:ext cx="2261937" cy="981776"/>
          </a:xfrm>
          <a:prstGeom prst="rect">
            <a:avLst/>
          </a:prstGeom>
          <a:solidFill>
            <a:srgbClr val="FBB7D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29F682D-921F-4022-9F4C-6CF4872AE580}"/>
              </a:ext>
            </a:extLst>
          </p:cNvPr>
          <p:cNvSpPr/>
          <p:nvPr/>
        </p:nvSpPr>
        <p:spPr>
          <a:xfrm>
            <a:off x="3262964" y="4076299"/>
            <a:ext cx="2261937" cy="981776"/>
          </a:xfrm>
          <a:prstGeom prst="rect">
            <a:avLst/>
          </a:prstGeom>
          <a:solidFill>
            <a:srgbClr val="FFFF99"/>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6B06730-687B-4F4B-9896-1A022941EF54}"/>
              </a:ext>
            </a:extLst>
          </p:cNvPr>
          <p:cNvSpPr/>
          <p:nvPr/>
        </p:nvSpPr>
        <p:spPr>
          <a:xfrm>
            <a:off x="7284720" y="4076299"/>
            <a:ext cx="2261937" cy="981776"/>
          </a:xfrm>
          <a:prstGeom prst="rect">
            <a:avLst/>
          </a:prstGeom>
          <a:solidFill>
            <a:srgbClr val="FFFF99"/>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9F13CF8-7F07-445C-9287-1717B6D55FBB}"/>
              </a:ext>
            </a:extLst>
          </p:cNvPr>
          <p:cNvSpPr/>
          <p:nvPr/>
        </p:nvSpPr>
        <p:spPr>
          <a:xfrm>
            <a:off x="3262964" y="5214486"/>
            <a:ext cx="2261937" cy="981776"/>
          </a:xfrm>
          <a:prstGeom prst="rect">
            <a:avLst/>
          </a:prstGeom>
          <a:solidFill>
            <a:srgbClr val="D9FFEA"/>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8D114D1-557F-4A64-B947-167572A0C54A}"/>
              </a:ext>
            </a:extLst>
          </p:cNvPr>
          <p:cNvSpPr/>
          <p:nvPr/>
        </p:nvSpPr>
        <p:spPr>
          <a:xfrm>
            <a:off x="7284720" y="5202454"/>
            <a:ext cx="2261937" cy="981776"/>
          </a:xfrm>
          <a:prstGeom prst="rect">
            <a:avLst/>
          </a:prstGeom>
          <a:solidFill>
            <a:srgbClr val="D9FFEA"/>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58660434-F219-42BC-9D74-C450F9D30943}"/>
              </a:ext>
            </a:extLst>
          </p:cNvPr>
          <p:cNvSpPr/>
          <p:nvPr/>
        </p:nvSpPr>
        <p:spPr>
          <a:xfrm>
            <a:off x="5775158" y="2030931"/>
            <a:ext cx="1309036" cy="510138"/>
          </a:xfrm>
          <a:prstGeom prst="rightArrow">
            <a:avLst/>
          </a:prstGeom>
          <a:solidFill>
            <a:schemeClr val="accent1">
              <a:lumMod val="60000"/>
              <a:lumOff val="4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82B985B9-53EC-4EA5-9A4D-0AAD59B18081}"/>
              </a:ext>
            </a:extLst>
          </p:cNvPr>
          <p:cNvSpPr/>
          <p:nvPr/>
        </p:nvSpPr>
        <p:spPr>
          <a:xfrm>
            <a:off x="5775158" y="3173931"/>
            <a:ext cx="1309036" cy="510138"/>
          </a:xfrm>
          <a:prstGeom prst="rightArrow">
            <a:avLst/>
          </a:prstGeom>
          <a:solidFill>
            <a:srgbClr val="FBB7D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19870F86-C7FF-489E-8CED-18BC1CCE801E}"/>
              </a:ext>
            </a:extLst>
          </p:cNvPr>
          <p:cNvSpPr/>
          <p:nvPr/>
        </p:nvSpPr>
        <p:spPr>
          <a:xfrm>
            <a:off x="5775158" y="4297680"/>
            <a:ext cx="1309036" cy="510138"/>
          </a:xfrm>
          <a:prstGeom prst="rightArrow">
            <a:avLst/>
          </a:prstGeom>
          <a:solidFill>
            <a:srgbClr val="FFFF99"/>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31B79BAB-FAE7-4552-A8FC-F64DE75CE94D}"/>
              </a:ext>
            </a:extLst>
          </p:cNvPr>
          <p:cNvSpPr/>
          <p:nvPr/>
        </p:nvSpPr>
        <p:spPr>
          <a:xfrm>
            <a:off x="5775158" y="5405789"/>
            <a:ext cx="1309036" cy="510138"/>
          </a:xfrm>
          <a:prstGeom prst="rightArrow">
            <a:avLst/>
          </a:prstGeom>
          <a:solidFill>
            <a:srgbClr val="D9FFEA"/>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60BC34A-81D7-47F1-95B7-F7DCC7EFD3A1}"/>
              </a:ext>
            </a:extLst>
          </p:cNvPr>
          <p:cNvSpPr txBox="1"/>
          <p:nvPr/>
        </p:nvSpPr>
        <p:spPr>
          <a:xfrm>
            <a:off x="3445844" y="1771048"/>
            <a:ext cx="1848051" cy="923330"/>
          </a:xfrm>
          <a:prstGeom prst="rect">
            <a:avLst/>
          </a:prstGeom>
          <a:noFill/>
        </p:spPr>
        <p:txBody>
          <a:bodyPr wrap="square" rtlCol="0">
            <a:spAutoFit/>
          </a:bodyPr>
          <a:lstStyle/>
          <a:p>
            <a:pPr algn="ctr"/>
            <a:r>
              <a:rPr lang="en-US" b="1" dirty="0">
                <a:solidFill>
                  <a:schemeClr val="bg1"/>
                </a:solidFill>
              </a:rPr>
              <a:t>MATERNAL CARE &amp; PREMATURITY</a:t>
            </a:r>
          </a:p>
        </p:txBody>
      </p:sp>
      <p:sp>
        <p:nvSpPr>
          <p:cNvPr id="18" name="TextBox 17">
            <a:extLst>
              <a:ext uri="{FF2B5EF4-FFF2-40B4-BE49-F238E27FC236}">
                <a16:creationId xmlns:a16="http://schemas.microsoft.com/office/drawing/2014/main" id="{250A9914-535B-4D9E-9092-58A9DA8C1398}"/>
              </a:ext>
            </a:extLst>
          </p:cNvPr>
          <p:cNvSpPr txBox="1"/>
          <p:nvPr/>
        </p:nvSpPr>
        <p:spPr>
          <a:xfrm>
            <a:off x="7360118" y="1761422"/>
            <a:ext cx="2186539" cy="923330"/>
          </a:xfrm>
          <a:prstGeom prst="rect">
            <a:avLst/>
          </a:prstGeom>
          <a:noFill/>
        </p:spPr>
        <p:txBody>
          <a:bodyPr wrap="square" rtlCol="0">
            <a:spAutoFit/>
          </a:bodyPr>
          <a:lstStyle/>
          <a:p>
            <a:r>
              <a:rPr lang="en-US" b="1" dirty="0">
                <a:solidFill>
                  <a:schemeClr val="bg1"/>
                </a:solidFill>
              </a:rPr>
              <a:t>Chronic disease, health behaviors, preconception care</a:t>
            </a:r>
          </a:p>
        </p:txBody>
      </p:sp>
      <p:sp>
        <p:nvSpPr>
          <p:cNvPr id="19" name="TextBox 18">
            <a:extLst>
              <a:ext uri="{FF2B5EF4-FFF2-40B4-BE49-F238E27FC236}">
                <a16:creationId xmlns:a16="http://schemas.microsoft.com/office/drawing/2014/main" id="{FA1ACE3D-CCF8-4E62-BD10-53EC914D83E5}"/>
              </a:ext>
            </a:extLst>
          </p:cNvPr>
          <p:cNvSpPr txBox="1"/>
          <p:nvPr/>
        </p:nvSpPr>
        <p:spPr>
          <a:xfrm>
            <a:off x="3590223" y="3099335"/>
            <a:ext cx="1607419" cy="646331"/>
          </a:xfrm>
          <a:prstGeom prst="rect">
            <a:avLst/>
          </a:prstGeom>
          <a:noFill/>
        </p:spPr>
        <p:txBody>
          <a:bodyPr wrap="square" rtlCol="0">
            <a:spAutoFit/>
          </a:bodyPr>
          <a:lstStyle/>
          <a:p>
            <a:pPr algn="ctr"/>
            <a:r>
              <a:rPr lang="en-US" b="1" dirty="0">
                <a:solidFill>
                  <a:schemeClr val="bg1"/>
                </a:solidFill>
              </a:rPr>
              <a:t>MATERNAL CARE</a:t>
            </a:r>
          </a:p>
        </p:txBody>
      </p:sp>
      <p:sp>
        <p:nvSpPr>
          <p:cNvPr id="20" name="TextBox 19">
            <a:extLst>
              <a:ext uri="{FF2B5EF4-FFF2-40B4-BE49-F238E27FC236}">
                <a16:creationId xmlns:a16="http://schemas.microsoft.com/office/drawing/2014/main" id="{97110023-9264-48CA-890F-0416DA383E5B}"/>
              </a:ext>
            </a:extLst>
          </p:cNvPr>
          <p:cNvSpPr txBox="1"/>
          <p:nvPr/>
        </p:nvSpPr>
        <p:spPr>
          <a:xfrm>
            <a:off x="7360117" y="2928487"/>
            <a:ext cx="2063015" cy="923330"/>
          </a:xfrm>
          <a:prstGeom prst="rect">
            <a:avLst/>
          </a:prstGeom>
          <a:noFill/>
          <a:ln>
            <a:noFill/>
          </a:ln>
        </p:spPr>
        <p:txBody>
          <a:bodyPr wrap="square" rtlCol="0">
            <a:spAutoFit/>
          </a:bodyPr>
          <a:lstStyle/>
          <a:p>
            <a:r>
              <a:rPr lang="en-US" b="1" dirty="0">
                <a:solidFill>
                  <a:schemeClr val="bg1"/>
                </a:solidFill>
              </a:rPr>
              <a:t>Prenatal care,</a:t>
            </a:r>
          </a:p>
          <a:p>
            <a:r>
              <a:rPr lang="en-US" b="1" dirty="0">
                <a:solidFill>
                  <a:schemeClr val="bg1"/>
                </a:solidFill>
              </a:rPr>
              <a:t>High risk referrals,</a:t>
            </a:r>
          </a:p>
          <a:p>
            <a:r>
              <a:rPr lang="en-US" b="1" dirty="0">
                <a:solidFill>
                  <a:schemeClr val="bg1"/>
                </a:solidFill>
              </a:rPr>
              <a:t>OB care</a:t>
            </a:r>
          </a:p>
        </p:txBody>
      </p:sp>
      <p:sp>
        <p:nvSpPr>
          <p:cNvPr id="21" name="TextBox 20">
            <a:extLst>
              <a:ext uri="{FF2B5EF4-FFF2-40B4-BE49-F238E27FC236}">
                <a16:creationId xmlns:a16="http://schemas.microsoft.com/office/drawing/2014/main" id="{27FCCF0C-8A39-4C8B-9C03-61AEC38EDDDC}"/>
              </a:ext>
            </a:extLst>
          </p:cNvPr>
          <p:cNvSpPr txBox="1"/>
          <p:nvPr/>
        </p:nvSpPr>
        <p:spPr>
          <a:xfrm>
            <a:off x="3566159" y="4235116"/>
            <a:ext cx="1607419" cy="646331"/>
          </a:xfrm>
          <a:prstGeom prst="rect">
            <a:avLst/>
          </a:prstGeom>
          <a:noFill/>
        </p:spPr>
        <p:txBody>
          <a:bodyPr wrap="square" rtlCol="0">
            <a:spAutoFit/>
          </a:bodyPr>
          <a:lstStyle/>
          <a:p>
            <a:pPr algn="ctr"/>
            <a:r>
              <a:rPr lang="en-US" b="1" dirty="0">
                <a:solidFill>
                  <a:schemeClr val="bg1"/>
                </a:solidFill>
              </a:rPr>
              <a:t>NEWBORN CARE</a:t>
            </a:r>
          </a:p>
        </p:txBody>
      </p:sp>
      <p:sp>
        <p:nvSpPr>
          <p:cNvPr id="22" name="TextBox 21">
            <a:extLst>
              <a:ext uri="{FF2B5EF4-FFF2-40B4-BE49-F238E27FC236}">
                <a16:creationId xmlns:a16="http://schemas.microsoft.com/office/drawing/2014/main" id="{E7031620-3F18-46DA-A0DD-653122102CF7}"/>
              </a:ext>
            </a:extLst>
          </p:cNvPr>
          <p:cNvSpPr txBox="1"/>
          <p:nvPr/>
        </p:nvSpPr>
        <p:spPr>
          <a:xfrm>
            <a:off x="7360117" y="4134745"/>
            <a:ext cx="1876927" cy="923330"/>
          </a:xfrm>
          <a:prstGeom prst="rect">
            <a:avLst/>
          </a:prstGeom>
          <a:noFill/>
        </p:spPr>
        <p:txBody>
          <a:bodyPr wrap="square" rtlCol="0">
            <a:spAutoFit/>
          </a:bodyPr>
          <a:lstStyle/>
          <a:p>
            <a:r>
              <a:rPr lang="en-US" b="1" dirty="0">
                <a:solidFill>
                  <a:schemeClr val="bg1"/>
                </a:solidFill>
              </a:rPr>
              <a:t>Perinatal management,</a:t>
            </a:r>
          </a:p>
          <a:p>
            <a:r>
              <a:rPr lang="en-US" b="1" dirty="0">
                <a:solidFill>
                  <a:schemeClr val="bg1"/>
                </a:solidFill>
              </a:rPr>
              <a:t>NICU care</a:t>
            </a:r>
          </a:p>
        </p:txBody>
      </p:sp>
      <p:sp>
        <p:nvSpPr>
          <p:cNvPr id="23" name="TextBox 22">
            <a:extLst>
              <a:ext uri="{FF2B5EF4-FFF2-40B4-BE49-F238E27FC236}">
                <a16:creationId xmlns:a16="http://schemas.microsoft.com/office/drawing/2014/main" id="{3419E18B-ABF4-4476-8429-1623EBE83DF4}"/>
              </a:ext>
            </a:extLst>
          </p:cNvPr>
          <p:cNvSpPr txBox="1"/>
          <p:nvPr/>
        </p:nvSpPr>
        <p:spPr>
          <a:xfrm>
            <a:off x="3696101" y="5322771"/>
            <a:ext cx="1477477" cy="646331"/>
          </a:xfrm>
          <a:prstGeom prst="rect">
            <a:avLst/>
          </a:prstGeom>
          <a:noFill/>
        </p:spPr>
        <p:txBody>
          <a:bodyPr wrap="square" rtlCol="0">
            <a:spAutoFit/>
          </a:bodyPr>
          <a:lstStyle/>
          <a:p>
            <a:pPr algn="ctr"/>
            <a:r>
              <a:rPr lang="en-US" b="1" dirty="0">
                <a:solidFill>
                  <a:schemeClr val="bg1"/>
                </a:solidFill>
              </a:rPr>
              <a:t>INFANT CARE</a:t>
            </a:r>
          </a:p>
        </p:txBody>
      </p:sp>
      <p:sp>
        <p:nvSpPr>
          <p:cNvPr id="24" name="TextBox 23">
            <a:extLst>
              <a:ext uri="{FF2B5EF4-FFF2-40B4-BE49-F238E27FC236}">
                <a16:creationId xmlns:a16="http://schemas.microsoft.com/office/drawing/2014/main" id="{7D9952B6-6C71-4F0F-BAB3-F0E69887150D}"/>
              </a:ext>
            </a:extLst>
          </p:cNvPr>
          <p:cNvSpPr txBox="1"/>
          <p:nvPr/>
        </p:nvSpPr>
        <p:spPr>
          <a:xfrm>
            <a:off x="7360117" y="5231677"/>
            <a:ext cx="1953928" cy="923330"/>
          </a:xfrm>
          <a:prstGeom prst="rect">
            <a:avLst/>
          </a:prstGeom>
          <a:noFill/>
        </p:spPr>
        <p:txBody>
          <a:bodyPr wrap="square" rtlCol="0">
            <a:spAutoFit/>
          </a:bodyPr>
          <a:lstStyle/>
          <a:p>
            <a:r>
              <a:rPr lang="en-US" dirty="0">
                <a:solidFill>
                  <a:schemeClr val="bg1"/>
                </a:solidFill>
              </a:rPr>
              <a:t>Sleep-related deaths, injuries, infection</a:t>
            </a:r>
          </a:p>
        </p:txBody>
      </p:sp>
      <p:sp>
        <p:nvSpPr>
          <p:cNvPr id="25" name="TextBox 24">
            <a:extLst>
              <a:ext uri="{FF2B5EF4-FFF2-40B4-BE49-F238E27FC236}">
                <a16:creationId xmlns:a16="http://schemas.microsoft.com/office/drawing/2014/main" id="{87E3CF75-DE0D-464E-9C82-4A8D8C301A17}"/>
              </a:ext>
            </a:extLst>
          </p:cNvPr>
          <p:cNvSpPr txBox="1"/>
          <p:nvPr/>
        </p:nvSpPr>
        <p:spPr>
          <a:xfrm>
            <a:off x="3166712" y="452387"/>
            <a:ext cx="6379945" cy="954107"/>
          </a:xfrm>
          <a:prstGeom prst="rect">
            <a:avLst/>
          </a:prstGeom>
          <a:noFill/>
        </p:spPr>
        <p:txBody>
          <a:bodyPr wrap="square" rtlCol="0">
            <a:spAutoFit/>
          </a:bodyPr>
          <a:lstStyle/>
          <a:p>
            <a:r>
              <a:rPr lang="en-US" sz="2800" b="1" dirty="0"/>
              <a:t>Each period of risk is associated with its own set of risks and prevention factors</a:t>
            </a:r>
          </a:p>
        </p:txBody>
      </p:sp>
    </p:spTree>
    <p:extLst>
      <p:ext uri="{BB962C8B-B14F-4D97-AF65-F5344CB8AC3E}">
        <p14:creationId xmlns:p14="http://schemas.microsoft.com/office/powerpoint/2010/main" val="941766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C84C97B-D5A4-4729-8CB0-BCC9808B8002}"/>
              </a:ext>
            </a:extLst>
          </p:cNvPr>
          <p:cNvSpPr/>
          <p:nvPr/>
        </p:nvSpPr>
        <p:spPr>
          <a:xfrm>
            <a:off x="5653241" y="2196878"/>
            <a:ext cx="5598692" cy="134753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4339E55-9928-42CE-BDD9-5304E28D3C08}"/>
              </a:ext>
            </a:extLst>
          </p:cNvPr>
          <p:cNvSpPr/>
          <p:nvPr/>
        </p:nvSpPr>
        <p:spPr>
          <a:xfrm>
            <a:off x="5664456" y="3638363"/>
            <a:ext cx="1809549" cy="1264120"/>
          </a:xfrm>
          <a:prstGeom prst="rect">
            <a:avLst/>
          </a:prstGeom>
          <a:solidFill>
            <a:srgbClr val="FBB7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34D4FFE-B108-4D14-A11D-C38017EF17AE}"/>
              </a:ext>
            </a:extLst>
          </p:cNvPr>
          <p:cNvSpPr/>
          <p:nvPr/>
        </p:nvSpPr>
        <p:spPr>
          <a:xfrm>
            <a:off x="7518124" y="3638363"/>
            <a:ext cx="1846445" cy="126412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1BCE840-DE03-44AE-95EB-BE6183C0E5CD}"/>
              </a:ext>
            </a:extLst>
          </p:cNvPr>
          <p:cNvSpPr/>
          <p:nvPr/>
        </p:nvSpPr>
        <p:spPr>
          <a:xfrm>
            <a:off x="9442384" y="3639481"/>
            <a:ext cx="1809549" cy="1264120"/>
          </a:xfrm>
          <a:prstGeom prst="rect">
            <a:avLst/>
          </a:prstGeom>
          <a:solidFill>
            <a:srgbClr val="D9FF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0C9FA578-603B-441A-BE98-01DE8A62CAC3}"/>
              </a:ext>
            </a:extLst>
          </p:cNvPr>
          <p:cNvSpPr txBox="1"/>
          <p:nvPr/>
        </p:nvSpPr>
        <p:spPr>
          <a:xfrm>
            <a:off x="5796014" y="2621870"/>
            <a:ext cx="5313145" cy="461665"/>
          </a:xfrm>
          <a:prstGeom prst="rect">
            <a:avLst/>
          </a:prstGeom>
          <a:noFill/>
        </p:spPr>
        <p:txBody>
          <a:bodyPr wrap="square" rtlCol="0">
            <a:spAutoFit/>
          </a:bodyPr>
          <a:lstStyle/>
          <a:p>
            <a:r>
              <a:rPr lang="en-US" sz="2400" b="1" dirty="0">
                <a:solidFill>
                  <a:schemeClr val="bg1"/>
                </a:solidFill>
              </a:rPr>
              <a:t>MATERNAL HEALTH &amp; PREMATURITY</a:t>
            </a:r>
          </a:p>
        </p:txBody>
      </p:sp>
      <p:sp>
        <p:nvSpPr>
          <p:cNvPr id="13" name="TextBox 12">
            <a:extLst>
              <a:ext uri="{FF2B5EF4-FFF2-40B4-BE49-F238E27FC236}">
                <a16:creationId xmlns:a16="http://schemas.microsoft.com/office/drawing/2014/main" id="{65B3AB24-CF0E-4CB4-9459-D38DB9D12BAE}"/>
              </a:ext>
            </a:extLst>
          </p:cNvPr>
          <p:cNvSpPr txBox="1"/>
          <p:nvPr/>
        </p:nvSpPr>
        <p:spPr>
          <a:xfrm>
            <a:off x="5643927" y="3969406"/>
            <a:ext cx="1767844" cy="830997"/>
          </a:xfrm>
          <a:prstGeom prst="rect">
            <a:avLst/>
          </a:prstGeom>
          <a:noFill/>
        </p:spPr>
        <p:txBody>
          <a:bodyPr wrap="square" rtlCol="0">
            <a:spAutoFit/>
          </a:bodyPr>
          <a:lstStyle/>
          <a:p>
            <a:pPr algn="ctr"/>
            <a:r>
              <a:rPr lang="en-US" sz="2400" b="1" dirty="0">
                <a:solidFill>
                  <a:schemeClr val="bg1"/>
                </a:solidFill>
              </a:rPr>
              <a:t>MATERNAL CARE</a:t>
            </a:r>
          </a:p>
        </p:txBody>
      </p:sp>
      <p:sp>
        <p:nvSpPr>
          <p:cNvPr id="14" name="TextBox 13">
            <a:extLst>
              <a:ext uri="{FF2B5EF4-FFF2-40B4-BE49-F238E27FC236}">
                <a16:creationId xmlns:a16="http://schemas.microsoft.com/office/drawing/2014/main" id="{1EE844D7-E401-4B7E-B7BE-8D3A7FB067A9}"/>
              </a:ext>
            </a:extLst>
          </p:cNvPr>
          <p:cNvSpPr txBox="1"/>
          <p:nvPr/>
        </p:nvSpPr>
        <p:spPr>
          <a:xfrm>
            <a:off x="9408688" y="3935791"/>
            <a:ext cx="1779074" cy="830997"/>
          </a:xfrm>
          <a:prstGeom prst="rect">
            <a:avLst/>
          </a:prstGeom>
          <a:noFill/>
        </p:spPr>
        <p:txBody>
          <a:bodyPr wrap="square" rtlCol="0">
            <a:spAutoFit/>
          </a:bodyPr>
          <a:lstStyle/>
          <a:p>
            <a:pPr algn="ctr"/>
            <a:r>
              <a:rPr lang="en-US" sz="2400" b="1" dirty="0">
                <a:solidFill>
                  <a:schemeClr val="bg1"/>
                </a:solidFill>
              </a:rPr>
              <a:t>INFANT CARE</a:t>
            </a:r>
          </a:p>
        </p:txBody>
      </p:sp>
      <p:sp>
        <p:nvSpPr>
          <p:cNvPr id="15" name="TextBox 14">
            <a:extLst>
              <a:ext uri="{FF2B5EF4-FFF2-40B4-BE49-F238E27FC236}">
                <a16:creationId xmlns:a16="http://schemas.microsoft.com/office/drawing/2014/main" id="{1365A440-9B1A-46F2-984A-22AEC65E2FB0}"/>
              </a:ext>
            </a:extLst>
          </p:cNvPr>
          <p:cNvSpPr txBox="1"/>
          <p:nvPr/>
        </p:nvSpPr>
        <p:spPr>
          <a:xfrm>
            <a:off x="7498633" y="3969407"/>
            <a:ext cx="1779074" cy="830997"/>
          </a:xfrm>
          <a:prstGeom prst="rect">
            <a:avLst/>
          </a:prstGeom>
          <a:noFill/>
        </p:spPr>
        <p:txBody>
          <a:bodyPr wrap="square" rtlCol="0">
            <a:spAutoFit/>
          </a:bodyPr>
          <a:lstStyle/>
          <a:p>
            <a:pPr algn="ctr"/>
            <a:r>
              <a:rPr lang="en-US" sz="2400" b="1" dirty="0">
                <a:solidFill>
                  <a:schemeClr val="bg1"/>
                </a:solidFill>
              </a:rPr>
              <a:t>NEWBORN CARE</a:t>
            </a:r>
          </a:p>
        </p:txBody>
      </p:sp>
      <p:sp>
        <p:nvSpPr>
          <p:cNvPr id="19" name="TextBox 18">
            <a:extLst>
              <a:ext uri="{FF2B5EF4-FFF2-40B4-BE49-F238E27FC236}">
                <a16:creationId xmlns:a16="http://schemas.microsoft.com/office/drawing/2014/main" id="{0E170F93-69AC-4866-B41A-3569C862DB63}"/>
              </a:ext>
            </a:extLst>
          </p:cNvPr>
          <p:cNvSpPr txBox="1"/>
          <p:nvPr/>
        </p:nvSpPr>
        <p:spPr>
          <a:xfrm>
            <a:off x="541219" y="2196878"/>
            <a:ext cx="4683493" cy="3170099"/>
          </a:xfrm>
          <a:prstGeom prst="rect">
            <a:avLst/>
          </a:prstGeom>
          <a:noFill/>
        </p:spPr>
        <p:txBody>
          <a:bodyPr wrap="square" rtlCol="0">
            <a:spAutoFit/>
          </a:bodyPr>
          <a:lstStyle/>
          <a:p>
            <a:r>
              <a:rPr lang="en-US" sz="4000" dirty="0"/>
              <a:t>Largest proportion of fetal-infant deaths</a:t>
            </a:r>
          </a:p>
          <a:p>
            <a:r>
              <a:rPr lang="en-US" sz="4000" dirty="0"/>
              <a:t>&amp;</a:t>
            </a:r>
          </a:p>
          <a:p>
            <a:r>
              <a:rPr lang="en-US" sz="4000" dirty="0"/>
              <a:t>Most significant disparities </a:t>
            </a:r>
          </a:p>
        </p:txBody>
      </p:sp>
      <p:sp>
        <p:nvSpPr>
          <p:cNvPr id="25" name="Rectangle 24">
            <a:extLst>
              <a:ext uri="{FF2B5EF4-FFF2-40B4-BE49-F238E27FC236}">
                <a16:creationId xmlns:a16="http://schemas.microsoft.com/office/drawing/2014/main" id="{10CABCD6-6FEA-4233-98AF-E89BF48032AF}"/>
              </a:ext>
            </a:extLst>
          </p:cNvPr>
          <p:cNvSpPr/>
          <p:nvPr/>
        </p:nvSpPr>
        <p:spPr>
          <a:xfrm>
            <a:off x="452387" y="490888"/>
            <a:ext cx="10799546" cy="1055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b="1" dirty="0">
                <a:solidFill>
                  <a:schemeClr val="bg1"/>
                </a:solidFill>
              </a:rPr>
              <a:t>Summary of Findings</a:t>
            </a:r>
          </a:p>
        </p:txBody>
      </p:sp>
      <p:sp>
        <p:nvSpPr>
          <p:cNvPr id="26" name="Oval 25">
            <a:extLst>
              <a:ext uri="{FF2B5EF4-FFF2-40B4-BE49-F238E27FC236}">
                <a16:creationId xmlns:a16="http://schemas.microsoft.com/office/drawing/2014/main" id="{744371B4-7FC7-47AD-A35C-E3A982413D91}"/>
              </a:ext>
            </a:extLst>
          </p:cNvPr>
          <p:cNvSpPr/>
          <p:nvPr/>
        </p:nvSpPr>
        <p:spPr>
          <a:xfrm>
            <a:off x="5827299" y="1876967"/>
            <a:ext cx="5049520" cy="173831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7F9EC336-F811-4D05-88B4-DA5743CFCA30}"/>
              </a:ext>
            </a:extLst>
          </p:cNvPr>
          <p:cNvSpPr/>
          <p:nvPr/>
        </p:nvSpPr>
        <p:spPr>
          <a:xfrm>
            <a:off x="5424821" y="3678174"/>
            <a:ext cx="2129323" cy="1413459"/>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A40C7D8-406D-4DC4-940C-0FE9A9500B3F}"/>
              </a:ext>
            </a:extLst>
          </p:cNvPr>
          <p:cNvSpPr txBox="1"/>
          <p:nvPr/>
        </p:nvSpPr>
        <p:spPr>
          <a:xfrm>
            <a:off x="5573028" y="5345642"/>
            <a:ext cx="5678906" cy="378883"/>
          </a:xfrm>
          <a:prstGeom prst="rect">
            <a:avLst/>
          </a:prstGeom>
          <a:noFill/>
        </p:spPr>
        <p:txBody>
          <a:bodyPr wrap="square" rtlCol="0">
            <a:spAutoFit/>
          </a:bodyPr>
          <a:lstStyle/>
          <a:p>
            <a:pPr algn="ctr"/>
            <a:r>
              <a:rPr lang="en-US" dirty="0"/>
              <a:t>2016-2018 linked birth, death &amp; fetal death files</a:t>
            </a:r>
          </a:p>
        </p:txBody>
      </p:sp>
    </p:spTree>
    <p:extLst>
      <p:ext uri="{BB962C8B-B14F-4D97-AF65-F5344CB8AC3E}">
        <p14:creationId xmlns:p14="http://schemas.microsoft.com/office/powerpoint/2010/main" val="1115871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BE9880E-E785-4643-9442-039DCAD5838D}"/>
              </a:ext>
            </a:extLst>
          </p:cNvPr>
          <p:cNvSpPr>
            <a:spLocks noGrp="1" noChangeArrowheads="1"/>
          </p:cNvSpPr>
          <p:nvPr>
            <p:ph type="title"/>
          </p:nvPr>
        </p:nvSpPr>
        <p:spPr>
          <a:xfrm>
            <a:off x="250787" y="1400015"/>
            <a:ext cx="2947482" cy="4601183"/>
          </a:xfrm>
        </p:spPr>
        <p:txBody>
          <a:bodyPr/>
          <a:lstStyle/>
          <a:p>
            <a:pPr eaLnBrk="1" hangingPunct="1"/>
            <a:r>
              <a:rPr lang="en-US" altLang="en-US" sz="3600" b="1" dirty="0"/>
              <a:t>PPOR Results 2016-2018</a:t>
            </a:r>
            <a:br>
              <a:rPr lang="en-US" altLang="en-US" sz="3600" b="1" dirty="0"/>
            </a:br>
            <a:br>
              <a:rPr lang="en-US" altLang="en-US" sz="3600" b="1" dirty="0"/>
            </a:br>
            <a:r>
              <a:rPr lang="en-US" altLang="en-US" sz="3600" b="1" dirty="0"/>
              <a:t>All Races</a:t>
            </a:r>
            <a:br>
              <a:rPr lang="en-US" altLang="en-US" sz="3600" b="1" dirty="0"/>
            </a:br>
            <a:endParaRPr lang="en-US" altLang="en-US" sz="3600" b="1" dirty="0"/>
          </a:p>
        </p:txBody>
      </p:sp>
      <p:graphicFrame>
        <p:nvGraphicFramePr>
          <p:cNvPr id="5" name="Chart 4">
            <a:extLst>
              <a:ext uri="{FF2B5EF4-FFF2-40B4-BE49-F238E27FC236}">
                <a16:creationId xmlns:a16="http://schemas.microsoft.com/office/drawing/2014/main" id="{5EC7F6A5-4B78-499A-8608-6D6145E7F9BD}"/>
              </a:ext>
            </a:extLst>
          </p:cNvPr>
          <p:cNvGraphicFramePr/>
          <p:nvPr>
            <p:extLst>
              <p:ext uri="{D42A27DB-BD31-4B8C-83A1-F6EECF244321}">
                <p14:modId xmlns:p14="http://schemas.microsoft.com/office/powerpoint/2010/main" val="756453405"/>
              </p:ext>
            </p:extLst>
          </p:nvPr>
        </p:nvGraphicFramePr>
        <p:xfrm>
          <a:off x="4139399" y="1692319"/>
          <a:ext cx="7140876" cy="445153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8B84088C-F38A-48AC-A8E4-32431D693B8A}"/>
              </a:ext>
            </a:extLst>
          </p:cNvPr>
          <p:cNvSpPr txBox="1"/>
          <p:nvPr/>
        </p:nvSpPr>
        <p:spPr>
          <a:xfrm>
            <a:off x="9080895" y="2512729"/>
            <a:ext cx="885524" cy="523220"/>
          </a:xfrm>
          <a:prstGeom prst="rect">
            <a:avLst/>
          </a:prstGeom>
          <a:noFill/>
        </p:spPr>
        <p:txBody>
          <a:bodyPr wrap="square" rtlCol="0">
            <a:spAutoFit/>
          </a:bodyPr>
          <a:lstStyle/>
          <a:p>
            <a:r>
              <a:rPr lang="en-US" sz="2800" b="1" dirty="0"/>
              <a:t>40%</a:t>
            </a:r>
          </a:p>
        </p:txBody>
      </p:sp>
      <p:sp>
        <p:nvSpPr>
          <p:cNvPr id="8" name="TextBox 7">
            <a:extLst>
              <a:ext uri="{FF2B5EF4-FFF2-40B4-BE49-F238E27FC236}">
                <a16:creationId xmlns:a16="http://schemas.microsoft.com/office/drawing/2014/main" id="{021CE3B8-BA23-474D-8A98-C1EF066DA2E2}"/>
              </a:ext>
            </a:extLst>
          </p:cNvPr>
          <p:cNvSpPr txBox="1"/>
          <p:nvPr/>
        </p:nvSpPr>
        <p:spPr>
          <a:xfrm>
            <a:off x="5221977" y="2512729"/>
            <a:ext cx="1011721" cy="584775"/>
          </a:xfrm>
          <a:prstGeom prst="rect">
            <a:avLst/>
          </a:prstGeom>
          <a:noFill/>
        </p:spPr>
        <p:txBody>
          <a:bodyPr wrap="square" rtlCol="0">
            <a:spAutoFit/>
          </a:bodyPr>
          <a:lstStyle/>
          <a:p>
            <a:r>
              <a:rPr lang="en-US" sz="3200" b="1" dirty="0"/>
              <a:t>12%</a:t>
            </a:r>
          </a:p>
        </p:txBody>
      </p:sp>
      <p:sp>
        <p:nvSpPr>
          <p:cNvPr id="9" name="TextBox 8">
            <a:extLst>
              <a:ext uri="{FF2B5EF4-FFF2-40B4-BE49-F238E27FC236}">
                <a16:creationId xmlns:a16="http://schemas.microsoft.com/office/drawing/2014/main" id="{0503BAC2-2F5C-429A-9788-4DA38ED350A4}"/>
              </a:ext>
            </a:extLst>
          </p:cNvPr>
          <p:cNvSpPr txBox="1"/>
          <p:nvPr/>
        </p:nvSpPr>
        <p:spPr>
          <a:xfrm>
            <a:off x="6704263" y="1989509"/>
            <a:ext cx="972152" cy="523220"/>
          </a:xfrm>
          <a:prstGeom prst="rect">
            <a:avLst/>
          </a:prstGeom>
          <a:noFill/>
        </p:spPr>
        <p:txBody>
          <a:bodyPr wrap="square" rtlCol="0">
            <a:spAutoFit/>
          </a:bodyPr>
          <a:lstStyle/>
          <a:p>
            <a:r>
              <a:rPr lang="en-US" sz="2800" b="1" dirty="0"/>
              <a:t>18%</a:t>
            </a:r>
          </a:p>
        </p:txBody>
      </p:sp>
    </p:spTree>
    <p:extLst>
      <p:ext uri="{BB962C8B-B14F-4D97-AF65-F5344CB8AC3E}">
        <p14:creationId xmlns:p14="http://schemas.microsoft.com/office/powerpoint/2010/main" val="406461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C87589B-C843-4D5E-9AD4-FEE74661A892}"/>
              </a:ext>
            </a:extLst>
          </p:cNvPr>
          <p:cNvSpPr>
            <a:spLocks noGrp="1" noChangeArrowheads="1"/>
          </p:cNvSpPr>
          <p:nvPr>
            <p:ph type="title"/>
          </p:nvPr>
        </p:nvSpPr>
        <p:spPr/>
        <p:txBody>
          <a:bodyPr>
            <a:normAutofit/>
          </a:bodyPr>
          <a:lstStyle/>
          <a:p>
            <a:pPr eaLnBrk="1" hangingPunct="1"/>
            <a:r>
              <a:rPr lang="en-US" altLang="en-US" b="1" dirty="0"/>
              <a:t>PPOR Results by Race </a:t>
            </a:r>
            <a:br>
              <a:rPr lang="en-US" altLang="en-US" b="1" dirty="0"/>
            </a:br>
            <a:r>
              <a:rPr lang="en-US" altLang="en-US" b="1" dirty="0"/>
              <a:t>2016-2018</a:t>
            </a:r>
            <a:br>
              <a:rPr lang="en-US" altLang="en-US" b="1" dirty="0">
                <a:solidFill>
                  <a:srgbClr val="990000"/>
                </a:solidFill>
              </a:rPr>
            </a:br>
            <a:endParaRPr lang="en-US" altLang="en-US" b="1" dirty="0"/>
          </a:p>
        </p:txBody>
      </p:sp>
      <p:graphicFrame>
        <p:nvGraphicFramePr>
          <p:cNvPr id="10" name="Content Placeholder 9">
            <a:extLst>
              <a:ext uri="{FF2B5EF4-FFF2-40B4-BE49-F238E27FC236}">
                <a16:creationId xmlns:a16="http://schemas.microsoft.com/office/drawing/2014/main" id="{7DF0FE91-F779-4362-8D9C-A554B9D0E660}"/>
              </a:ext>
            </a:extLst>
          </p:cNvPr>
          <p:cNvGraphicFramePr>
            <a:graphicFrameLocks noGrp="1"/>
          </p:cNvGraphicFramePr>
          <p:nvPr>
            <p:ph idx="1"/>
            <p:extLst>
              <p:ext uri="{D42A27DB-BD31-4B8C-83A1-F6EECF244321}">
                <p14:modId xmlns:p14="http://schemas.microsoft.com/office/powerpoint/2010/main" val="2278271699"/>
              </p:ext>
            </p:extLst>
          </p:nvPr>
        </p:nvGraphicFramePr>
        <p:xfrm>
          <a:off x="2762451" y="375385"/>
          <a:ext cx="6535621" cy="43698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E48C643B-6AAA-4033-873A-4E086DA6F3C9}"/>
              </a:ext>
            </a:extLst>
          </p:cNvPr>
          <p:cNvGraphicFramePr/>
          <p:nvPr>
            <p:extLst>
              <p:ext uri="{D42A27DB-BD31-4B8C-83A1-F6EECF244321}">
                <p14:modId xmlns:p14="http://schemas.microsoft.com/office/powerpoint/2010/main" val="4189005363"/>
              </p:ext>
            </p:extLst>
          </p:nvPr>
        </p:nvGraphicFramePr>
        <p:xfrm>
          <a:off x="6987941" y="3647976"/>
          <a:ext cx="4263991" cy="3091848"/>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a:extLst>
              <a:ext uri="{FF2B5EF4-FFF2-40B4-BE49-F238E27FC236}">
                <a16:creationId xmlns:a16="http://schemas.microsoft.com/office/drawing/2014/main" id="{A782B5F6-303F-4550-9076-E22D071AD433}"/>
              </a:ext>
            </a:extLst>
          </p:cNvPr>
          <p:cNvSpPr txBox="1"/>
          <p:nvPr/>
        </p:nvSpPr>
        <p:spPr>
          <a:xfrm>
            <a:off x="7975600" y="929889"/>
            <a:ext cx="1844040" cy="523220"/>
          </a:xfrm>
          <a:prstGeom prst="rect">
            <a:avLst/>
          </a:prstGeom>
          <a:noFill/>
        </p:spPr>
        <p:txBody>
          <a:bodyPr wrap="square" rtlCol="0">
            <a:spAutoFit/>
          </a:bodyPr>
          <a:lstStyle/>
          <a:p>
            <a:r>
              <a:rPr lang="en-US" sz="2800" dirty="0"/>
              <a:t>White</a:t>
            </a:r>
          </a:p>
        </p:txBody>
      </p:sp>
      <p:sp>
        <p:nvSpPr>
          <p:cNvPr id="15" name="TextBox 14">
            <a:extLst>
              <a:ext uri="{FF2B5EF4-FFF2-40B4-BE49-F238E27FC236}">
                <a16:creationId xmlns:a16="http://schemas.microsoft.com/office/drawing/2014/main" id="{24A53DC4-F56A-4817-96BC-26EDB25CE449}"/>
              </a:ext>
            </a:extLst>
          </p:cNvPr>
          <p:cNvSpPr txBox="1"/>
          <p:nvPr/>
        </p:nvSpPr>
        <p:spPr>
          <a:xfrm>
            <a:off x="6018731" y="5272916"/>
            <a:ext cx="1745381" cy="523220"/>
          </a:xfrm>
          <a:prstGeom prst="rect">
            <a:avLst/>
          </a:prstGeom>
          <a:noFill/>
        </p:spPr>
        <p:txBody>
          <a:bodyPr wrap="square" rtlCol="0">
            <a:spAutoFit/>
          </a:bodyPr>
          <a:lstStyle/>
          <a:p>
            <a:r>
              <a:rPr lang="en-US" sz="2800" dirty="0"/>
              <a:t>Black</a:t>
            </a:r>
          </a:p>
        </p:txBody>
      </p:sp>
      <p:sp>
        <p:nvSpPr>
          <p:cNvPr id="16" name="TextBox 15">
            <a:extLst>
              <a:ext uri="{FF2B5EF4-FFF2-40B4-BE49-F238E27FC236}">
                <a16:creationId xmlns:a16="http://schemas.microsoft.com/office/drawing/2014/main" id="{0350011C-17A8-4F6C-8191-468F4D6BEA3F}"/>
              </a:ext>
            </a:extLst>
          </p:cNvPr>
          <p:cNvSpPr txBox="1"/>
          <p:nvPr/>
        </p:nvSpPr>
        <p:spPr>
          <a:xfrm>
            <a:off x="6605672" y="819549"/>
            <a:ext cx="1076960" cy="461665"/>
          </a:xfrm>
          <a:prstGeom prst="rect">
            <a:avLst/>
          </a:prstGeom>
          <a:noFill/>
        </p:spPr>
        <p:txBody>
          <a:bodyPr wrap="square" rtlCol="0">
            <a:spAutoFit/>
          </a:bodyPr>
          <a:lstStyle/>
          <a:p>
            <a:r>
              <a:rPr lang="en-US" sz="2400" b="1" dirty="0"/>
              <a:t>33%</a:t>
            </a:r>
          </a:p>
        </p:txBody>
      </p:sp>
      <p:sp>
        <p:nvSpPr>
          <p:cNvPr id="17" name="TextBox 16">
            <a:extLst>
              <a:ext uri="{FF2B5EF4-FFF2-40B4-BE49-F238E27FC236}">
                <a16:creationId xmlns:a16="http://schemas.microsoft.com/office/drawing/2014/main" id="{1486E8D7-B9C6-4F3C-AC56-8E902CD11087}"/>
              </a:ext>
            </a:extLst>
          </p:cNvPr>
          <p:cNvSpPr txBox="1"/>
          <p:nvPr/>
        </p:nvSpPr>
        <p:spPr>
          <a:xfrm>
            <a:off x="5912185" y="1668630"/>
            <a:ext cx="812800" cy="461665"/>
          </a:xfrm>
          <a:prstGeom prst="rect">
            <a:avLst/>
          </a:prstGeom>
          <a:noFill/>
        </p:spPr>
        <p:txBody>
          <a:bodyPr wrap="square" rtlCol="0">
            <a:spAutoFit/>
          </a:bodyPr>
          <a:lstStyle/>
          <a:p>
            <a:r>
              <a:rPr lang="en-US" sz="2400" b="1" dirty="0"/>
              <a:t>29%</a:t>
            </a:r>
          </a:p>
        </p:txBody>
      </p:sp>
      <p:sp>
        <p:nvSpPr>
          <p:cNvPr id="18" name="TextBox 17">
            <a:extLst>
              <a:ext uri="{FF2B5EF4-FFF2-40B4-BE49-F238E27FC236}">
                <a16:creationId xmlns:a16="http://schemas.microsoft.com/office/drawing/2014/main" id="{A2B66F31-1776-4319-B2A6-376A5F955327}"/>
              </a:ext>
            </a:extLst>
          </p:cNvPr>
          <p:cNvSpPr txBox="1"/>
          <p:nvPr/>
        </p:nvSpPr>
        <p:spPr>
          <a:xfrm>
            <a:off x="5114860" y="709407"/>
            <a:ext cx="896219" cy="461665"/>
          </a:xfrm>
          <a:prstGeom prst="rect">
            <a:avLst/>
          </a:prstGeom>
          <a:noFill/>
        </p:spPr>
        <p:txBody>
          <a:bodyPr wrap="square" rtlCol="0">
            <a:spAutoFit/>
          </a:bodyPr>
          <a:lstStyle/>
          <a:p>
            <a:r>
              <a:rPr lang="en-US" sz="2400" b="1" dirty="0"/>
              <a:t>24%</a:t>
            </a:r>
          </a:p>
        </p:txBody>
      </p:sp>
      <p:sp>
        <p:nvSpPr>
          <p:cNvPr id="19" name="TextBox 18">
            <a:extLst>
              <a:ext uri="{FF2B5EF4-FFF2-40B4-BE49-F238E27FC236}">
                <a16:creationId xmlns:a16="http://schemas.microsoft.com/office/drawing/2014/main" id="{611B12E5-A543-43B1-8D70-136EFCA73839}"/>
              </a:ext>
            </a:extLst>
          </p:cNvPr>
          <p:cNvSpPr txBox="1"/>
          <p:nvPr/>
        </p:nvSpPr>
        <p:spPr>
          <a:xfrm>
            <a:off x="4521735" y="1271283"/>
            <a:ext cx="762602" cy="461665"/>
          </a:xfrm>
          <a:prstGeom prst="rect">
            <a:avLst/>
          </a:prstGeom>
          <a:noFill/>
        </p:spPr>
        <p:txBody>
          <a:bodyPr wrap="square" rtlCol="0">
            <a:spAutoFit/>
          </a:bodyPr>
          <a:lstStyle/>
          <a:p>
            <a:r>
              <a:rPr lang="en-US" sz="2400" b="1" dirty="0"/>
              <a:t>15%</a:t>
            </a:r>
          </a:p>
        </p:txBody>
      </p:sp>
      <p:sp>
        <p:nvSpPr>
          <p:cNvPr id="20" name="TextBox 19">
            <a:extLst>
              <a:ext uri="{FF2B5EF4-FFF2-40B4-BE49-F238E27FC236}">
                <a16:creationId xmlns:a16="http://schemas.microsoft.com/office/drawing/2014/main" id="{5CCAF20D-CB26-4F73-90E0-32703925C592}"/>
              </a:ext>
            </a:extLst>
          </p:cNvPr>
          <p:cNvSpPr txBox="1"/>
          <p:nvPr/>
        </p:nvSpPr>
        <p:spPr>
          <a:xfrm>
            <a:off x="9591040" y="4470400"/>
            <a:ext cx="955040" cy="461665"/>
          </a:xfrm>
          <a:prstGeom prst="rect">
            <a:avLst/>
          </a:prstGeom>
          <a:noFill/>
        </p:spPr>
        <p:txBody>
          <a:bodyPr wrap="square" rtlCol="0">
            <a:spAutoFit/>
          </a:bodyPr>
          <a:lstStyle/>
          <a:p>
            <a:r>
              <a:rPr lang="en-US" sz="2400" b="1" dirty="0"/>
              <a:t>46%</a:t>
            </a:r>
          </a:p>
        </p:txBody>
      </p:sp>
      <p:sp>
        <p:nvSpPr>
          <p:cNvPr id="21" name="TextBox 20">
            <a:extLst>
              <a:ext uri="{FF2B5EF4-FFF2-40B4-BE49-F238E27FC236}">
                <a16:creationId xmlns:a16="http://schemas.microsoft.com/office/drawing/2014/main" id="{B0F137B9-3A8C-48A1-82AB-4E10BE560B3A}"/>
              </a:ext>
            </a:extLst>
          </p:cNvPr>
          <p:cNvSpPr txBox="1"/>
          <p:nvPr/>
        </p:nvSpPr>
        <p:spPr>
          <a:xfrm>
            <a:off x="7975600" y="5132671"/>
            <a:ext cx="1054500" cy="461665"/>
          </a:xfrm>
          <a:prstGeom prst="rect">
            <a:avLst/>
          </a:prstGeom>
          <a:noFill/>
        </p:spPr>
        <p:txBody>
          <a:bodyPr wrap="square" rtlCol="0">
            <a:spAutoFit/>
          </a:bodyPr>
          <a:lstStyle/>
          <a:p>
            <a:r>
              <a:rPr lang="en-US" sz="2400" b="1" dirty="0"/>
              <a:t>26%</a:t>
            </a:r>
          </a:p>
        </p:txBody>
      </p:sp>
      <p:sp>
        <p:nvSpPr>
          <p:cNvPr id="22" name="TextBox 21">
            <a:extLst>
              <a:ext uri="{FF2B5EF4-FFF2-40B4-BE49-F238E27FC236}">
                <a16:creationId xmlns:a16="http://schemas.microsoft.com/office/drawing/2014/main" id="{7C041088-DA28-4516-8E2F-6862373B4E8E}"/>
              </a:ext>
            </a:extLst>
          </p:cNvPr>
          <p:cNvSpPr txBox="1"/>
          <p:nvPr/>
        </p:nvSpPr>
        <p:spPr>
          <a:xfrm>
            <a:off x="8376050" y="4008735"/>
            <a:ext cx="922022" cy="461665"/>
          </a:xfrm>
          <a:prstGeom prst="rect">
            <a:avLst/>
          </a:prstGeom>
          <a:noFill/>
        </p:spPr>
        <p:txBody>
          <a:bodyPr wrap="square" rtlCol="0">
            <a:spAutoFit/>
          </a:bodyPr>
          <a:lstStyle/>
          <a:p>
            <a:r>
              <a:rPr lang="en-US" sz="2400" b="1" dirty="0"/>
              <a:t>17%</a:t>
            </a:r>
          </a:p>
        </p:txBody>
      </p:sp>
      <p:sp>
        <p:nvSpPr>
          <p:cNvPr id="23" name="TextBox 22">
            <a:extLst>
              <a:ext uri="{FF2B5EF4-FFF2-40B4-BE49-F238E27FC236}">
                <a16:creationId xmlns:a16="http://schemas.microsoft.com/office/drawing/2014/main" id="{F28B44DE-CF2F-4CD3-9ECD-22CCBFA60692}"/>
              </a:ext>
            </a:extLst>
          </p:cNvPr>
          <p:cNvSpPr txBox="1"/>
          <p:nvPr/>
        </p:nvSpPr>
        <p:spPr>
          <a:xfrm>
            <a:off x="7376160" y="4378032"/>
            <a:ext cx="967740" cy="461665"/>
          </a:xfrm>
          <a:prstGeom prst="rect">
            <a:avLst/>
          </a:prstGeom>
          <a:noFill/>
        </p:spPr>
        <p:txBody>
          <a:bodyPr wrap="square" rtlCol="0">
            <a:spAutoFit/>
          </a:bodyPr>
          <a:lstStyle/>
          <a:p>
            <a:r>
              <a:rPr lang="en-US" sz="2400" b="1" dirty="0"/>
              <a:t>11%</a:t>
            </a:r>
          </a:p>
        </p:txBody>
      </p:sp>
    </p:spTree>
    <p:extLst>
      <p:ext uri="{BB962C8B-B14F-4D97-AF65-F5344CB8AC3E}">
        <p14:creationId xmlns:p14="http://schemas.microsoft.com/office/powerpoint/2010/main" val="3602147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1D2F19-411B-41CE-B0B2-210FD5871AA9}"/>
              </a:ext>
            </a:extLst>
          </p:cNvPr>
          <p:cNvSpPr>
            <a:spLocks noGrp="1"/>
          </p:cNvSpPr>
          <p:nvPr>
            <p:ph idx="4294967295"/>
          </p:nvPr>
        </p:nvSpPr>
        <p:spPr>
          <a:xfrm>
            <a:off x="0" y="1889125"/>
            <a:ext cx="10515600" cy="4287838"/>
          </a:xfrm>
        </p:spPr>
        <p:txBody>
          <a:bodyPr/>
          <a:lstStyle/>
          <a:p>
            <a:pPr marL="0" indent="0">
              <a:buNone/>
            </a:pPr>
            <a:endParaRPr lang="en-US" dirty="0"/>
          </a:p>
          <a:p>
            <a:pPr marL="0" indent="0">
              <a:buNone/>
            </a:pPr>
            <a:endParaRPr lang="en-US" dirty="0"/>
          </a:p>
        </p:txBody>
      </p:sp>
      <p:sp>
        <p:nvSpPr>
          <p:cNvPr id="5" name="TextBox 4">
            <a:extLst>
              <a:ext uri="{FF2B5EF4-FFF2-40B4-BE49-F238E27FC236}">
                <a16:creationId xmlns:a16="http://schemas.microsoft.com/office/drawing/2014/main" id="{D35A9840-2919-40AB-A6D2-C84A80EF302C}"/>
              </a:ext>
            </a:extLst>
          </p:cNvPr>
          <p:cNvSpPr txBox="1"/>
          <p:nvPr/>
        </p:nvSpPr>
        <p:spPr>
          <a:xfrm>
            <a:off x="563479" y="2103119"/>
            <a:ext cx="2834640" cy="2523768"/>
          </a:xfrm>
          <a:prstGeom prst="rect">
            <a:avLst/>
          </a:prstGeom>
          <a:solidFill>
            <a:srgbClr val="FFC000"/>
          </a:solidFill>
        </p:spPr>
        <p:txBody>
          <a:bodyPr wrap="square" rtlCol="0">
            <a:spAutoFit/>
          </a:bodyPr>
          <a:lstStyle/>
          <a:p>
            <a:pPr algn="ctr"/>
            <a:r>
              <a:rPr lang="en-US" sz="2800" dirty="0">
                <a:solidFill>
                  <a:schemeClr val="bg1"/>
                </a:solidFill>
              </a:rPr>
              <a:t>Difference in Outcomes </a:t>
            </a:r>
          </a:p>
          <a:p>
            <a:pPr algn="ctr"/>
            <a:r>
              <a:rPr lang="en-US" sz="2800" dirty="0">
                <a:solidFill>
                  <a:schemeClr val="bg1"/>
                </a:solidFill>
              </a:rPr>
              <a:t>(Groups with Best vs. Poor Outcomes)</a:t>
            </a:r>
          </a:p>
          <a:p>
            <a:endParaRPr lang="en-US" dirty="0"/>
          </a:p>
        </p:txBody>
      </p:sp>
      <p:sp>
        <p:nvSpPr>
          <p:cNvPr id="9" name="TextBox 8">
            <a:extLst>
              <a:ext uri="{FF2B5EF4-FFF2-40B4-BE49-F238E27FC236}">
                <a16:creationId xmlns:a16="http://schemas.microsoft.com/office/drawing/2014/main" id="{5FE311F0-CB36-4512-842F-D271B3182B11}"/>
              </a:ext>
            </a:extLst>
          </p:cNvPr>
          <p:cNvSpPr txBox="1"/>
          <p:nvPr/>
        </p:nvSpPr>
        <p:spPr>
          <a:xfrm>
            <a:off x="4562575" y="2103120"/>
            <a:ext cx="2723949" cy="2246769"/>
          </a:xfrm>
          <a:prstGeom prst="rect">
            <a:avLst/>
          </a:prstGeom>
          <a:solidFill>
            <a:schemeClr val="accent1">
              <a:lumMod val="60000"/>
              <a:lumOff val="40000"/>
            </a:schemeClr>
          </a:solidFill>
        </p:spPr>
        <p:txBody>
          <a:bodyPr wrap="square" rtlCol="0">
            <a:spAutoFit/>
          </a:bodyPr>
          <a:lstStyle/>
          <a:p>
            <a:pPr algn="ctr"/>
            <a:r>
              <a:rPr lang="en-US" sz="2800" dirty="0">
                <a:solidFill>
                  <a:schemeClr val="bg1"/>
                </a:solidFill>
              </a:rPr>
              <a:t>Birth weight advantage?</a:t>
            </a:r>
          </a:p>
          <a:p>
            <a:pPr algn="ctr"/>
            <a:r>
              <a:rPr lang="en-US" sz="2800" dirty="0">
                <a:solidFill>
                  <a:schemeClr val="bg1"/>
                </a:solidFill>
              </a:rPr>
              <a:t>(Birth weight distribution)</a:t>
            </a:r>
          </a:p>
          <a:p>
            <a:endParaRPr lang="en-US" sz="2800" dirty="0"/>
          </a:p>
        </p:txBody>
      </p:sp>
      <p:sp>
        <p:nvSpPr>
          <p:cNvPr id="10" name="TextBox 9">
            <a:extLst>
              <a:ext uri="{FF2B5EF4-FFF2-40B4-BE49-F238E27FC236}">
                <a16:creationId xmlns:a16="http://schemas.microsoft.com/office/drawing/2014/main" id="{E9DD13FA-972B-4031-94CE-9FEDA7F3D42B}"/>
              </a:ext>
            </a:extLst>
          </p:cNvPr>
          <p:cNvSpPr txBox="1"/>
          <p:nvPr/>
        </p:nvSpPr>
        <p:spPr>
          <a:xfrm>
            <a:off x="8450981" y="2103120"/>
            <a:ext cx="2723949" cy="2246769"/>
          </a:xfrm>
          <a:prstGeom prst="rect">
            <a:avLst/>
          </a:prstGeom>
          <a:solidFill>
            <a:srgbClr val="92D050"/>
          </a:solidFill>
        </p:spPr>
        <p:txBody>
          <a:bodyPr wrap="square" rtlCol="0">
            <a:spAutoFit/>
          </a:bodyPr>
          <a:lstStyle/>
          <a:p>
            <a:pPr algn="ctr"/>
            <a:r>
              <a:rPr lang="en-US" sz="2800" dirty="0">
                <a:solidFill>
                  <a:schemeClr val="bg1"/>
                </a:solidFill>
              </a:rPr>
              <a:t>Survival advantage?</a:t>
            </a:r>
          </a:p>
          <a:p>
            <a:pPr algn="ctr"/>
            <a:r>
              <a:rPr lang="en-US" sz="2800" dirty="0">
                <a:solidFill>
                  <a:schemeClr val="bg1"/>
                </a:solidFill>
              </a:rPr>
              <a:t>(Birthweight specific mortality)</a:t>
            </a:r>
          </a:p>
        </p:txBody>
      </p:sp>
      <p:sp>
        <p:nvSpPr>
          <p:cNvPr id="11" name="TextBox 10">
            <a:extLst>
              <a:ext uri="{FF2B5EF4-FFF2-40B4-BE49-F238E27FC236}">
                <a16:creationId xmlns:a16="http://schemas.microsoft.com/office/drawing/2014/main" id="{D7AD1F6E-F64D-4B62-8580-2B5AAD2A1ABD}"/>
              </a:ext>
            </a:extLst>
          </p:cNvPr>
          <p:cNvSpPr txBox="1"/>
          <p:nvPr/>
        </p:nvSpPr>
        <p:spPr>
          <a:xfrm>
            <a:off x="380457" y="5275713"/>
            <a:ext cx="2458051" cy="646331"/>
          </a:xfrm>
          <a:prstGeom prst="rect">
            <a:avLst/>
          </a:prstGeom>
          <a:noFill/>
        </p:spPr>
        <p:txBody>
          <a:bodyPr wrap="square" rtlCol="0">
            <a:spAutoFit/>
          </a:bodyPr>
          <a:lstStyle/>
          <a:p>
            <a:r>
              <a:rPr lang="en-US" sz="3600" dirty="0"/>
              <a:t>Root causes</a:t>
            </a:r>
          </a:p>
        </p:txBody>
      </p:sp>
      <p:sp>
        <p:nvSpPr>
          <p:cNvPr id="12" name="TextBox 11">
            <a:extLst>
              <a:ext uri="{FF2B5EF4-FFF2-40B4-BE49-F238E27FC236}">
                <a16:creationId xmlns:a16="http://schemas.microsoft.com/office/drawing/2014/main" id="{3C2CCFC0-5BAE-4223-9B07-B36E68FB390E}"/>
              </a:ext>
            </a:extLst>
          </p:cNvPr>
          <p:cNvSpPr txBox="1"/>
          <p:nvPr/>
        </p:nvSpPr>
        <p:spPr>
          <a:xfrm>
            <a:off x="3975433" y="5031090"/>
            <a:ext cx="3898232" cy="1384995"/>
          </a:xfrm>
          <a:prstGeom prst="rect">
            <a:avLst/>
          </a:prstGeom>
          <a:solidFill>
            <a:schemeClr val="accent1">
              <a:lumMod val="60000"/>
              <a:lumOff val="40000"/>
            </a:schemeClr>
          </a:solidFill>
        </p:spPr>
        <p:txBody>
          <a:bodyPr wrap="square" rtlCol="0">
            <a:spAutoFit/>
          </a:bodyPr>
          <a:lstStyle/>
          <a:p>
            <a:r>
              <a:rPr lang="en-US" sz="2800" dirty="0">
                <a:solidFill>
                  <a:schemeClr val="bg1"/>
                </a:solidFill>
              </a:rPr>
              <a:t>Behavioral, social, health, economic disparities</a:t>
            </a:r>
          </a:p>
        </p:txBody>
      </p:sp>
      <p:sp>
        <p:nvSpPr>
          <p:cNvPr id="14" name="TextBox 13">
            <a:extLst>
              <a:ext uri="{FF2B5EF4-FFF2-40B4-BE49-F238E27FC236}">
                <a16:creationId xmlns:a16="http://schemas.microsoft.com/office/drawing/2014/main" id="{99C2E10A-26FB-457D-BA0A-13318E072942}"/>
              </a:ext>
            </a:extLst>
          </p:cNvPr>
          <p:cNvSpPr txBox="1"/>
          <p:nvPr/>
        </p:nvSpPr>
        <p:spPr>
          <a:xfrm>
            <a:off x="8206538" y="5031090"/>
            <a:ext cx="3147461" cy="1384995"/>
          </a:xfrm>
          <a:prstGeom prst="rect">
            <a:avLst/>
          </a:prstGeom>
          <a:solidFill>
            <a:srgbClr val="92D050"/>
          </a:solidFill>
        </p:spPr>
        <p:txBody>
          <a:bodyPr wrap="square" rtlCol="0">
            <a:spAutoFit/>
          </a:bodyPr>
          <a:lstStyle/>
          <a:p>
            <a:r>
              <a:rPr lang="en-US" sz="2800" dirty="0">
                <a:solidFill>
                  <a:schemeClr val="bg1"/>
                </a:solidFill>
              </a:rPr>
              <a:t>Perinatal or medical care </a:t>
            </a:r>
          </a:p>
          <a:p>
            <a:endParaRPr lang="en-US" sz="2800" dirty="0"/>
          </a:p>
        </p:txBody>
      </p:sp>
      <p:sp>
        <p:nvSpPr>
          <p:cNvPr id="16" name="Arrow: Right 15">
            <a:extLst>
              <a:ext uri="{FF2B5EF4-FFF2-40B4-BE49-F238E27FC236}">
                <a16:creationId xmlns:a16="http://schemas.microsoft.com/office/drawing/2014/main" id="{9C30992A-C027-425A-86D9-3EAAC0A9670D}"/>
              </a:ext>
            </a:extLst>
          </p:cNvPr>
          <p:cNvSpPr/>
          <p:nvPr/>
        </p:nvSpPr>
        <p:spPr>
          <a:xfrm>
            <a:off x="2838107" y="5466785"/>
            <a:ext cx="987392" cy="388479"/>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A4D68331-5903-4F4A-98E6-CEDC68890D62}"/>
                  </a:ext>
                </a:extLst>
              </p:cNvPr>
              <p:cNvSpPr txBox="1"/>
              <p:nvPr/>
            </p:nvSpPr>
            <p:spPr>
              <a:xfrm>
                <a:off x="3515427" y="3013501"/>
                <a:ext cx="981977" cy="8309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4800" b="1" i="1" smtClean="0">
                          <a:latin typeface="Cambria Math" panose="02040503050406030204" pitchFamily="18" charset="0"/>
                          <a:ea typeface="Cambria Math" panose="02040503050406030204" pitchFamily="18" charset="0"/>
                        </a:rPr>
                        <m:t>=</m:t>
                      </m:r>
                    </m:oMath>
                  </m:oMathPara>
                </a14:m>
                <a:endParaRPr lang="en-US" sz="4800" b="1" dirty="0"/>
              </a:p>
            </p:txBody>
          </p:sp>
        </mc:Choice>
        <mc:Fallback xmlns="">
          <p:sp>
            <p:nvSpPr>
              <p:cNvPr id="17" name="TextBox 16">
                <a:extLst>
                  <a:ext uri="{FF2B5EF4-FFF2-40B4-BE49-F238E27FC236}">
                    <a16:creationId xmlns:a16="http://schemas.microsoft.com/office/drawing/2014/main" id="{A4D68331-5903-4F4A-98E6-CEDC68890D62}"/>
                  </a:ext>
                </a:extLst>
              </p:cNvPr>
              <p:cNvSpPr txBox="1">
                <a:spLocks noRot="1" noChangeAspect="1" noMove="1" noResize="1" noEditPoints="1" noAdjustHandles="1" noChangeArrowheads="1" noChangeShapeType="1" noTextEdit="1"/>
              </p:cNvSpPr>
              <p:nvPr/>
            </p:nvSpPr>
            <p:spPr>
              <a:xfrm>
                <a:off x="3515427" y="3013501"/>
                <a:ext cx="981977" cy="830997"/>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58B215ED-68F2-4BC9-89AC-E98AE679F449}"/>
                  </a:ext>
                </a:extLst>
              </p:cNvPr>
              <p:cNvSpPr txBox="1"/>
              <p:nvPr/>
            </p:nvSpPr>
            <p:spPr>
              <a:xfrm>
                <a:off x="7416866" y="3041837"/>
                <a:ext cx="789672" cy="6463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600" b="1" i="0" smtClean="0">
                          <a:latin typeface="Cambria Math" panose="02040503050406030204" pitchFamily="18" charset="0"/>
                          <a:ea typeface="Cambria Math" panose="02040503050406030204" pitchFamily="18" charset="0"/>
                        </a:rPr>
                        <m:t>+</m:t>
                      </m:r>
                    </m:oMath>
                  </m:oMathPara>
                </a14:m>
                <a:endParaRPr lang="en-US" sz="3600" b="1" dirty="0"/>
              </a:p>
            </p:txBody>
          </p:sp>
        </mc:Choice>
        <mc:Fallback xmlns="">
          <p:sp>
            <p:nvSpPr>
              <p:cNvPr id="18" name="TextBox 17">
                <a:extLst>
                  <a:ext uri="{FF2B5EF4-FFF2-40B4-BE49-F238E27FC236}">
                    <a16:creationId xmlns:a16="http://schemas.microsoft.com/office/drawing/2014/main" id="{58B215ED-68F2-4BC9-89AC-E98AE679F449}"/>
                  </a:ext>
                </a:extLst>
              </p:cNvPr>
              <p:cNvSpPr txBox="1">
                <a:spLocks noRot="1" noChangeAspect="1" noMove="1" noResize="1" noEditPoints="1" noAdjustHandles="1" noChangeArrowheads="1" noChangeShapeType="1" noTextEdit="1"/>
              </p:cNvSpPr>
              <p:nvPr/>
            </p:nvSpPr>
            <p:spPr>
              <a:xfrm>
                <a:off x="7416866" y="3041837"/>
                <a:ext cx="789672" cy="646331"/>
              </a:xfrm>
              <a:prstGeom prst="rect">
                <a:avLst/>
              </a:prstGeom>
              <a:blipFill>
                <a:blip r:embed="rId4"/>
                <a:stretch>
                  <a:fillRect/>
                </a:stretch>
              </a:blipFill>
            </p:spPr>
            <p:txBody>
              <a:bodyPr/>
              <a:lstStyle/>
              <a:p>
                <a:r>
                  <a:rPr lang="en-US">
                    <a:noFill/>
                  </a:rPr>
                  <a:t> </a:t>
                </a:r>
              </a:p>
            </p:txBody>
          </p:sp>
        </mc:Fallback>
      </mc:AlternateContent>
      <p:sp>
        <p:nvSpPr>
          <p:cNvPr id="13" name="Rectangle 12">
            <a:extLst>
              <a:ext uri="{FF2B5EF4-FFF2-40B4-BE49-F238E27FC236}">
                <a16:creationId xmlns:a16="http://schemas.microsoft.com/office/drawing/2014/main" id="{7D8CDE10-F0D7-44B7-BE48-5B4994517A2C}"/>
              </a:ext>
            </a:extLst>
          </p:cNvPr>
          <p:cNvSpPr/>
          <p:nvPr/>
        </p:nvSpPr>
        <p:spPr>
          <a:xfrm>
            <a:off x="452387" y="490888"/>
            <a:ext cx="10799546" cy="1055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C65EEF5-F562-4A03-957E-A2AAD0D3D668}"/>
              </a:ext>
            </a:extLst>
          </p:cNvPr>
          <p:cNvSpPr txBox="1"/>
          <p:nvPr/>
        </p:nvSpPr>
        <p:spPr>
          <a:xfrm>
            <a:off x="680720" y="681037"/>
            <a:ext cx="10109518" cy="707886"/>
          </a:xfrm>
          <a:prstGeom prst="rect">
            <a:avLst/>
          </a:prstGeom>
          <a:noFill/>
        </p:spPr>
        <p:txBody>
          <a:bodyPr wrap="square" rtlCol="0">
            <a:spAutoFit/>
          </a:bodyPr>
          <a:lstStyle/>
          <a:p>
            <a:r>
              <a:rPr lang="en-US" sz="4000" b="1" dirty="0">
                <a:solidFill>
                  <a:schemeClr val="bg1"/>
                </a:solidFill>
              </a:rPr>
              <a:t>MH/Prematurity: Contribution of Birthweight</a:t>
            </a:r>
          </a:p>
        </p:txBody>
      </p:sp>
    </p:spTree>
    <p:extLst>
      <p:ext uri="{BB962C8B-B14F-4D97-AF65-F5344CB8AC3E}">
        <p14:creationId xmlns:p14="http://schemas.microsoft.com/office/powerpoint/2010/main" val="1203973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7F6D7-67BE-4BB8-9D17-6F8B7AE00A1B}"/>
              </a:ext>
            </a:extLst>
          </p:cNvPr>
          <p:cNvSpPr>
            <a:spLocks noGrp="1"/>
          </p:cNvSpPr>
          <p:nvPr>
            <p:ph type="title"/>
          </p:nvPr>
        </p:nvSpPr>
        <p:spPr/>
        <p:txBody>
          <a:bodyPr vert="horz" lIns="91440" tIns="45720" rIns="91440" bIns="45720" rtlCol="0" anchor="ctr">
            <a:normAutofit/>
          </a:bodyPr>
          <a:lstStyle/>
          <a:p>
            <a:r>
              <a:rPr lang="en-US" b="1" dirty="0"/>
              <a:t>Findings</a:t>
            </a:r>
            <a:r>
              <a:rPr lang="en-US" sz="3600" kern="1200" spc="-60" baseline="0" dirty="0">
                <a:solidFill>
                  <a:srgbClr val="FFFFFF"/>
                </a:solidFill>
                <a:latin typeface="+mj-lt"/>
                <a:ea typeface="+mj-ea"/>
                <a:cs typeface="+mj-cs"/>
              </a:rPr>
              <a:t> </a:t>
            </a:r>
          </a:p>
        </p:txBody>
      </p:sp>
      <p:graphicFrame>
        <p:nvGraphicFramePr>
          <p:cNvPr id="8" name="TextBox 4">
            <a:extLst>
              <a:ext uri="{FF2B5EF4-FFF2-40B4-BE49-F238E27FC236}">
                <a16:creationId xmlns:a16="http://schemas.microsoft.com/office/drawing/2014/main" id="{148C7556-2E24-4BB8-871C-946D245E7B0C}"/>
              </a:ext>
            </a:extLst>
          </p:cNvPr>
          <p:cNvGraphicFramePr/>
          <p:nvPr>
            <p:extLst>
              <p:ext uri="{D42A27DB-BD31-4B8C-83A1-F6EECF244321}">
                <p14:modId xmlns:p14="http://schemas.microsoft.com/office/powerpoint/2010/main" val="4262500106"/>
              </p:ext>
            </p:extLst>
          </p:nvPr>
        </p:nvGraphicFramePr>
        <p:xfrm>
          <a:off x="4058292" y="1602768"/>
          <a:ext cx="7060001" cy="4380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44299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FC34168A-5EF9-4D3B-8340-62769BFD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E8F9CE7E-17C1-4726-8CAE-3CF424CB2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42856" y="757325"/>
            <a:ext cx="3549144"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A50778-91F9-4E07-B2F6-0BFC19A87891}"/>
              </a:ext>
            </a:extLst>
          </p:cNvPr>
          <p:cNvSpPr>
            <a:spLocks noGrp="1"/>
          </p:cNvSpPr>
          <p:nvPr>
            <p:ph type="title"/>
          </p:nvPr>
        </p:nvSpPr>
        <p:spPr>
          <a:xfrm>
            <a:off x="8895775" y="1123837"/>
            <a:ext cx="2947482" cy="4601183"/>
          </a:xfrm>
        </p:spPr>
        <p:txBody>
          <a:bodyPr>
            <a:normAutofit/>
          </a:bodyPr>
          <a:lstStyle/>
          <a:p>
            <a:r>
              <a:rPr lang="en-US" sz="3600" b="1"/>
              <a:t>What we learned. . .</a:t>
            </a:r>
          </a:p>
        </p:txBody>
      </p:sp>
      <p:sp>
        <p:nvSpPr>
          <p:cNvPr id="18" name="Rectangle 13">
            <a:extLst>
              <a:ext uri="{FF2B5EF4-FFF2-40B4-BE49-F238E27FC236}">
                <a16:creationId xmlns:a16="http://schemas.microsoft.com/office/drawing/2014/main" id="{8A246596-C397-4ADF-8DBA-FDAA55928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9" name="Content Placeholder 2">
            <a:extLst>
              <a:ext uri="{FF2B5EF4-FFF2-40B4-BE49-F238E27FC236}">
                <a16:creationId xmlns:a16="http://schemas.microsoft.com/office/drawing/2014/main" id="{C37E669E-E534-4E4B-A7B6-D690C3A99A18}"/>
              </a:ext>
            </a:extLst>
          </p:cNvPr>
          <p:cNvGraphicFramePr>
            <a:graphicFrameLocks noGrp="1"/>
          </p:cNvGraphicFramePr>
          <p:nvPr>
            <p:ph idx="1"/>
            <p:extLst>
              <p:ext uri="{D42A27DB-BD31-4B8C-83A1-F6EECF244321}">
                <p14:modId xmlns:p14="http://schemas.microsoft.com/office/powerpoint/2010/main" val="161801085"/>
              </p:ext>
            </p:extLst>
          </p:nvPr>
        </p:nvGraphicFramePr>
        <p:xfrm>
          <a:off x="554804" y="349321"/>
          <a:ext cx="7890553" cy="60925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4255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A66E-946D-4D43-B5EB-CEEB04A5AC7B}"/>
              </a:ext>
            </a:extLst>
          </p:cNvPr>
          <p:cNvSpPr>
            <a:spLocks noGrp="1"/>
          </p:cNvSpPr>
          <p:nvPr>
            <p:ph type="title"/>
          </p:nvPr>
        </p:nvSpPr>
        <p:spPr/>
        <p:txBody>
          <a:bodyPr>
            <a:normAutofit/>
          </a:bodyPr>
          <a:lstStyle/>
          <a:p>
            <a:r>
              <a:rPr lang="en-US" sz="4000" b="1" dirty="0"/>
              <a:t>Next Step: NEF Case Reviews</a:t>
            </a:r>
          </a:p>
        </p:txBody>
      </p:sp>
      <p:sp>
        <p:nvSpPr>
          <p:cNvPr id="3" name="Content Placeholder 2">
            <a:extLst>
              <a:ext uri="{FF2B5EF4-FFF2-40B4-BE49-F238E27FC236}">
                <a16:creationId xmlns:a16="http://schemas.microsoft.com/office/drawing/2014/main" id="{F61B1DD6-AA4F-467F-BCB1-001AFC2D48DA}"/>
              </a:ext>
            </a:extLst>
          </p:cNvPr>
          <p:cNvSpPr>
            <a:spLocks noGrp="1"/>
          </p:cNvSpPr>
          <p:nvPr>
            <p:ph idx="1"/>
          </p:nvPr>
        </p:nvSpPr>
        <p:spPr>
          <a:xfrm>
            <a:off x="3830767" y="1191367"/>
            <a:ext cx="7315200" cy="5120640"/>
          </a:xfrm>
        </p:spPr>
        <p:txBody>
          <a:bodyPr>
            <a:normAutofit fontScale="85000" lnSpcReduction="20000"/>
          </a:bodyPr>
          <a:lstStyle/>
          <a:p>
            <a:r>
              <a:rPr lang="en-US" sz="3600" dirty="0"/>
              <a:t>Prenatal, hospital, other medical records abstracted using NFIMR tool for 147 infant deaths (2018)</a:t>
            </a:r>
          </a:p>
          <a:p>
            <a:r>
              <a:rPr lang="en-US" sz="3600" dirty="0"/>
              <a:t>12 Maternal interviews completed</a:t>
            </a:r>
          </a:p>
          <a:p>
            <a:r>
              <a:rPr lang="en-US" sz="3600" dirty="0"/>
              <a:t>Healthy Start prenatal screens (2018)</a:t>
            </a:r>
          </a:p>
          <a:p>
            <a:r>
              <a:rPr lang="en-US" sz="3600" dirty="0"/>
              <a:t>Findings:</a:t>
            </a:r>
          </a:p>
          <a:p>
            <a:pPr lvl="1"/>
            <a:r>
              <a:rPr lang="en-US" sz="3600" dirty="0"/>
              <a:t>Summary information on key issues, with particular focus on Maternal Health &amp; Maternal Care</a:t>
            </a:r>
          </a:p>
          <a:p>
            <a:r>
              <a:rPr lang="en-US" sz="3600" dirty="0"/>
              <a:t>Challenges &amp; limitations of review</a:t>
            </a:r>
          </a:p>
          <a:p>
            <a:pPr lvl="1"/>
            <a:r>
              <a:rPr lang="en-US" sz="3400" dirty="0"/>
              <a:t>Missing data, inconsistent documentation</a:t>
            </a:r>
          </a:p>
          <a:p>
            <a:pPr lvl="1"/>
            <a:r>
              <a:rPr lang="en-US" sz="3400" dirty="0"/>
              <a:t>No fetal cases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50626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C9C1F-3495-4B8D-9959-A2E1D3449FD3}"/>
              </a:ext>
            </a:extLst>
          </p:cNvPr>
          <p:cNvSpPr>
            <a:spLocks noGrp="1"/>
          </p:cNvSpPr>
          <p:nvPr>
            <p:ph type="title"/>
          </p:nvPr>
        </p:nvSpPr>
        <p:spPr/>
        <p:txBody>
          <a:bodyPr>
            <a:normAutofit/>
          </a:bodyPr>
          <a:lstStyle/>
          <a:p>
            <a:r>
              <a:rPr lang="en-US" sz="4000" b="1" dirty="0"/>
              <a:t>NEF Scan:</a:t>
            </a:r>
            <a:br>
              <a:rPr lang="en-US" sz="4000" b="1" dirty="0"/>
            </a:br>
            <a:r>
              <a:rPr lang="en-US" sz="4000" b="1" dirty="0"/>
              <a:t>Healthy Start Prenatal</a:t>
            </a:r>
            <a:br>
              <a:rPr lang="en-US" sz="4000" b="1" dirty="0"/>
            </a:br>
            <a:r>
              <a:rPr lang="en-US" sz="4000" b="1" dirty="0"/>
              <a:t>Screen 2018</a:t>
            </a:r>
            <a:br>
              <a:rPr lang="en-US" sz="4000" b="1" dirty="0"/>
            </a:br>
            <a:r>
              <a:rPr lang="en-US" sz="4000" b="1" dirty="0"/>
              <a:t>At Risk Moms (6 or more)</a:t>
            </a:r>
          </a:p>
        </p:txBody>
      </p:sp>
      <p:graphicFrame>
        <p:nvGraphicFramePr>
          <p:cNvPr id="4" name="Table 4">
            <a:extLst>
              <a:ext uri="{FF2B5EF4-FFF2-40B4-BE49-F238E27FC236}">
                <a16:creationId xmlns:a16="http://schemas.microsoft.com/office/drawing/2014/main" id="{3578417F-18E7-4906-B228-D9E153782576}"/>
              </a:ext>
            </a:extLst>
          </p:cNvPr>
          <p:cNvGraphicFramePr>
            <a:graphicFrameLocks noGrp="1"/>
          </p:cNvGraphicFramePr>
          <p:nvPr>
            <p:ph idx="1"/>
          </p:nvPr>
        </p:nvGraphicFramePr>
        <p:xfrm>
          <a:off x="4964404" y="290627"/>
          <a:ext cx="4819622" cy="6471920"/>
        </p:xfrm>
        <a:graphic>
          <a:graphicData uri="http://schemas.openxmlformats.org/drawingml/2006/table">
            <a:tbl>
              <a:tblPr firstRow="1" bandRow="1">
                <a:tableStyleId>{5C22544A-7EE6-4342-B048-85BDC9FD1C3A}</a:tableStyleId>
              </a:tblPr>
              <a:tblGrid>
                <a:gridCol w="2579631">
                  <a:extLst>
                    <a:ext uri="{9D8B030D-6E8A-4147-A177-3AD203B41FA5}">
                      <a16:colId xmlns:a16="http://schemas.microsoft.com/office/drawing/2014/main" val="3740253396"/>
                    </a:ext>
                  </a:extLst>
                </a:gridCol>
                <a:gridCol w="1058856">
                  <a:extLst>
                    <a:ext uri="{9D8B030D-6E8A-4147-A177-3AD203B41FA5}">
                      <a16:colId xmlns:a16="http://schemas.microsoft.com/office/drawing/2014/main" val="384517502"/>
                    </a:ext>
                  </a:extLst>
                </a:gridCol>
                <a:gridCol w="1181135">
                  <a:extLst>
                    <a:ext uri="{9D8B030D-6E8A-4147-A177-3AD203B41FA5}">
                      <a16:colId xmlns:a16="http://schemas.microsoft.com/office/drawing/2014/main" val="3331130295"/>
                    </a:ext>
                  </a:extLst>
                </a:gridCol>
              </a:tblGrid>
              <a:tr h="370840">
                <a:tc>
                  <a:txBody>
                    <a:bodyPr/>
                    <a:lstStyle/>
                    <a:p>
                      <a:r>
                        <a:rPr lang="en-US" dirty="0"/>
                        <a:t>Risk</a:t>
                      </a:r>
                    </a:p>
                  </a:txBody>
                  <a:tcPr/>
                </a:tc>
                <a:tc>
                  <a:txBody>
                    <a:bodyPr/>
                    <a:lstStyle/>
                    <a:p>
                      <a:pPr algn="ctr"/>
                      <a:r>
                        <a:rPr lang="en-US" dirty="0"/>
                        <a:t>%White</a:t>
                      </a:r>
                    </a:p>
                    <a:p>
                      <a:pPr algn="ctr"/>
                      <a:r>
                        <a:rPr lang="en-US" dirty="0"/>
                        <a:t>(n= 988)</a:t>
                      </a:r>
                    </a:p>
                  </a:txBody>
                  <a:tcPr/>
                </a:tc>
                <a:tc>
                  <a:txBody>
                    <a:bodyPr/>
                    <a:lstStyle/>
                    <a:p>
                      <a:pPr algn="ctr"/>
                      <a:r>
                        <a:rPr lang="en-US" dirty="0"/>
                        <a:t>%Black</a:t>
                      </a:r>
                    </a:p>
                    <a:p>
                      <a:pPr algn="ctr"/>
                      <a:r>
                        <a:rPr lang="en-US" dirty="0"/>
                        <a:t>(n=2895)</a:t>
                      </a:r>
                    </a:p>
                  </a:txBody>
                  <a:tcPr/>
                </a:tc>
                <a:extLst>
                  <a:ext uri="{0D108BD9-81ED-4DB2-BD59-A6C34878D82A}">
                    <a16:rowId xmlns:a16="http://schemas.microsoft.com/office/drawing/2014/main" val="517772845"/>
                  </a:ext>
                </a:extLst>
              </a:tr>
              <a:tr h="370840">
                <a:tc>
                  <a:txBody>
                    <a:bodyPr/>
                    <a:lstStyle/>
                    <a:p>
                      <a:r>
                        <a:rPr lang="en-US" dirty="0"/>
                        <a:t>Not Married</a:t>
                      </a:r>
                    </a:p>
                  </a:txBody>
                  <a:tcPr/>
                </a:tc>
                <a:tc>
                  <a:txBody>
                    <a:bodyPr/>
                    <a:lstStyle/>
                    <a:p>
                      <a:pPr algn="r"/>
                      <a:r>
                        <a:rPr lang="en-US" dirty="0"/>
                        <a:t>41.4</a:t>
                      </a:r>
                    </a:p>
                  </a:txBody>
                  <a:tcPr/>
                </a:tc>
                <a:tc>
                  <a:txBody>
                    <a:bodyPr/>
                    <a:lstStyle/>
                    <a:p>
                      <a:pPr algn="r"/>
                      <a:r>
                        <a:rPr lang="en-US" dirty="0"/>
                        <a:t>75.2</a:t>
                      </a:r>
                    </a:p>
                  </a:txBody>
                  <a:tcPr/>
                </a:tc>
                <a:extLst>
                  <a:ext uri="{0D108BD9-81ED-4DB2-BD59-A6C34878D82A}">
                    <a16:rowId xmlns:a16="http://schemas.microsoft.com/office/drawing/2014/main" val="1319823523"/>
                  </a:ext>
                </a:extLst>
              </a:tr>
              <a:tr h="370840">
                <a:tc>
                  <a:txBody>
                    <a:bodyPr/>
                    <a:lstStyle/>
                    <a:p>
                      <a:r>
                        <a:rPr lang="en-US" dirty="0"/>
                        <a:t>Education &lt;HS</a:t>
                      </a:r>
                    </a:p>
                  </a:txBody>
                  <a:tcPr/>
                </a:tc>
                <a:tc>
                  <a:txBody>
                    <a:bodyPr/>
                    <a:lstStyle/>
                    <a:p>
                      <a:pPr algn="r"/>
                      <a:r>
                        <a:rPr lang="en-US" dirty="0"/>
                        <a:t>10.7</a:t>
                      </a:r>
                    </a:p>
                  </a:txBody>
                  <a:tcPr/>
                </a:tc>
                <a:tc>
                  <a:txBody>
                    <a:bodyPr/>
                    <a:lstStyle/>
                    <a:p>
                      <a:pPr algn="r"/>
                      <a:r>
                        <a:rPr lang="en-US" dirty="0"/>
                        <a:t>15.4</a:t>
                      </a:r>
                    </a:p>
                  </a:txBody>
                  <a:tcPr/>
                </a:tc>
                <a:extLst>
                  <a:ext uri="{0D108BD9-81ED-4DB2-BD59-A6C34878D82A}">
                    <a16:rowId xmlns:a16="http://schemas.microsoft.com/office/drawing/2014/main" val="2213071176"/>
                  </a:ext>
                </a:extLst>
              </a:tr>
              <a:tr h="370840">
                <a:tc>
                  <a:txBody>
                    <a:bodyPr/>
                    <a:lstStyle/>
                    <a:p>
                      <a:r>
                        <a:rPr lang="en-US" dirty="0"/>
                        <a:t>Alcohol Use</a:t>
                      </a:r>
                    </a:p>
                  </a:txBody>
                  <a:tcPr/>
                </a:tc>
                <a:tc>
                  <a:txBody>
                    <a:bodyPr/>
                    <a:lstStyle/>
                    <a:p>
                      <a:pPr algn="r"/>
                      <a:r>
                        <a:rPr lang="en-US" dirty="0"/>
                        <a:t>12.0</a:t>
                      </a:r>
                    </a:p>
                  </a:txBody>
                  <a:tcPr/>
                </a:tc>
                <a:tc>
                  <a:txBody>
                    <a:bodyPr/>
                    <a:lstStyle/>
                    <a:p>
                      <a:pPr algn="r"/>
                      <a:r>
                        <a:rPr lang="en-US" dirty="0"/>
                        <a:t>4.9</a:t>
                      </a:r>
                    </a:p>
                  </a:txBody>
                  <a:tcPr/>
                </a:tc>
                <a:extLst>
                  <a:ext uri="{0D108BD9-81ED-4DB2-BD59-A6C34878D82A}">
                    <a16:rowId xmlns:a16="http://schemas.microsoft.com/office/drawing/2014/main" val="3753217877"/>
                  </a:ext>
                </a:extLst>
              </a:tr>
              <a:tr h="370840">
                <a:tc>
                  <a:txBody>
                    <a:bodyPr/>
                    <a:lstStyle/>
                    <a:p>
                      <a:r>
                        <a:rPr lang="en-US" dirty="0"/>
                        <a:t>Tobacco Use</a:t>
                      </a:r>
                    </a:p>
                  </a:txBody>
                  <a:tcPr/>
                </a:tc>
                <a:tc>
                  <a:txBody>
                    <a:bodyPr/>
                    <a:lstStyle/>
                    <a:p>
                      <a:pPr algn="r"/>
                      <a:r>
                        <a:rPr lang="en-US" dirty="0"/>
                        <a:t>5.7</a:t>
                      </a:r>
                    </a:p>
                  </a:txBody>
                  <a:tcPr/>
                </a:tc>
                <a:tc>
                  <a:txBody>
                    <a:bodyPr/>
                    <a:lstStyle/>
                    <a:p>
                      <a:pPr algn="r"/>
                      <a:r>
                        <a:rPr lang="en-US" dirty="0"/>
                        <a:t>4.4</a:t>
                      </a:r>
                    </a:p>
                  </a:txBody>
                  <a:tcPr/>
                </a:tc>
                <a:extLst>
                  <a:ext uri="{0D108BD9-81ED-4DB2-BD59-A6C34878D82A}">
                    <a16:rowId xmlns:a16="http://schemas.microsoft.com/office/drawing/2014/main" val="4132471357"/>
                  </a:ext>
                </a:extLst>
              </a:tr>
              <a:tr h="370840">
                <a:tc>
                  <a:txBody>
                    <a:bodyPr/>
                    <a:lstStyle/>
                    <a:p>
                      <a:r>
                        <a:rPr lang="en-US" dirty="0"/>
                        <a:t>Prior Stillbirth</a:t>
                      </a:r>
                    </a:p>
                  </a:txBody>
                  <a:tcPr/>
                </a:tc>
                <a:tc>
                  <a:txBody>
                    <a:bodyPr/>
                    <a:lstStyle/>
                    <a:p>
                      <a:pPr algn="r"/>
                      <a:r>
                        <a:rPr lang="en-US" dirty="0"/>
                        <a:t>3.1</a:t>
                      </a:r>
                    </a:p>
                  </a:txBody>
                  <a:tcPr/>
                </a:tc>
                <a:tc>
                  <a:txBody>
                    <a:bodyPr/>
                    <a:lstStyle/>
                    <a:p>
                      <a:pPr algn="r"/>
                      <a:r>
                        <a:rPr lang="en-US" dirty="0"/>
                        <a:t>5.6</a:t>
                      </a:r>
                    </a:p>
                  </a:txBody>
                  <a:tcPr/>
                </a:tc>
                <a:extLst>
                  <a:ext uri="{0D108BD9-81ED-4DB2-BD59-A6C34878D82A}">
                    <a16:rowId xmlns:a16="http://schemas.microsoft.com/office/drawing/2014/main" val="517118663"/>
                  </a:ext>
                </a:extLst>
              </a:tr>
              <a:tr h="370840">
                <a:tc>
                  <a:txBody>
                    <a:bodyPr/>
                    <a:lstStyle/>
                    <a:p>
                      <a:r>
                        <a:rPr lang="en-US" dirty="0"/>
                        <a:t>Prior PTB</a:t>
                      </a:r>
                    </a:p>
                  </a:txBody>
                  <a:tcPr/>
                </a:tc>
                <a:tc>
                  <a:txBody>
                    <a:bodyPr/>
                    <a:lstStyle/>
                    <a:p>
                      <a:pPr algn="r"/>
                      <a:r>
                        <a:rPr lang="en-US" dirty="0"/>
                        <a:t>8.9</a:t>
                      </a:r>
                    </a:p>
                  </a:txBody>
                  <a:tcPr/>
                </a:tc>
                <a:tc>
                  <a:txBody>
                    <a:bodyPr/>
                    <a:lstStyle/>
                    <a:p>
                      <a:pPr algn="r"/>
                      <a:r>
                        <a:rPr lang="en-US" dirty="0"/>
                        <a:t>11.9</a:t>
                      </a:r>
                    </a:p>
                  </a:txBody>
                  <a:tcPr/>
                </a:tc>
                <a:extLst>
                  <a:ext uri="{0D108BD9-81ED-4DB2-BD59-A6C34878D82A}">
                    <a16:rowId xmlns:a16="http://schemas.microsoft.com/office/drawing/2014/main" val="2260746913"/>
                  </a:ext>
                </a:extLst>
              </a:tr>
              <a:tr h="370840">
                <a:tc>
                  <a:txBody>
                    <a:bodyPr/>
                    <a:lstStyle/>
                    <a:p>
                      <a:r>
                        <a:rPr lang="en-US" dirty="0"/>
                        <a:t>Prior LBW birth</a:t>
                      </a:r>
                    </a:p>
                  </a:txBody>
                  <a:tcPr/>
                </a:tc>
                <a:tc>
                  <a:txBody>
                    <a:bodyPr/>
                    <a:lstStyle/>
                    <a:p>
                      <a:pPr algn="r"/>
                      <a:r>
                        <a:rPr lang="en-US" dirty="0"/>
                        <a:t>4.7</a:t>
                      </a:r>
                    </a:p>
                  </a:txBody>
                  <a:tcPr/>
                </a:tc>
                <a:tc>
                  <a:txBody>
                    <a:bodyPr/>
                    <a:lstStyle/>
                    <a:p>
                      <a:pPr algn="r"/>
                      <a:r>
                        <a:rPr lang="en-US" dirty="0"/>
                        <a:t>10.0</a:t>
                      </a:r>
                    </a:p>
                  </a:txBody>
                  <a:tcPr/>
                </a:tc>
                <a:extLst>
                  <a:ext uri="{0D108BD9-81ED-4DB2-BD59-A6C34878D82A}">
                    <a16:rowId xmlns:a16="http://schemas.microsoft.com/office/drawing/2014/main" val="1292280869"/>
                  </a:ext>
                </a:extLst>
              </a:tr>
              <a:tr h="370840">
                <a:tc>
                  <a:txBody>
                    <a:bodyPr/>
                    <a:lstStyle/>
                    <a:p>
                      <a:r>
                        <a:rPr lang="en-US" dirty="0"/>
                        <a:t>Needs Ongoing Medical Care</a:t>
                      </a:r>
                    </a:p>
                  </a:txBody>
                  <a:tcPr/>
                </a:tc>
                <a:tc>
                  <a:txBody>
                    <a:bodyPr/>
                    <a:lstStyle/>
                    <a:p>
                      <a:pPr algn="r"/>
                      <a:r>
                        <a:rPr lang="en-US" dirty="0"/>
                        <a:t>16.2</a:t>
                      </a:r>
                    </a:p>
                  </a:txBody>
                  <a:tcPr/>
                </a:tc>
                <a:tc>
                  <a:txBody>
                    <a:bodyPr/>
                    <a:lstStyle/>
                    <a:p>
                      <a:pPr algn="r"/>
                      <a:r>
                        <a:rPr lang="en-US" dirty="0"/>
                        <a:t>17.9</a:t>
                      </a:r>
                    </a:p>
                  </a:txBody>
                  <a:tcPr/>
                </a:tc>
                <a:extLst>
                  <a:ext uri="{0D108BD9-81ED-4DB2-BD59-A6C34878D82A}">
                    <a16:rowId xmlns:a16="http://schemas.microsoft.com/office/drawing/2014/main" val="734313298"/>
                  </a:ext>
                </a:extLst>
              </a:tr>
              <a:tr h="370840">
                <a:tc>
                  <a:txBody>
                    <a:bodyPr/>
                    <a:lstStyle/>
                    <a:p>
                      <a:r>
                        <a:rPr lang="en-US" dirty="0"/>
                        <a:t>2</a:t>
                      </a:r>
                      <a:r>
                        <a:rPr lang="en-US" baseline="30000" dirty="0"/>
                        <a:t>nd</a:t>
                      </a:r>
                      <a:r>
                        <a:rPr lang="en-US" dirty="0"/>
                        <a:t> Trimester PNC Entry</a:t>
                      </a:r>
                    </a:p>
                  </a:txBody>
                  <a:tcPr/>
                </a:tc>
                <a:tc>
                  <a:txBody>
                    <a:bodyPr/>
                    <a:lstStyle/>
                    <a:p>
                      <a:pPr algn="r"/>
                      <a:r>
                        <a:rPr lang="en-US" dirty="0"/>
                        <a:t>20.0</a:t>
                      </a:r>
                    </a:p>
                  </a:txBody>
                  <a:tcPr/>
                </a:tc>
                <a:tc>
                  <a:txBody>
                    <a:bodyPr/>
                    <a:lstStyle/>
                    <a:p>
                      <a:pPr algn="r"/>
                      <a:r>
                        <a:rPr lang="en-US" dirty="0"/>
                        <a:t>32.6</a:t>
                      </a:r>
                    </a:p>
                  </a:txBody>
                  <a:tcPr/>
                </a:tc>
                <a:extLst>
                  <a:ext uri="{0D108BD9-81ED-4DB2-BD59-A6C34878D82A}">
                    <a16:rowId xmlns:a16="http://schemas.microsoft.com/office/drawing/2014/main" val="3690295026"/>
                  </a:ext>
                </a:extLst>
              </a:tr>
              <a:tr h="370840">
                <a:tc>
                  <a:txBody>
                    <a:bodyPr/>
                    <a:lstStyle/>
                    <a:p>
                      <a:r>
                        <a:rPr lang="en-US" dirty="0"/>
                        <a:t>First pregnancy</a:t>
                      </a:r>
                    </a:p>
                  </a:txBody>
                  <a:tcPr/>
                </a:tc>
                <a:tc>
                  <a:txBody>
                    <a:bodyPr/>
                    <a:lstStyle/>
                    <a:p>
                      <a:pPr algn="r"/>
                      <a:r>
                        <a:rPr lang="en-US" dirty="0"/>
                        <a:t>36.6</a:t>
                      </a:r>
                    </a:p>
                  </a:txBody>
                  <a:tcPr/>
                </a:tc>
                <a:tc>
                  <a:txBody>
                    <a:bodyPr/>
                    <a:lstStyle/>
                    <a:p>
                      <a:pPr algn="r"/>
                      <a:r>
                        <a:rPr lang="en-US" dirty="0"/>
                        <a:t>30.6</a:t>
                      </a:r>
                    </a:p>
                  </a:txBody>
                  <a:tcPr/>
                </a:tc>
                <a:extLst>
                  <a:ext uri="{0D108BD9-81ED-4DB2-BD59-A6C34878D82A}">
                    <a16:rowId xmlns:a16="http://schemas.microsoft.com/office/drawing/2014/main" val="821822237"/>
                  </a:ext>
                </a:extLst>
              </a:tr>
              <a:tr h="370840">
                <a:tc>
                  <a:txBody>
                    <a:bodyPr/>
                    <a:lstStyle/>
                    <a:p>
                      <a:r>
                        <a:rPr lang="en-US" dirty="0"/>
                        <a:t>Unwanted pregnancy</a:t>
                      </a:r>
                    </a:p>
                  </a:txBody>
                  <a:tcPr/>
                </a:tc>
                <a:tc>
                  <a:txBody>
                    <a:bodyPr/>
                    <a:lstStyle/>
                    <a:p>
                      <a:pPr algn="r"/>
                      <a:r>
                        <a:rPr lang="en-US" dirty="0"/>
                        <a:t>7.8</a:t>
                      </a:r>
                    </a:p>
                  </a:txBody>
                  <a:tcPr/>
                </a:tc>
                <a:tc>
                  <a:txBody>
                    <a:bodyPr/>
                    <a:lstStyle/>
                    <a:p>
                      <a:pPr algn="r"/>
                      <a:r>
                        <a:rPr lang="en-US" dirty="0"/>
                        <a:t>17.8</a:t>
                      </a:r>
                    </a:p>
                  </a:txBody>
                  <a:tcPr/>
                </a:tc>
                <a:extLst>
                  <a:ext uri="{0D108BD9-81ED-4DB2-BD59-A6C34878D82A}">
                    <a16:rowId xmlns:a16="http://schemas.microsoft.com/office/drawing/2014/main" val="1236565879"/>
                  </a:ext>
                </a:extLst>
              </a:tr>
              <a:tr h="370840">
                <a:tc>
                  <a:txBody>
                    <a:bodyPr/>
                    <a:lstStyle/>
                    <a:p>
                      <a:r>
                        <a:rPr lang="en-US" dirty="0"/>
                        <a:t>Birth interval &lt; 18 </a:t>
                      </a:r>
                      <a:r>
                        <a:rPr lang="en-US" dirty="0" err="1"/>
                        <a:t>mos</a:t>
                      </a:r>
                      <a:endParaRPr lang="en-US" dirty="0"/>
                    </a:p>
                  </a:txBody>
                  <a:tcPr/>
                </a:tc>
                <a:tc>
                  <a:txBody>
                    <a:bodyPr/>
                    <a:lstStyle/>
                    <a:p>
                      <a:pPr algn="r"/>
                      <a:r>
                        <a:rPr lang="en-US" dirty="0"/>
                        <a:t>18.0</a:t>
                      </a:r>
                    </a:p>
                  </a:txBody>
                  <a:tcPr/>
                </a:tc>
                <a:tc>
                  <a:txBody>
                    <a:bodyPr/>
                    <a:lstStyle/>
                    <a:p>
                      <a:pPr algn="r"/>
                      <a:r>
                        <a:rPr lang="en-US" dirty="0"/>
                        <a:t>21.3</a:t>
                      </a:r>
                    </a:p>
                  </a:txBody>
                  <a:tcPr/>
                </a:tc>
                <a:extLst>
                  <a:ext uri="{0D108BD9-81ED-4DB2-BD59-A6C34878D82A}">
                    <a16:rowId xmlns:a16="http://schemas.microsoft.com/office/drawing/2014/main" val="2761999184"/>
                  </a:ext>
                </a:extLst>
              </a:tr>
              <a:tr h="370840">
                <a:tc>
                  <a:txBody>
                    <a:bodyPr/>
                    <a:lstStyle/>
                    <a:p>
                      <a:r>
                        <a:rPr lang="en-US" dirty="0"/>
                        <a:t>BMI too low</a:t>
                      </a:r>
                    </a:p>
                  </a:txBody>
                  <a:tcPr/>
                </a:tc>
                <a:tc>
                  <a:txBody>
                    <a:bodyPr/>
                    <a:lstStyle/>
                    <a:p>
                      <a:pPr algn="r"/>
                      <a:r>
                        <a:rPr lang="en-US" dirty="0"/>
                        <a:t>8.3</a:t>
                      </a:r>
                    </a:p>
                  </a:txBody>
                  <a:tcPr/>
                </a:tc>
                <a:tc>
                  <a:txBody>
                    <a:bodyPr/>
                    <a:lstStyle/>
                    <a:p>
                      <a:pPr algn="r"/>
                      <a:r>
                        <a:rPr lang="en-US" dirty="0"/>
                        <a:t>6.7</a:t>
                      </a:r>
                    </a:p>
                  </a:txBody>
                  <a:tcPr/>
                </a:tc>
                <a:extLst>
                  <a:ext uri="{0D108BD9-81ED-4DB2-BD59-A6C34878D82A}">
                    <a16:rowId xmlns:a16="http://schemas.microsoft.com/office/drawing/2014/main" val="500738528"/>
                  </a:ext>
                </a:extLst>
              </a:tr>
              <a:tr h="370840">
                <a:tc>
                  <a:txBody>
                    <a:bodyPr/>
                    <a:lstStyle/>
                    <a:p>
                      <a:r>
                        <a:rPr lang="en-US" dirty="0"/>
                        <a:t>BMI too high</a:t>
                      </a:r>
                    </a:p>
                  </a:txBody>
                  <a:tcPr/>
                </a:tc>
                <a:tc>
                  <a:txBody>
                    <a:bodyPr/>
                    <a:lstStyle/>
                    <a:p>
                      <a:pPr algn="r"/>
                      <a:r>
                        <a:rPr lang="en-US" dirty="0"/>
                        <a:t>12.5</a:t>
                      </a:r>
                    </a:p>
                  </a:txBody>
                  <a:tcPr/>
                </a:tc>
                <a:tc>
                  <a:txBody>
                    <a:bodyPr/>
                    <a:lstStyle/>
                    <a:p>
                      <a:pPr algn="r"/>
                      <a:r>
                        <a:rPr lang="en-US" dirty="0"/>
                        <a:t>21.6</a:t>
                      </a:r>
                    </a:p>
                  </a:txBody>
                  <a:tcPr/>
                </a:tc>
                <a:extLst>
                  <a:ext uri="{0D108BD9-81ED-4DB2-BD59-A6C34878D82A}">
                    <a16:rowId xmlns:a16="http://schemas.microsoft.com/office/drawing/2014/main" val="3356658201"/>
                  </a:ext>
                </a:extLst>
              </a:tr>
              <a:tr h="370840">
                <a:tc>
                  <a:txBody>
                    <a:bodyPr/>
                    <a:lstStyle/>
                    <a:p>
                      <a:r>
                        <a:rPr lang="en-US" dirty="0"/>
                        <a:t>Depression</a:t>
                      </a:r>
                    </a:p>
                  </a:txBody>
                  <a:tcPr/>
                </a:tc>
                <a:tc>
                  <a:txBody>
                    <a:bodyPr/>
                    <a:lstStyle/>
                    <a:p>
                      <a:pPr algn="r"/>
                      <a:r>
                        <a:rPr lang="en-US" dirty="0"/>
                        <a:t>12.6</a:t>
                      </a:r>
                    </a:p>
                  </a:txBody>
                  <a:tcPr/>
                </a:tc>
                <a:tc>
                  <a:txBody>
                    <a:bodyPr/>
                    <a:lstStyle/>
                    <a:p>
                      <a:pPr algn="r"/>
                      <a:r>
                        <a:rPr lang="en-US" dirty="0"/>
                        <a:t>18.6</a:t>
                      </a:r>
                    </a:p>
                  </a:txBody>
                  <a:tcPr/>
                </a:tc>
                <a:extLst>
                  <a:ext uri="{0D108BD9-81ED-4DB2-BD59-A6C34878D82A}">
                    <a16:rowId xmlns:a16="http://schemas.microsoft.com/office/drawing/2014/main" val="393466729"/>
                  </a:ext>
                </a:extLst>
              </a:tr>
            </a:tbl>
          </a:graphicData>
        </a:graphic>
      </p:graphicFrame>
    </p:spTree>
    <p:extLst>
      <p:ext uri="{BB962C8B-B14F-4D97-AF65-F5344CB8AC3E}">
        <p14:creationId xmlns:p14="http://schemas.microsoft.com/office/powerpoint/2010/main" val="4212533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6F5EF-9067-47A9-B1D2-7941294602D3}"/>
              </a:ext>
            </a:extLst>
          </p:cNvPr>
          <p:cNvSpPr>
            <a:spLocks noGrp="1"/>
          </p:cNvSpPr>
          <p:nvPr>
            <p:ph type="title"/>
          </p:nvPr>
        </p:nvSpPr>
        <p:spPr/>
        <p:txBody>
          <a:bodyPr>
            <a:normAutofit/>
          </a:bodyPr>
          <a:lstStyle/>
          <a:p>
            <a:r>
              <a:rPr lang="en-US" sz="3800" b="1" dirty="0"/>
              <a:t>Welcome &amp; Introductions</a:t>
            </a:r>
          </a:p>
        </p:txBody>
      </p:sp>
      <p:pic>
        <p:nvPicPr>
          <p:cNvPr id="5" name="Content Placeholder 4" descr="A person posing for the camera&#10;&#10;Description automatically generated">
            <a:extLst>
              <a:ext uri="{FF2B5EF4-FFF2-40B4-BE49-F238E27FC236}">
                <a16:creationId xmlns:a16="http://schemas.microsoft.com/office/drawing/2014/main" id="{9A240056-7308-4C9A-8BBB-3028B6BA62F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453503" y="2200954"/>
            <a:ext cx="5739650" cy="3834086"/>
          </a:xfrm>
        </p:spPr>
      </p:pic>
    </p:spTree>
    <p:extLst>
      <p:ext uri="{BB962C8B-B14F-4D97-AF65-F5344CB8AC3E}">
        <p14:creationId xmlns:p14="http://schemas.microsoft.com/office/powerpoint/2010/main" val="3291221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pic>
        <p:nvPicPr>
          <p:cNvPr id="5" name="Content Placeholder 4"/>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3603967" y="1585572"/>
            <a:ext cx="2917825" cy="3201987"/>
          </a:xfrm>
        </p:spPr>
      </p:pic>
      <p:sp>
        <p:nvSpPr>
          <p:cNvPr id="24" name="Title 8">
            <a:extLst>
              <a:ext uri="{FF2B5EF4-FFF2-40B4-BE49-F238E27FC236}">
                <a16:creationId xmlns:a16="http://schemas.microsoft.com/office/drawing/2014/main" id="{84AD9807-039B-4994-BE07-E23085D64E7C}"/>
              </a:ext>
            </a:extLst>
          </p:cNvPr>
          <p:cNvSpPr>
            <a:spLocks noGrp="1"/>
          </p:cNvSpPr>
          <p:nvPr>
            <p:ph type="title" idx="4294967295"/>
          </p:nvPr>
        </p:nvSpPr>
        <p:spPr>
          <a:xfrm>
            <a:off x="1117846" y="230213"/>
            <a:ext cx="10515600" cy="820738"/>
          </a:xfrm>
        </p:spPr>
        <p:txBody>
          <a:bodyPr>
            <a:normAutofit/>
          </a:bodyPr>
          <a:lstStyle/>
          <a:p>
            <a:pPr algn="ctr"/>
            <a:r>
              <a:rPr lang="en-US" sz="3600" dirty="0">
                <a:solidFill>
                  <a:schemeClr val="accent3">
                    <a:lumMod val="75000"/>
                  </a:schemeClr>
                </a:solidFill>
                <a:latin typeface="+mn-lt"/>
              </a:rPr>
              <a:t>Maternal Health/Prematurity Case #2</a:t>
            </a:r>
          </a:p>
        </p:txBody>
      </p:sp>
      <p:sp>
        <p:nvSpPr>
          <p:cNvPr id="6" name="Oval 5"/>
          <p:cNvSpPr/>
          <p:nvPr/>
        </p:nvSpPr>
        <p:spPr>
          <a:xfrm>
            <a:off x="4634049" y="1848353"/>
            <a:ext cx="461171" cy="4901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5517952" y="1793515"/>
            <a:ext cx="1666938" cy="2487952"/>
            <a:chOff x="4424471" y="2441424"/>
            <a:chExt cx="2311995" cy="1505157"/>
          </a:xfrm>
        </p:grpSpPr>
        <p:sp>
          <p:nvSpPr>
            <p:cNvPr id="7" name="Down Arrow 6"/>
            <p:cNvSpPr/>
            <p:nvPr/>
          </p:nvSpPr>
          <p:spPr>
            <a:xfrm rot="16200000">
              <a:off x="5363989" y="2641303"/>
              <a:ext cx="365760" cy="2244796"/>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600" dirty="0">
                  <a:solidFill>
                    <a:schemeClr val="bg1"/>
                  </a:solidFill>
                </a:rPr>
                <a:t>Home Visitation</a:t>
              </a:r>
            </a:p>
          </p:txBody>
        </p:sp>
        <p:sp>
          <p:nvSpPr>
            <p:cNvPr id="11" name="Down Arrow 10"/>
            <p:cNvSpPr/>
            <p:nvPr/>
          </p:nvSpPr>
          <p:spPr>
            <a:xfrm rot="16200000">
              <a:off x="5363989" y="1501906"/>
              <a:ext cx="365760" cy="2244796"/>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600" dirty="0">
                  <a:solidFill>
                    <a:schemeClr val="bg1"/>
                  </a:solidFill>
                </a:rPr>
                <a:t>Partner</a:t>
              </a:r>
            </a:p>
          </p:txBody>
        </p:sp>
        <p:sp>
          <p:nvSpPr>
            <p:cNvPr id="12" name="Down Arrow 11"/>
            <p:cNvSpPr/>
            <p:nvPr/>
          </p:nvSpPr>
          <p:spPr>
            <a:xfrm rot="16200000">
              <a:off x="5431188" y="2246538"/>
              <a:ext cx="365760" cy="2244796"/>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noAutofit/>
            </a:bodyPr>
            <a:lstStyle/>
            <a:p>
              <a:pPr algn="ctr"/>
              <a:r>
                <a:rPr lang="en-US" sz="1600" dirty="0">
                  <a:solidFill>
                    <a:schemeClr val="bg1"/>
                  </a:solidFill>
                </a:rPr>
                <a:t>Transportation</a:t>
              </a:r>
            </a:p>
          </p:txBody>
        </p:sp>
      </p:grpSp>
      <p:sp>
        <p:nvSpPr>
          <p:cNvPr id="22" name="Right Arrow 21"/>
          <p:cNvSpPr/>
          <p:nvPr/>
        </p:nvSpPr>
        <p:spPr>
          <a:xfrm rot="1560000">
            <a:off x="2102307" y="1381968"/>
            <a:ext cx="2468880" cy="73152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Unemployed</a:t>
            </a:r>
          </a:p>
        </p:txBody>
      </p:sp>
      <p:sp>
        <p:nvSpPr>
          <p:cNvPr id="37" name="Left Arrow 36"/>
          <p:cNvSpPr/>
          <p:nvPr/>
        </p:nvSpPr>
        <p:spPr>
          <a:xfrm rot="24000000">
            <a:off x="6507279" y="5308770"/>
            <a:ext cx="2651760" cy="73152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Postpartum depression</a:t>
            </a:r>
          </a:p>
        </p:txBody>
      </p:sp>
      <p:sp>
        <p:nvSpPr>
          <p:cNvPr id="38" name="Left Arrow 37"/>
          <p:cNvSpPr/>
          <p:nvPr/>
        </p:nvSpPr>
        <p:spPr>
          <a:xfrm rot="20640000">
            <a:off x="7510810" y="1506216"/>
            <a:ext cx="2651760" cy="73152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 preterm deliveries*</a:t>
            </a:r>
          </a:p>
        </p:txBody>
      </p:sp>
      <p:sp>
        <p:nvSpPr>
          <p:cNvPr id="41" name="TextBox 40"/>
          <p:cNvSpPr txBox="1"/>
          <p:nvPr/>
        </p:nvSpPr>
        <p:spPr>
          <a:xfrm>
            <a:off x="2487835" y="6454431"/>
            <a:ext cx="3008514" cy="276999"/>
          </a:xfrm>
          <a:prstGeom prst="rect">
            <a:avLst/>
          </a:prstGeom>
          <a:noFill/>
        </p:spPr>
        <p:txBody>
          <a:bodyPr wrap="square" rtlCol="0">
            <a:spAutoFit/>
          </a:bodyPr>
          <a:lstStyle/>
          <a:p>
            <a:r>
              <a:rPr lang="en-US" sz="1200" dirty="0"/>
              <a:t>:</a:t>
            </a:r>
          </a:p>
        </p:txBody>
      </p:sp>
      <p:sp>
        <p:nvSpPr>
          <p:cNvPr id="2" name="Oval 1"/>
          <p:cNvSpPr/>
          <p:nvPr/>
        </p:nvSpPr>
        <p:spPr>
          <a:xfrm>
            <a:off x="4268993" y="1240765"/>
            <a:ext cx="3509474" cy="3742750"/>
          </a:xfrm>
          <a:prstGeom prst="ellipse">
            <a:avLst/>
          </a:prstGeom>
          <a:noFill/>
          <a:ln>
            <a:solidFill>
              <a:schemeClr val="tx1">
                <a:lumMod val="95000"/>
                <a:lumOff val="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25" name="Left Arrow 37">
            <a:extLst>
              <a:ext uri="{FF2B5EF4-FFF2-40B4-BE49-F238E27FC236}">
                <a16:creationId xmlns:a16="http://schemas.microsoft.com/office/drawing/2014/main" id="{299D94A1-6F50-44F2-9DBB-60F06E0C37D4}"/>
              </a:ext>
            </a:extLst>
          </p:cNvPr>
          <p:cNvSpPr/>
          <p:nvPr/>
        </p:nvSpPr>
        <p:spPr>
          <a:xfrm rot="-180000">
            <a:off x="7806229" y="2790152"/>
            <a:ext cx="2651760" cy="73152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 HS Diploma</a:t>
            </a:r>
          </a:p>
        </p:txBody>
      </p:sp>
      <p:sp>
        <p:nvSpPr>
          <p:cNvPr id="26" name="Right Arrow 21">
            <a:extLst>
              <a:ext uri="{FF2B5EF4-FFF2-40B4-BE49-F238E27FC236}">
                <a16:creationId xmlns:a16="http://schemas.microsoft.com/office/drawing/2014/main" id="{07F2CE45-19C5-4F05-814E-14BAF3CBD2E3}"/>
              </a:ext>
            </a:extLst>
          </p:cNvPr>
          <p:cNvSpPr/>
          <p:nvPr/>
        </p:nvSpPr>
        <p:spPr>
          <a:xfrm rot="-1380000">
            <a:off x="1950875" y="4244503"/>
            <a:ext cx="2651760" cy="73152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Late access-Medicaid</a:t>
            </a:r>
          </a:p>
        </p:txBody>
      </p:sp>
      <p:sp>
        <p:nvSpPr>
          <p:cNvPr id="27" name="Right Arrow 21">
            <a:extLst>
              <a:ext uri="{FF2B5EF4-FFF2-40B4-BE49-F238E27FC236}">
                <a16:creationId xmlns:a16="http://schemas.microsoft.com/office/drawing/2014/main" id="{9343BB1C-6FCC-47D3-90B6-14D68BB2BF23}"/>
              </a:ext>
            </a:extLst>
          </p:cNvPr>
          <p:cNvSpPr/>
          <p:nvPr/>
        </p:nvSpPr>
        <p:spPr>
          <a:xfrm rot="18900000">
            <a:off x="2941998" y="5360727"/>
            <a:ext cx="2651760" cy="73152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No Postpartum F/U</a:t>
            </a:r>
          </a:p>
        </p:txBody>
      </p:sp>
      <p:sp>
        <p:nvSpPr>
          <p:cNvPr id="18" name="Right Arrow 21">
            <a:extLst>
              <a:ext uri="{FF2B5EF4-FFF2-40B4-BE49-F238E27FC236}">
                <a16:creationId xmlns:a16="http://schemas.microsoft.com/office/drawing/2014/main" id="{AD51B387-6B8D-45EA-8FF7-38B971A09E38}"/>
              </a:ext>
            </a:extLst>
          </p:cNvPr>
          <p:cNvSpPr/>
          <p:nvPr/>
        </p:nvSpPr>
        <p:spPr>
          <a:xfrm rot="300000">
            <a:off x="1610887" y="2664850"/>
            <a:ext cx="2651760" cy="73152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Poverty</a:t>
            </a:r>
          </a:p>
        </p:txBody>
      </p:sp>
      <p:sp>
        <p:nvSpPr>
          <p:cNvPr id="19" name="Down Arrow 10">
            <a:extLst>
              <a:ext uri="{FF2B5EF4-FFF2-40B4-BE49-F238E27FC236}">
                <a16:creationId xmlns:a16="http://schemas.microsoft.com/office/drawing/2014/main" id="{982D34B1-29DD-45B9-8363-8B0680C71C9D}"/>
              </a:ext>
            </a:extLst>
          </p:cNvPr>
          <p:cNvSpPr/>
          <p:nvPr/>
        </p:nvSpPr>
        <p:spPr>
          <a:xfrm rot="16200000">
            <a:off x="6033163" y="1908656"/>
            <a:ext cx="604584" cy="1618488"/>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600" dirty="0">
                <a:solidFill>
                  <a:schemeClr val="bg1"/>
                </a:solidFill>
              </a:rPr>
              <a:t>Housing</a:t>
            </a:r>
          </a:p>
        </p:txBody>
      </p:sp>
      <p:sp>
        <p:nvSpPr>
          <p:cNvPr id="20" name="Left Arrow 37">
            <a:extLst>
              <a:ext uri="{FF2B5EF4-FFF2-40B4-BE49-F238E27FC236}">
                <a16:creationId xmlns:a16="http://schemas.microsoft.com/office/drawing/2014/main" id="{014F951A-EBE2-4C06-AC84-E3D7B1BA04DF}"/>
              </a:ext>
            </a:extLst>
          </p:cNvPr>
          <p:cNvSpPr/>
          <p:nvPr/>
        </p:nvSpPr>
        <p:spPr>
          <a:xfrm rot="1260000">
            <a:off x="7462797" y="4209926"/>
            <a:ext cx="2651760" cy="73152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BMI-no WIC</a:t>
            </a:r>
          </a:p>
        </p:txBody>
      </p:sp>
    </p:spTree>
    <p:extLst>
      <p:ext uri="{BB962C8B-B14F-4D97-AF65-F5344CB8AC3E}">
        <p14:creationId xmlns:p14="http://schemas.microsoft.com/office/powerpoint/2010/main" val="863253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pic>
        <p:nvPicPr>
          <p:cNvPr id="5" name="Content Placeholder 4"/>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3672827" y="1703706"/>
            <a:ext cx="2916238" cy="3201987"/>
          </a:xfrm>
          <a:solidFill>
            <a:schemeClr val="tx1">
              <a:lumMod val="85000"/>
            </a:schemeClr>
          </a:solidFill>
        </p:spPr>
      </p:pic>
      <p:sp>
        <p:nvSpPr>
          <p:cNvPr id="24" name="Title 8">
            <a:extLst>
              <a:ext uri="{FF2B5EF4-FFF2-40B4-BE49-F238E27FC236}">
                <a16:creationId xmlns:a16="http://schemas.microsoft.com/office/drawing/2014/main" id="{DC5B6646-DEDE-41CA-88B2-6E58485708F7}"/>
              </a:ext>
            </a:extLst>
          </p:cNvPr>
          <p:cNvSpPr>
            <a:spLocks noGrp="1"/>
          </p:cNvSpPr>
          <p:nvPr>
            <p:ph type="title" idx="4294967295"/>
          </p:nvPr>
        </p:nvSpPr>
        <p:spPr>
          <a:xfrm>
            <a:off x="838200" y="49649"/>
            <a:ext cx="10515600" cy="820737"/>
          </a:xfrm>
        </p:spPr>
        <p:txBody>
          <a:bodyPr>
            <a:normAutofit/>
          </a:bodyPr>
          <a:lstStyle/>
          <a:p>
            <a:pPr algn="ctr"/>
            <a:r>
              <a:rPr lang="en-US" sz="3600" dirty="0">
                <a:solidFill>
                  <a:schemeClr val="accent3">
                    <a:lumMod val="75000"/>
                  </a:schemeClr>
                </a:solidFill>
                <a:latin typeface="+mn-lt"/>
              </a:rPr>
              <a:t>Maternal Health/Prematurity Case #3</a:t>
            </a:r>
          </a:p>
        </p:txBody>
      </p:sp>
      <p:sp>
        <p:nvSpPr>
          <p:cNvPr id="6" name="Oval 5"/>
          <p:cNvSpPr/>
          <p:nvPr/>
        </p:nvSpPr>
        <p:spPr>
          <a:xfrm>
            <a:off x="4714761" y="1964897"/>
            <a:ext cx="461171" cy="49016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5570344" y="2700117"/>
            <a:ext cx="1621218" cy="1341518"/>
            <a:chOff x="4424471" y="3134991"/>
            <a:chExt cx="2248583" cy="811590"/>
          </a:xfrm>
        </p:grpSpPr>
        <p:sp>
          <p:nvSpPr>
            <p:cNvPr id="7" name="Down Arrow 6"/>
            <p:cNvSpPr/>
            <p:nvPr/>
          </p:nvSpPr>
          <p:spPr>
            <a:xfrm rot="16200000">
              <a:off x="5363989" y="2641303"/>
              <a:ext cx="365760" cy="2244796"/>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600" dirty="0">
                  <a:solidFill>
                    <a:schemeClr val="bg1"/>
                  </a:solidFill>
                </a:rPr>
                <a:t>Home Visitation</a:t>
              </a:r>
            </a:p>
          </p:txBody>
        </p:sp>
        <p:sp>
          <p:nvSpPr>
            <p:cNvPr id="12" name="Down Arrow 11"/>
            <p:cNvSpPr/>
            <p:nvPr/>
          </p:nvSpPr>
          <p:spPr>
            <a:xfrm rot="16200000">
              <a:off x="5399481" y="2227178"/>
              <a:ext cx="365760" cy="2181386"/>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noAutofit/>
            </a:bodyPr>
            <a:lstStyle/>
            <a:p>
              <a:pPr algn="ctr"/>
              <a:r>
                <a:rPr lang="en-US" sz="1600" dirty="0">
                  <a:solidFill>
                    <a:schemeClr val="bg1"/>
                  </a:solidFill>
                </a:rPr>
                <a:t>WIC</a:t>
              </a:r>
            </a:p>
          </p:txBody>
        </p:sp>
      </p:grpSp>
      <p:sp>
        <p:nvSpPr>
          <p:cNvPr id="22" name="Right Arrow 21"/>
          <p:cNvSpPr/>
          <p:nvPr/>
        </p:nvSpPr>
        <p:spPr>
          <a:xfrm rot="1560000">
            <a:off x="2290769" y="1017838"/>
            <a:ext cx="2468880" cy="73152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Poverty</a:t>
            </a:r>
          </a:p>
        </p:txBody>
      </p:sp>
      <p:sp>
        <p:nvSpPr>
          <p:cNvPr id="37" name="Left Arrow 36"/>
          <p:cNvSpPr/>
          <p:nvPr/>
        </p:nvSpPr>
        <p:spPr>
          <a:xfrm rot="24240000">
            <a:off x="6420493" y="5383691"/>
            <a:ext cx="2651760" cy="73152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History Opioid Addiction</a:t>
            </a:r>
          </a:p>
        </p:txBody>
      </p:sp>
      <p:sp>
        <p:nvSpPr>
          <p:cNvPr id="38" name="Left Arrow 37"/>
          <p:cNvSpPr/>
          <p:nvPr/>
        </p:nvSpPr>
        <p:spPr>
          <a:xfrm rot="20400000">
            <a:off x="7239740" y="1017839"/>
            <a:ext cx="2651760" cy="73152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Uninsured pre-pregnancy</a:t>
            </a:r>
          </a:p>
        </p:txBody>
      </p:sp>
      <p:sp>
        <p:nvSpPr>
          <p:cNvPr id="41" name="TextBox 40"/>
          <p:cNvSpPr txBox="1"/>
          <p:nvPr/>
        </p:nvSpPr>
        <p:spPr>
          <a:xfrm>
            <a:off x="2487835" y="6454431"/>
            <a:ext cx="3008514" cy="276999"/>
          </a:xfrm>
          <a:prstGeom prst="rect">
            <a:avLst/>
          </a:prstGeom>
          <a:noFill/>
        </p:spPr>
        <p:txBody>
          <a:bodyPr wrap="square" rtlCol="0">
            <a:spAutoFit/>
          </a:bodyPr>
          <a:lstStyle/>
          <a:p>
            <a:r>
              <a:rPr lang="en-US" sz="1200" dirty="0"/>
              <a:t>:</a:t>
            </a:r>
          </a:p>
        </p:txBody>
      </p:sp>
      <p:sp>
        <p:nvSpPr>
          <p:cNvPr id="2" name="Oval 1"/>
          <p:cNvSpPr/>
          <p:nvPr/>
        </p:nvSpPr>
        <p:spPr>
          <a:xfrm>
            <a:off x="4268993" y="1240765"/>
            <a:ext cx="3509474" cy="3742750"/>
          </a:xfrm>
          <a:prstGeom prst="ellipse">
            <a:avLst/>
          </a:prstGeom>
          <a:noFill/>
          <a:ln>
            <a:solidFill>
              <a:schemeClr val="tx1">
                <a:lumMod val="95000"/>
                <a:lumOff val="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25" name="Left Arrow 37">
            <a:extLst>
              <a:ext uri="{FF2B5EF4-FFF2-40B4-BE49-F238E27FC236}">
                <a16:creationId xmlns:a16="http://schemas.microsoft.com/office/drawing/2014/main" id="{299D94A1-6F50-44F2-9DBB-60F06E0C37D4}"/>
              </a:ext>
            </a:extLst>
          </p:cNvPr>
          <p:cNvSpPr/>
          <p:nvPr/>
        </p:nvSpPr>
        <p:spPr>
          <a:xfrm rot="-300000">
            <a:off x="7804872" y="2367652"/>
            <a:ext cx="2651760" cy="73152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r>
              <a:rPr lang="en-US" baseline="30000" dirty="0"/>
              <a:t>th</a:t>
            </a:r>
            <a:r>
              <a:rPr lang="en-US" dirty="0"/>
              <a:t> grade education</a:t>
            </a:r>
          </a:p>
        </p:txBody>
      </p:sp>
      <p:sp>
        <p:nvSpPr>
          <p:cNvPr id="26" name="Right Arrow 21">
            <a:extLst>
              <a:ext uri="{FF2B5EF4-FFF2-40B4-BE49-F238E27FC236}">
                <a16:creationId xmlns:a16="http://schemas.microsoft.com/office/drawing/2014/main" id="{07F2CE45-19C5-4F05-814E-14BAF3CBD2E3}"/>
              </a:ext>
            </a:extLst>
          </p:cNvPr>
          <p:cNvSpPr/>
          <p:nvPr/>
        </p:nvSpPr>
        <p:spPr>
          <a:xfrm rot="-1200000">
            <a:off x="1878538" y="4114052"/>
            <a:ext cx="2651760" cy="73152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Assault victim</a:t>
            </a:r>
          </a:p>
        </p:txBody>
      </p:sp>
      <p:sp>
        <p:nvSpPr>
          <p:cNvPr id="27" name="Right Arrow 21">
            <a:extLst>
              <a:ext uri="{FF2B5EF4-FFF2-40B4-BE49-F238E27FC236}">
                <a16:creationId xmlns:a16="http://schemas.microsoft.com/office/drawing/2014/main" id="{9343BB1C-6FCC-47D3-90B6-14D68BB2BF23}"/>
              </a:ext>
            </a:extLst>
          </p:cNvPr>
          <p:cNvSpPr/>
          <p:nvPr/>
        </p:nvSpPr>
        <p:spPr>
          <a:xfrm rot="18900000">
            <a:off x="2941998" y="5360727"/>
            <a:ext cx="2651760" cy="73152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Anxiety/Depression</a:t>
            </a:r>
          </a:p>
        </p:txBody>
      </p:sp>
      <p:sp>
        <p:nvSpPr>
          <p:cNvPr id="18" name="Right Arrow 21">
            <a:extLst>
              <a:ext uri="{FF2B5EF4-FFF2-40B4-BE49-F238E27FC236}">
                <a16:creationId xmlns:a16="http://schemas.microsoft.com/office/drawing/2014/main" id="{AD51B387-6B8D-45EA-8FF7-38B971A09E38}"/>
              </a:ext>
            </a:extLst>
          </p:cNvPr>
          <p:cNvSpPr/>
          <p:nvPr/>
        </p:nvSpPr>
        <p:spPr>
          <a:xfrm rot="300000">
            <a:off x="1628462" y="2452134"/>
            <a:ext cx="2651760" cy="73152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Housing Unstable</a:t>
            </a:r>
          </a:p>
        </p:txBody>
      </p:sp>
      <p:sp>
        <p:nvSpPr>
          <p:cNvPr id="19" name="Down Arrow 10">
            <a:extLst>
              <a:ext uri="{FF2B5EF4-FFF2-40B4-BE49-F238E27FC236}">
                <a16:creationId xmlns:a16="http://schemas.microsoft.com/office/drawing/2014/main" id="{982D34B1-29DD-45B9-8363-8B0680C71C9D}"/>
              </a:ext>
            </a:extLst>
          </p:cNvPr>
          <p:cNvSpPr/>
          <p:nvPr/>
        </p:nvSpPr>
        <p:spPr>
          <a:xfrm rot="16200000">
            <a:off x="6055694" y="1471486"/>
            <a:ext cx="604584" cy="1618488"/>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600" dirty="0">
                <a:solidFill>
                  <a:schemeClr val="bg1"/>
                </a:solidFill>
              </a:rPr>
              <a:t>Medicaid</a:t>
            </a:r>
          </a:p>
        </p:txBody>
      </p:sp>
      <p:sp>
        <p:nvSpPr>
          <p:cNvPr id="20" name="Left Arrow 37">
            <a:extLst>
              <a:ext uri="{FF2B5EF4-FFF2-40B4-BE49-F238E27FC236}">
                <a16:creationId xmlns:a16="http://schemas.microsoft.com/office/drawing/2014/main" id="{014F951A-EBE2-4C06-AC84-E3D7B1BA04DF}"/>
              </a:ext>
            </a:extLst>
          </p:cNvPr>
          <p:cNvSpPr/>
          <p:nvPr/>
        </p:nvSpPr>
        <p:spPr>
          <a:xfrm rot="1080000">
            <a:off x="7531673" y="4020759"/>
            <a:ext cx="2651760" cy="73152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 Transportation</a:t>
            </a:r>
          </a:p>
        </p:txBody>
      </p:sp>
      <p:sp>
        <p:nvSpPr>
          <p:cNvPr id="23" name="Left Arrow 36">
            <a:extLst>
              <a:ext uri="{FF2B5EF4-FFF2-40B4-BE49-F238E27FC236}">
                <a16:creationId xmlns:a16="http://schemas.microsoft.com/office/drawing/2014/main" id="{BF892430-3663-4A4E-94AC-AA0A0754625A}"/>
              </a:ext>
            </a:extLst>
          </p:cNvPr>
          <p:cNvSpPr/>
          <p:nvPr/>
        </p:nvSpPr>
        <p:spPr>
          <a:xfrm rot="26940000">
            <a:off x="5130338" y="5517641"/>
            <a:ext cx="1828800" cy="73152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HTN/Obesity</a:t>
            </a:r>
          </a:p>
        </p:txBody>
      </p:sp>
    </p:spTree>
    <p:extLst>
      <p:ext uri="{BB962C8B-B14F-4D97-AF65-F5344CB8AC3E}">
        <p14:creationId xmlns:p14="http://schemas.microsoft.com/office/powerpoint/2010/main" val="1047654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pic>
        <p:nvPicPr>
          <p:cNvPr id="5" name="Content Placeholder 4"/>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3637101" y="1544423"/>
            <a:ext cx="2916238" cy="3201987"/>
          </a:xfrm>
        </p:spPr>
      </p:pic>
      <p:sp>
        <p:nvSpPr>
          <p:cNvPr id="9" name="Title 8">
            <a:extLst>
              <a:ext uri="{FF2B5EF4-FFF2-40B4-BE49-F238E27FC236}">
                <a16:creationId xmlns:a16="http://schemas.microsoft.com/office/drawing/2014/main" id="{EF3E3F56-8B43-44B3-AA40-2A4AC219B816}"/>
              </a:ext>
            </a:extLst>
          </p:cNvPr>
          <p:cNvSpPr>
            <a:spLocks noGrp="1"/>
          </p:cNvSpPr>
          <p:nvPr>
            <p:ph type="title" idx="4294967295"/>
          </p:nvPr>
        </p:nvSpPr>
        <p:spPr>
          <a:xfrm>
            <a:off x="458371" y="192111"/>
            <a:ext cx="10515600" cy="820738"/>
          </a:xfrm>
        </p:spPr>
        <p:txBody>
          <a:bodyPr/>
          <a:lstStyle/>
          <a:p>
            <a:pPr algn="ctr"/>
            <a:r>
              <a:rPr lang="en-US" dirty="0">
                <a:solidFill>
                  <a:schemeClr val="accent3">
                    <a:lumMod val="75000"/>
                  </a:schemeClr>
                </a:solidFill>
                <a:latin typeface="+mn-lt"/>
              </a:rPr>
              <a:t>Maternal Care Summary #1</a:t>
            </a:r>
            <a:endParaRPr lang="en-US" sz="1400" dirty="0">
              <a:solidFill>
                <a:schemeClr val="accent3">
                  <a:lumMod val="75000"/>
                </a:schemeClr>
              </a:solidFill>
              <a:latin typeface="+mn-lt"/>
            </a:endParaRPr>
          </a:p>
        </p:txBody>
      </p:sp>
      <p:sp>
        <p:nvSpPr>
          <p:cNvPr id="6" name="Oval 5"/>
          <p:cNvSpPr/>
          <p:nvPr/>
        </p:nvSpPr>
        <p:spPr>
          <a:xfrm>
            <a:off x="4634049" y="1848353"/>
            <a:ext cx="461171" cy="49016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2487835" y="6454431"/>
            <a:ext cx="3008514" cy="276999"/>
          </a:xfrm>
          <a:prstGeom prst="rect">
            <a:avLst/>
          </a:prstGeom>
          <a:noFill/>
        </p:spPr>
        <p:txBody>
          <a:bodyPr wrap="square" rtlCol="0">
            <a:spAutoFit/>
          </a:bodyPr>
          <a:lstStyle/>
          <a:p>
            <a:r>
              <a:rPr lang="en-US" sz="1200" dirty="0"/>
              <a:t>:</a:t>
            </a:r>
          </a:p>
        </p:txBody>
      </p:sp>
      <p:sp>
        <p:nvSpPr>
          <p:cNvPr id="2" name="Oval 1"/>
          <p:cNvSpPr/>
          <p:nvPr/>
        </p:nvSpPr>
        <p:spPr>
          <a:xfrm>
            <a:off x="4268993" y="1240765"/>
            <a:ext cx="3509474" cy="3742750"/>
          </a:xfrm>
          <a:prstGeom prst="ellipse">
            <a:avLst/>
          </a:prstGeom>
          <a:noFill/>
          <a:ln>
            <a:solidFill>
              <a:schemeClr val="tx1">
                <a:lumMod val="95000"/>
                <a:lumOff val="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grpSp>
        <p:nvGrpSpPr>
          <p:cNvPr id="8" name="Group 7">
            <a:extLst>
              <a:ext uri="{FF2B5EF4-FFF2-40B4-BE49-F238E27FC236}">
                <a16:creationId xmlns:a16="http://schemas.microsoft.com/office/drawing/2014/main" id="{10BAC5F6-888A-4FA2-AD58-1318997E3F95}"/>
              </a:ext>
            </a:extLst>
          </p:cNvPr>
          <p:cNvGrpSpPr/>
          <p:nvPr/>
        </p:nvGrpSpPr>
        <p:grpSpPr>
          <a:xfrm>
            <a:off x="1567811" y="1194778"/>
            <a:ext cx="8770976" cy="5536652"/>
            <a:chOff x="1567811" y="1194778"/>
            <a:chExt cx="8770976" cy="5536652"/>
          </a:xfrm>
        </p:grpSpPr>
        <p:sp>
          <p:nvSpPr>
            <p:cNvPr id="22" name="Right Arrow 21"/>
            <p:cNvSpPr/>
            <p:nvPr/>
          </p:nvSpPr>
          <p:spPr>
            <a:xfrm rot="1560000">
              <a:off x="2178875" y="1194778"/>
              <a:ext cx="2468880" cy="73152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r>
                <a:rPr lang="en-US" baseline="30000" dirty="0"/>
                <a:t>th</a:t>
              </a:r>
              <a:r>
                <a:rPr lang="en-US" dirty="0"/>
                <a:t> pregnancy/ 7 years</a:t>
              </a:r>
            </a:p>
          </p:txBody>
        </p:sp>
        <p:sp>
          <p:nvSpPr>
            <p:cNvPr id="37" name="Left Arrow 36"/>
            <p:cNvSpPr/>
            <p:nvPr/>
          </p:nvSpPr>
          <p:spPr>
            <a:xfrm rot="1500000">
              <a:off x="7256741" y="4500276"/>
              <a:ext cx="2651760" cy="73152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Neighborhood</a:t>
              </a:r>
            </a:p>
          </p:txBody>
        </p:sp>
        <p:sp>
          <p:nvSpPr>
            <p:cNvPr id="38" name="Left Arrow 37"/>
            <p:cNvSpPr/>
            <p:nvPr/>
          </p:nvSpPr>
          <p:spPr>
            <a:xfrm rot="20400000">
              <a:off x="7420160" y="1278267"/>
              <a:ext cx="2651760" cy="73152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Limited prenatal care</a:t>
              </a:r>
            </a:p>
          </p:txBody>
        </p:sp>
        <p:sp>
          <p:nvSpPr>
            <p:cNvPr id="25" name="Left Arrow 37">
              <a:extLst>
                <a:ext uri="{FF2B5EF4-FFF2-40B4-BE49-F238E27FC236}">
                  <a16:creationId xmlns:a16="http://schemas.microsoft.com/office/drawing/2014/main" id="{299D94A1-6F50-44F2-9DBB-60F06E0C37D4}"/>
                </a:ext>
              </a:extLst>
            </p:cNvPr>
            <p:cNvSpPr/>
            <p:nvPr/>
          </p:nvSpPr>
          <p:spPr>
            <a:xfrm>
              <a:off x="7778467" y="2803562"/>
              <a:ext cx="2560320" cy="73152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Chronic Hypertension</a:t>
              </a:r>
            </a:p>
          </p:txBody>
        </p:sp>
        <p:sp>
          <p:nvSpPr>
            <p:cNvPr id="27" name="Right Arrow 21">
              <a:extLst>
                <a:ext uri="{FF2B5EF4-FFF2-40B4-BE49-F238E27FC236}">
                  <a16:creationId xmlns:a16="http://schemas.microsoft.com/office/drawing/2014/main" id="{9343BB1C-6FCC-47D3-90B6-14D68BB2BF23}"/>
                </a:ext>
              </a:extLst>
            </p:cNvPr>
            <p:cNvSpPr/>
            <p:nvPr/>
          </p:nvSpPr>
          <p:spPr>
            <a:xfrm rot="20340000">
              <a:off x="2139877" y="4474678"/>
              <a:ext cx="2651760" cy="73152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Poor oral health</a:t>
              </a:r>
            </a:p>
          </p:txBody>
        </p:sp>
        <p:sp>
          <p:nvSpPr>
            <p:cNvPr id="18" name="Right Arrow 21">
              <a:extLst>
                <a:ext uri="{FF2B5EF4-FFF2-40B4-BE49-F238E27FC236}">
                  <a16:creationId xmlns:a16="http://schemas.microsoft.com/office/drawing/2014/main" id="{AD51B387-6B8D-45EA-8FF7-38B971A09E38}"/>
                </a:ext>
              </a:extLst>
            </p:cNvPr>
            <p:cNvSpPr/>
            <p:nvPr/>
          </p:nvSpPr>
          <p:spPr>
            <a:xfrm rot="60000">
              <a:off x="1567811" y="2780478"/>
              <a:ext cx="2651760" cy="73152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 living children</a:t>
              </a:r>
            </a:p>
          </p:txBody>
        </p:sp>
        <p:sp>
          <p:nvSpPr>
            <p:cNvPr id="20" name="Left Arrow 37">
              <a:extLst>
                <a:ext uri="{FF2B5EF4-FFF2-40B4-BE49-F238E27FC236}">
                  <a16:creationId xmlns:a16="http://schemas.microsoft.com/office/drawing/2014/main" id="{014F951A-EBE2-4C06-AC84-E3D7B1BA04DF}"/>
                </a:ext>
              </a:extLst>
            </p:cNvPr>
            <p:cNvSpPr/>
            <p:nvPr/>
          </p:nvSpPr>
          <p:spPr>
            <a:xfrm rot="5400000">
              <a:off x="5196581" y="5480320"/>
              <a:ext cx="1770701" cy="73152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Multiple STIs</a:t>
              </a:r>
            </a:p>
          </p:txBody>
        </p:sp>
      </p:grpSp>
      <p:grpSp>
        <p:nvGrpSpPr>
          <p:cNvPr id="4" name="Group 3">
            <a:extLst>
              <a:ext uri="{FF2B5EF4-FFF2-40B4-BE49-F238E27FC236}">
                <a16:creationId xmlns:a16="http://schemas.microsoft.com/office/drawing/2014/main" id="{EE94859D-02E6-4434-AA20-7455DE059C12}"/>
              </a:ext>
            </a:extLst>
          </p:cNvPr>
          <p:cNvGrpSpPr/>
          <p:nvPr/>
        </p:nvGrpSpPr>
        <p:grpSpPr>
          <a:xfrm>
            <a:off x="5537169" y="1842970"/>
            <a:ext cx="1664209" cy="2760277"/>
            <a:chOff x="5537169" y="1842970"/>
            <a:chExt cx="1664209" cy="2760277"/>
          </a:xfrm>
        </p:grpSpPr>
        <p:sp>
          <p:nvSpPr>
            <p:cNvPr id="7" name="Down Arrow 6"/>
            <p:cNvSpPr/>
            <p:nvPr/>
          </p:nvSpPr>
          <p:spPr>
            <a:xfrm rot="16200000">
              <a:off x="6090381" y="2806459"/>
              <a:ext cx="603504" cy="1618488"/>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600" dirty="0">
                  <a:solidFill>
                    <a:schemeClr val="bg1"/>
                  </a:solidFill>
                </a:rPr>
                <a:t>High School </a:t>
              </a:r>
            </a:p>
          </p:txBody>
        </p:sp>
        <p:sp>
          <p:nvSpPr>
            <p:cNvPr id="12" name="Down Arrow 11"/>
            <p:cNvSpPr/>
            <p:nvPr/>
          </p:nvSpPr>
          <p:spPr>
            <a:xfrm rot="16200000">
              <a:off x="6090379" y="2042873"/>
              <a:ext cx="603504" cy="1618488"/>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noAutofit/>
            </a:bodyPr>
            <a:lstStyle/>
            <a:p>
              <a:pPr algn="ctr"/>
              <a:r>
                <a:rPr lang="en-US" sz="1600" dirty="0">
                  <a:solidFill>
                    <a:schemeClr val="bg1"/>
                  </a:solidFill>
                </a:rPr>
                <a:t>WIC</a:t>
              </a:r>
            </a:p>
          </p:txBody>
        </p:sp>
        <p:sp>
          <p:nvSpPr>
            <p:cNvPr id="19" name="Down Arrow 10">
              <a:extLst>
                <a:ext uri="{FF2B5EF4-FFF2-40B4-BE49-F238E27FC236}">
                  <a16:creationId xmlns:a16="http://schemas.microsoft.com/office/drawing/2014/main" id="{982D34B1-29DD-45B9-8363-8B0680C71C9D}"/>
                </a:ext>
              </a:extLst>
            </p:cNvPr>
            <p:cNvSpPr/>
            <p:nvPr/>
          </p:nvSpPr>
          <p:spPr>
            <a:xfrm rot="16200000">
              <a:off x="6044121" y="1336018"/>
              <a:ext cx="604584" cy="1618488"/>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600" dirty="0">
                  <a:solidFill>
                    <a:schemeClr val="bg1"/>
                  </a:solidFill>
                </a:rPr>
                <a:t>Medicaid</a:t>
              </a:r>
            </a:p>
          </p:txBody>
        </p:sp>
        <p:sp>
          <p:nvSpPr>
            <p:cNvPr id="23" name="Down Arrow 6">
              <a:extLst>
                <a:ext uri="{FF2B5EF4-FFF2-40B4-BE49-F238E27FC236}">
                  <a16:creationId xmlns:a16="http://schemas.microsoft.com/office/drawing/2014/main" id="{1A1D6E6C-26F0-44C3-8335-FEABDF076DDC}"/>
                </a:ext>
              </a:extLst>
            </p:cNvPr>
            <p:cNvSpPr/>
            <p:nvPr/>
          </p:nvSpPr>
          <p:spPr>
            <a:xfrm rot="16200000">
              <a:off x="6089842" y="3491712"/>
              <a:ext cx="604583" cy="1618488"/>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600" dirty="0">
                  <a:solidFill>
                    <a:schemeClr val="bg1"/>
                  </a:solidFill>
                </a:rPr>
                <a:t>Social Support</a:t>
              </a:r>
            </a:p>
          </p:txBody>
        </p:sp>
      </p:grpSp>
    </p:spTree>
    <p:extLst>
      <p:ext uri="{BB962C8B-B14F-4D97-AF65-F5344CB8AC3E}">
        <p14:creationId xmlns:p14="http://schemas.microsoft.com/office/powerpoint/2010/main" val="4197214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pic>
        <p:nvPicPr>
          <p:cNvPr id="5" name="Content Placeholder 4"/>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3614922" y="1562509"/>
            <a:ext cx="2916238" cy="3201988"/>
          </a:xfrm>
        </p:spPr>
      </p:pic>
      <p:sp>
        <p:nvSpPr>
          <p:cNvPr id="9" name="Title 8">
            <a:extLst>
              <a:ext uri="{FF2B5EF4-FFF2-40B4-BE49-F238E27FC236}">
                <a16:creationId xmlns:a16="http://schemas.microsoft.com/office/drawing/2014/main" id="{EF3E3F56-8B43-44B3-AA40-2A4AC219B816}"/>
              </a:ext>
            </a:extLst>
          </p:cNvPr>
          <p:cNvSpPr>
            <a:spLocks noGrp="1"/>
          </p:cNvSpPr>
          <p:nvPr>
            <p:ph type="title" idx="4294967295"/>
          </p:nvPr>
        </p:nvSpPr>
        <p:spPr>
          <a:xfrm>
            <a:off x="838200" y="228799"/>
            <a:ext cx="10515600" cy="820738"/>
          </a:xfrm>
        </p:spPr>
        <p:txBody>
          <a:bodyPr/>
          <a:lstStyle/>
          <a:p>
            <a:pPr algn="ctr"/>
            <a:r>
              <a:rPr lang="en-US" dirty="0">
                <a:solidFill>
                  <a:schemeClr val="accent3">
                    <a:lumMod val="75000"/>
                  </a:schemeClr>
                </a:solidFill>
                <a:latin typeface="+mn-lt"/>
              </a:rPr>
              <a:t>Maternal Care Summary #2</a:t>
            </a:r>
            <a:endParaRPr lang="en-US" sz="1400" dirty="0">
              <a:solidFill>
                <a:schemeClr val="accent3">
                  <a:lumMod val="75000"/>
                </a:schemeClr>
              </a:solidFill>
              <a:latin typeface="+mn-lt"/>
            </a:endParaRPr>
          </a:p>
        </p:txBody>
      </p:sp>
      <p:sp>
        <p:nvSpPr>
          <p:cNvPr id="6" name="Oval 5"/>
          <p:cNvSpPr/>
          <p:nvPr/>
        </p:nvSpPr>
        <p:spPr>
          <a:xfrm>
            <a:off x="4634049" y="1848353"/>
            <a:ext cx="461171" cy="49016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5570343" y="2700117"/>
            <a:ext cx="1666936" cy="1341518"/>
            <a:chOff x="4424471" y="3134991"/>
            <a:chExt cx="2311993" cy="811590"/>
          </a:xfrm>
        </p:grpSpPr>
        <p:sp>
          <p:nvSpPr>
            <p:cNvPr id="7" name="Down Arrow 6"/>
            <p:cNvSpPr/>
            <p:nvPr/>
          </p:nvSpPr>
          <p:spPr>
            <a:xfrm rot="16200000">
              <a:off x="5363989" y="2641303"/>
              <a:ext cx="365760" cy="2244796"/>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600" dirty="0">
                  <a:solidFill>
                    <a:schemeClr val="bg1"/>
                  </a:solidFill>
                </a:rPr>
                <a:t>Healthy Start</a:t>
              </a:r>
            </a:p>
          </p:txBody>
        </p:sp>
        <p:sp>
          <p:nvSpPr>
            <p:cNvPr id="12" name="Down Arrow 11"/>
            <p:cNvSpPr/>
            <p:nvPr/>
          </p:nvSpPr>
          <p:spPr>
            <a:xfrm rot="16200000">
              <a:off x="5431186" y="2195472"/>
              <a:ext cx="365760" cy="2244797"/>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noAutofit/>
            </a:bodyPr>
            <a:lstStyle/>
            <a:p>
              <a:pPr algn="ctr"/>
              <a:r>
                <a:rPr lang="en-US" sz="1600" dirty="0">
                  <a:solidFill>
                    <a:schemeClr val="bg1"/>
                  </a:solidFill>
                </a:rPr>
                <a:t>Social Support</a:t>
              </a:r>
            </a:p>
          </p:txBody>
        </p:sp>
      </p:grpSp>
      <p:sp>
        <p:nvSpPr>
          <p:cNvPr id="22" name="Right Arrow 21"/>
          <p:cNvSpPr/>
          <p:nvPr/>
        </p:nvSpPr>
        <p:spPr>
          <a:xfrm rot="1560000">
            <a:off x="2290769" y="999686"/>
            <a:ext cx="2468880" cy="73152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Non English speaking</a:t>
            </a:r>
          </a:p>
        </p:txBody>
      </p:sp>
      <p:sp>
        <p:nvSpPr>
          <p:cNvPr id="37" name="Left Arrow 36"/>
          <p:cNvSpPr/>
          <p:nvPr/>
        </p:nvSpPr>
        <p:spPr>
          <a:xfrm rot="24240000">
            <a:off x="6420493" y="5383691"/>
            <a:ext cx="2651760" cy="73152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Transportation issues</a:t>
            </a:r>
          </a:p>
        </p:txBody>
      </p:sp>
      <p:sp>
        <p:nvSpPr>
          <p:cNvPr id="38" name="Left Arrow 37"/>
          <p:cNvSpPr/>
          <p:nvPr/>
        </p:nvSpPr>
        <p:spPr>
          <a:xfrm rot="20400000">
            <a:off x="7244910" y="1006796"/>
            <a:ext cx="2651760" cy="73152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Poverty</a:t>
            </a:r>
          </a:p>
        </p:txBody>
      </p:sp>
      <p:sp>
        <p:nvSpPr>
          <p:cNvPr id="41" name="TextBox 40"/>
          <p:cNvSpPr txBox="1"/>
          <p:nvPr/>
        </p:nvSpPr>
        <p:spPr>
          <a:xfrm>
            <a:off x="2487835" y="6454431"/>
            <a:ext cx="3008514" cy="276999"/>
          </a:xfrm>
          <a:prstGeom prst="rect">
            <a:avLst/>
          </a:prstGeom>
          <a:noFill/>
        </p:spPr>
        <p:txBody>
          <a:bodyPr wrap="square" rtlCol="0">
            <a:spAutoFit/>
          </a:bodyPr>
          <a:lstStyle/>
          <a:p>
            <a:r>
              <a:rPr lang="en-US" sz="1200" dirty="0"/>
              <a:t>:</a:t>
            </a:r>
          </a:p>
        </p:txBody>
      </p:sp>
      <p:sp>
        <p:nvSpPr>
          <p:cNvPr id="2" name="Oval 1"/>
          <p:cNvSpPr/>
          <p:nvPr/>
        </p:nvSpPr>
        <p:spPr>
          <a:xfrm>
            <a:off x="4268993" y="1240765"/>
            <a:ext cx="3509474" cy="3742750"/>
          </a:xfrm>
          <a:prstGeom prst="ellipse">
            <a:avLst/>
          </a:prstGeom>
          <a:noFill/>
          <a:ln>
            <a:solidFill>
              <a:schemeClr val="tx1">
                <a:lumMod val="95000"/>
                <a:lumOff val="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25" name="Left Arrow 37">
            <a:extLst>
              <a:ext uri="{FF2B5EF4-FFF2-40B4-BE49-F238E27FC236}">
                <a16:creationId xmlns:a16="http://schemas.microsoft.com/office/drawing/2014/main" id="{299D94A1-6F50-44F2-9DBB-60F06E0C37D4}"/>
              </a:ext>
            </a:extLst>
          </p:cNvPr>
          <p:cNvSpPr/>
          <p:nvPr/>
        </p:nvSpPr>
        <p:spPr>
          <a:xfrm rot="-300000">
            <a:off x="7804872" y="2367652"/>
            <a:ext cx="2651760" cy="73152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Self Pay</a:t>
            </a:r>
          </a:p>
        </p:txBody>
      </p:sp>
      <p:sp>
        <p:nvSpPr>
          <p:cNvPr id="26" name="Right Arrow 21">
            <a:extLst>
              <a:ext uri="{FF2B5EF4-FFF2-40B4-BE49-F238E27FC236}">
                <a16:creationId xmlns:a16="http://schemas.microsoft.com/office/drawing/2014/main" id="{07F2CE45-19C5-4F05-814E-14BAF3CBD2E3}"/>
              </a:ext>
            </a:extLst>
          </p:cNvPr>
          <p:cNvSpPr/>
          <p:nvPr/>
        </p:nvSpPr>
        <p:spPr>
          <a:xfrm rot="-1200000">
            <a:off x="1878538" y="4114052"/>
            <a:ext cx="2651760" cy="73152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Limited prenatal care</a:t>
            </a:r>
          </a:p>
        </p:txBody>
      </p:sp>
      <p:sp>
        <p:nvSpPr>
          <p:cNvPr id="27" name="Right Arrow 21">
            <a:extLst>
              <a:ext uri="{FF2B5EF4-FFF2-40B4-BE49-F238E27FC236}">
                <a16:creationId xmlns:a16="http://schemas.microsoft.com/office/drawing/2014/main" id="{9343BB1C-6FCC-47D3-90B6-14D68BB2BF23}"/>
              </a:ext>
            </a:extLst>
          </p:cNvPr>
          <p:cNvSpPr/>
          <p:nvPr/>
        </p:nvSpPr>
        <p:spPr>
          <a:xfrm rot="18900000">
            <a:off x="2941998" y="5360727"/>
            <a:ext cx="2651760" cy="73152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Distrust of system</a:t>
            </a:r>
          </a:p>
        </p:txBody>
      </p:sp>
      <p:sp>
        <p:nvSpPr>
          <p:cNvPr id="18" name="Right Arrow 21">
            <a:extLst>
              <a:ext uri="{FF2B5EF4-FFF2-40B4-BE49-F238E27FC236}">
                <a16:creationId xmlns:a16="http://schemas.microsoft.com/office/drawing/2014/main" id="{AD51B387-6B8D-45EA-8FF7-38B971A09E38}"/>
              </a:ext>
            </a:extLst>
          </p:cNvPr>
          <p:cNvSpPr/>
          <p:nvPr/>
        </p:nvSpPr>
        <p:spPr>
          <a:xfrm rot="300000">
            <a:off x="1628462" y="2452134"/>
            <a:ext cx="2651760" cy="73152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Uncontrolled Diabetes</a:t>
            </a:r>
          </a:p>
        </p:txBody>
      </p:sp>
      <p:sp>
        <p:nvSpPr>
          <p:cNvPr id="19" name="Down Arrow 10">
            <a:extLst>
              <a:ext uri="{FF2B5EF4-FFF2-40B4-BE49-F238E27FC236}">
                <a16:creationId xmlns:a16="http://schemas.microsoft.com/office/drawing/2014/main" id="{982D34B1-29DD-45B9-8363-8B0680C71C9D}"/>
              </a:ext>
            </a:extLst>
          </p:cNvPr>
          <p:cNvSpPr/>
          <p:nvPr/>
        </p:nvSpPr>
        <p:spPr>
          <a:xfrm rot="16200000">
            <a:off x="6088237" y="1456228"/>
            <a:ext cx="604584" cy="1618488"/>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600" dirty="0">
                <a:solidFill>
                  <a:schemeClr val="bg1"/>
                </a:solidFill>
              </a:rPr>
              <a:t>Unfunded Clinic</a:t>
            </a:r>
          </a:p>
        </p:txBody>
      </p:sp>
      <p:sp>
        <p:nvSpPr>
          <p:cNvPr id="20" name="Left Arrow 37">
            <a:extLst>
              <a:ext uri="{FF2B5EF4-FFF2-40B4-BE49-F238E27FC236}">
                <a16:creationId xmlns:a16="http://schemas.microsoft.com/office/drawing/2014/main" id="{014F951A-EBE2-4C06-AC84-E3D7B1BA04DF}"/>
              </a:ext>
            </a:extLst>
          </p:cNvPr>
          <p:cNvSpPr/>
          <p:nvPr/>
        </p:nvSpPr>
        <p:spPr>
          <a:xfrm rot="1080000">
            <a:off x="7531673" y="4020759"/>
            <a:ext cx="2651760" cy="73152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Financial Distress</a:t>
            </a:r>
          </a:p>
        </p:txBody>
      </p:sp>
    </p:spTree>
    <p:extLst>
      <p:ext uri="{BB962C8B-B14F-4D97-AF65-F5344CB8AC3E}">
        <p14:creationId xmlns:p14="http://schemas.microsoft.com/office/powerpoint/2010/main" val="1764951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2F079-22F6-43B8-90FA-0043F84E02D1}"/>
              </a:ext>
            </a:extLst>
          </p:cNvPr>
          <p:cNvSpPr>
            <a:spLocks noGrp="1"/>
          </p:cNvSpPr>
          <p:nvPr>
            <p:ph type="title"/>
          </p:nvPr>
        </p:nvSpPr>
        <p:spPr>
          <a:xfrm>
            <a:off x="252919" y="1123837"/>
            <a:ext cx="2947482" cy="4601183"/>
          </a:xfrm>
        </p:spPr>
        <p:txBody>
          <a:bodyPr>
            <a:normAutofit/>
          </a:bodyPr>
          <a:lstStyle/>
          <a:p>
            <a:r>
              <a:rPr lang="en-US" sz="3600" b="1"/>
              <a:t>Key issues: pre-pregnancy</a:t>
            </a:r>
            <a:br>
              <a:rPr lang="en-US" sz="3600" b="1"/>
            </a:br>
            <a:r>
              <a:rPr lang="en-US" sz="3600" b="1"/>
              <a:t> </a:t>
            </a:r>
          </a:p>
        </p:txBody>
      </p:sp>
      <p:graphicFrame>
        <p:nvGraphicFramePr>
          <p:cNvPr id="8" name="Content Placeholder 3">
            <a:extLst>
              <a:ext uri="{FF2B5EF4-FFF2-40B4-BE49-F238E27FC236}">
                <a16:creationId xmlns:a16="http://schemas.microsoft.com/office/drawing/2014/main" id="{A334B58F-4F17-4FCC-8C29-8A98DDAD5753}"/>
              </a:ext>
            </a:extLst>
          </p:cNvPr>
          <p:cNvGraphicFramePr>
            <a:graphicFrameLocks noGrp="1"/>
          </p:cNvGraphicFramePr>
          <p:nvPr>
            <p:ph idx="1"/>
            <p:extLst>
              <p:ext uri="{D42A27DB-BD31-4B8C-83A1-F6EECF244321}">
                <p14:modId xmlns:p14="http://schemas.microsoft.com/office/powerpoint/2010/main" val="1635082675"/>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96367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2F079-22F6-43B8-90FA-0043F84E02D1}"/>
              </a:ext>
            </a:extLst>
          </p:cNvPr>
          <p:cNvSpPr>
            <a:spLocks noGrp="1"/>
          </p:cNvSpPr>
          <p:nvPr>
            <p:ph type="title"/>
          </p:nvPr>
        </p:nvSpPr>
        <p:spPr>
          <a:xfrm>
            <a:off x="252919" y="1123837"/>
            <a:ext cx="2947482" cy="4601183"/>
          </a:xfrm>
        </p:spPr>
        <p:txBody>
          <a:bodyPr>
            <a:normAutofit/>
          </a:bodyPr>
          <a:lstStyle/>
          <a:p>
            <a:r>
              <a:rPr lang="en-US" sz="3600" b="1"/>
              <a:t>Key issues: pre-pregnancy</a:t>
            </a:r>
            <a:br>
              <a:rPr lang="en-US" sz="3600" b="1"/>
            </a:br>
            <a:r>
              <a:rPr lang="en-US" sz="3600" b="1"/>
              <a:t> </a:t>
            </a:r>
          </a:p>
        </p:txBody>
      </p:sp>
      <p:graphicFrame>
        <p:nvGraphicFramePr>
          <p:cNvPr id="6" name="Content Placeholder 3">
            <a:extLst>
              <a:ext uri="{FF2B5EF4-FFF2-40B4-BE49-F238E27FC236}">
                <a16:creationId xmlns:a16="http://schemas.microsoft.com/office/drawing/2014/main" id="{6F2C09B8-B70C-4BEB-A72D-C8328674E0FC}"/>
              </a:ext>
            </a:extLst>
          </p:cNvPr>
          <p:cNvGraphicFramePr>
            <a:graphicFrameLocks noGrp="1"/>
          </p:cNvGraphicFramePr>
          <p:nvPr>
            <p:ph idx="1"/>
            <p:extLst>
              <p:ext uri="{D42A27DB-BD31-4B8C-83A1-F6EECF244321}">
                <p14:modId xmlns:p14="http://schemas.microsoft.com/office/powerpoint/2010/main" val="550586673"/>
              </p:ext>
            </p:extLst>
          </p:nvPr>
        </p:nvGraphicFramePr>
        <p:xfrm>
          <a:off x="3524036" y="462336"/>
          <a:ext cx="8415045" cy="57843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477646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50778-91F9-4E07-B2F6-0BFC19A87891}"/>
              </a:ext>
            </a:extLst>
          </p:cNvPr>
          <p:cNvSpPr>
            <a:spLocks noGrp="1"/>
          </p:cNvSpPr>
          <p:nvPr>
            <p:ph type="title"/>
          </p:nvPr>
        </p:nvSpPr>
        <p:spPr>
          <a:xfrm>
            <a:off x="252919" y="1123837"/>
            <a:ext cx="2947482" cy="4601183"/>
          </a:xfrm>
        </p:spPr>
        <p:txBody>
          <a:bodyPr>
            <a:normAutofit/>
          </a:bodyPr>
          <a:lstStyle/>
          <a:p>
            <a:r>
              <a:rPr lang="en-US" sz="3600" b="1"/>
              <a:t>Key issues:</a:t>
            </a:r>
            <a:br>
              <a:rPr lang="en-US" sz="3600" b="1"/>
            </a:br>
            <a:r>
              <a:rPr lang="en-US" sz="3600" b="1"/>
              <a:t>Prenatal</a:t>
            </a:r>
          </a:p>
        </p:txBody>
      </p:sp>
      <p:graphicFrame>
        <p:nvGraphicFramePr>
          <p:cNvPr id="5" name="Content Placeholder 2">
            <a:extLst>
              <a:ext uri="{FF2B5EF4-FFF2-40B4-BE49-F238E27FC236}">
                <a16:creationId xmlns:a16="http://schemas.microsoft.com/office/drawing/2014/main" id="{6E927BD9-D099-40D6-BD52-2B36034D7E85}"/>
              </a:ext>
            </a:extLst>
          </p:cNvPr>
          <p:cNvGraphicFramePr>
            <a:graphicFrameLocks noGrp="1"/>
          </p:cNvGraphicFramePr>
          <p:nvPr>
            <p:ph idx="1"/>
            <p:extLst>
              <p:ext uri="{D42A27DB-BD31-4B8C-83A1-F6EECF244321}">
                <p14:modId xmlns:p14="http://schemas.microsoft.com/office/powerpoint/2010/main" val="273236749"/>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97037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50778-91F9-4E07-B2F6-0BFC19A87891}"/>
              </a:ext>
            </a:extLst>
          </p:cNvPr>
          <p:cNvSpPr>
            <a:spLocks noGrp="1"/>
          </p:cNvSpPr>
          <p:nvPr>
            <p:ph type="title"/>
          </p:nvPr>
        </p:nvSpPr>
        <p:spPr>
          <a:xfrm>
            <a:off x="252919" y="1123837"/>
            <a:ext cx="2947482" cy="4601183"/>
          </a:xfrm>
        </p:spPr>
        <p:txBody>
          <a:bodyPr>
            <a:normAutofit/>
          </a:bodyPr>
          <a:lstStyle/>
          <a:p>
            <a:r>
              <a:rPr lang="en-US" sz="3600" b="1"/>
              <a:t>Key issues:</a:t>
            </a:r>
            <a:br>
              <a:rPr lang="en-US" sz="3600" b="1"/>
            </a:br>
            <a:r>
              <a:rPr lang="en-US" sz="3600" b="1"/>
              <a:t>Prenatal</a:t>
            </a:r>
          </a:p>
        </p:txBody>
      </p:sp>
      <p:graphicFrame>
        <p:nvGraphicFramePr>
          <p:cNvPr id="5" name="Content Placeholder 2">
            <a:extLst>
              <a:ext uri="{FF2B5EF4-FFF2-40B4-BE49-F238E27FC236}">
                <a16:creationId xmlns:a16="http://schemas.microsoft.com/office/drawing/2014/main" id="{A0339E62-DD81-493F-BFD4-E45FEBF2B31B}"/>
              </a:ext>
            </a:extLst>
          </p:cNvPr>
          <p:cNvGraphicFramePr>
            <a:graphicFrameLocks noGrp="1"/>
          </p:cNvGraphicFramePr>
          <p:nvPr>
            <p:ph idx="1"/>
            <p:extLst>
              <p:ext uri="{D42A27DB-BD31-4B8C-83A1-F6EECF244321}">
                <p14:modId xmlns:p14="http://schemas.microsoft.com/office/powerpoint/2010/main" val="3749904276"/>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322608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50778-91F9-4E07-B2F6-0BFC19A87891}"/>
              </a:ext>
            </a:extLst>
          </p:cNvPr>
          <p:cNvSpPr>
            <a:spLocks noGrp="1"/>
          </p:cNvSpPr>
          <p:nvPr>
            <p:ph type="title"/>
          </p:nvPr>
        </p:nvSpPr>
        <p:spPr>
          <a:xfrm>
            <a:off x="252919" y="1123837"/>
            <a:ext cx="2947482" cy="4601183"/>
          </a:xfrm>
        </p:spPr>
        <p:txBody>
          <a:bodyPr>
            <a:normAutofit/>
          </a:bodyPr>
          <a:lstStyle/>
          <a:p>
            <a:r>
              <a:rPr lang="en-US" sz="3600" b="1"/>
              <a:t>Key issues:</a:t>
            </a:r>
            <a:br>
              <a:rPr lang="en-US" sz="3600" b="1"/>
            </a:br>
            <a:r>
              <a:rPr lang="en-US" sz="3600" b="1"/>
              <a:t>Delivery</a:t>
            </a:r>
          </a:p>
        </p:txBody>
      </p:sp>
      <p:graphicFrame>
        <p:nvGraphicFramePr>
          <p:cNvPr id="5" name="Content Placeholder 2">
            <a:extLst>
              <a:ext uri="{FF2B5EF4-FFF2-40B4-BE49-F238E27FC236}">
                <a16:creationId xmlns:a16="http://schemas.microsoft.com/office/drawing/2014/main" id="{DD9B33FF-043D-43C4-B421-CBA90D1164B8}"/>
              </a:ext>
            </a:extLst>
          </p:cNvPr>
          <p:cNvGraphicFramePr>
            <a:graphicFrameLocks noGrp="1"/>
          </p:cNvGraphicFramePr>
          <p:nvPr>
            <p:ph idx="1"/>
            <p:extLst>
              <p:ext uri="{D42A27DB-BD31-4B8C-83A1-F6EECF244321}">
                <p14:modId xmlns:p14="http://schemas.microsoft.com/office/powerpoint/2010/main" val="517757016"/>
              </p:ext>
            </p:extLst>
          </p:nvPr>
        </p:nvGraphicFramePr>
        <p:xfrm>
          <a:off x="3791164" y="2054832"/>
          <a:ext cx="5722706" cy="3082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506733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50778-91F9-4E07-B2F6-0BFC19A87891}"/>
              </a:ext>
            </a:extLst>
          </p:cNvPr>
          <p:cNvSpPr>
            <a:spLocks noGrp="1"/>
          </p:cNvSpPr>
          <p:nvPr>
            <p:ph type="title"/>
          </p:nvPr>
        </p:nvSpPr>
        <p:spPr>
          <a:xfrm>
            <a:off x="252919" y="1123837"/>
            <a:ext cx="2947482" cy="4601183"/>
          </a:xfrm>
        </p:spPr>
        <p:txBody>
          <a:bodyPr>
            <a:normAutofit/>
          </a:bodyPr>
          <a:lstStyle/>
          <a:p>
            <a:r>
              <a:rPr lang="en-US" sz="3600" b="1"/>
              <a:t>Key issues:</a:t>
            </a:r>
            <a:br>
              <a:rPr lang="en-US" sz="3600" b="1"/>
            </a:br>
            <a:r>
              <a:rPr lang="en-US" sz="3600" b="1"/>
              <a:t>Baby,</a:t>
            </a:r>
            <a:br>
              <a:rPr lang="en-US" sz="3600" b="1"/>
            </a:br>
            <a:r>
              <a:rPr lang="en-US" sz="3600" b="1"/>
              <a:t>Postpartum</a:t>
            </a:r>
          </a:p>
        </p:txBody>
      </p:sp>
      <p:graphicFrame>
        <p:nvGraphicFramePr>
          <p:cNvPr id="9" name="Content Placeholder 2">
            <a:extLst>
              <a:ext uri="{FF2B5EF4-FFF2-40B4-BE49-F238E27FC236}">
                <a16:creationId xmlns:a16="http://schemas.microsoft.com/office/drawing/2014/main" id="{AAEF3767-C370-4056-BBEF-D2FB889F5BC2}"/>
              </a:ext>
            </a:extLst>
          </p:cNvPr>
          <p:cNvGraphicFramePr>
            <a:graphicFrameLocks noGrp="1"/>
          </p:cNvGraphicFramePr>
          <p:nvPr>
            <p:ph idx="1"/>
            <p:extLst>
              <p:ext uri="{D42A27DB-BD31-4B8C-83A1-F6EECF244321}">
                <p14:modId xmlns:p14="http://schemas.microsoft.com/office/powerpoint/2010/main" val="2399501198"/>
              </p:ext>
            </p:extLst>
          </p:nvPr>
        </p:nvGraphicFramePr>
        <p:xfrm>
          <a:off x="3729519" y="205483"/>
          <a:ext cx="8209562" cy="64932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11078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92E9E-C3B4-4A0F-AB03-4A49649A4DD2}"/>
              </a:ext>
            </a:extLst>
          </p:cNvPr>
          <p:cNvSpPr>
            <a:spLocks noGrp="1"/>
          </p:cNvSpPr>
          <p:nvPr>
            <p:ph type="title"/>
          </p:nvPr>
        </p:nvSpPr>
        <p:spPr/>
        <p:txBody>
          <a:bodyPr>
            <a:normAutofit/>
          </a:bodyPr>
          <a:lstStyle/>
          <a:p>
            <a:r>
              <a:rPr lang="en-US" sz="4000" b="1" dirty="0"/>
              <a:t>Overview</a:t>
            </a:r>
          </a:p>
        </p:txBody>
      </p:sp>
      <p:sp>
        <p:nvSpPr>
          <p:cNvPr id="3" name="Content Placeholder 2">
            <a:extLst>
              <a:ext uri="{FF2B5EF4-FFF2-40B4-BE49-F238E27FC236}">
                <a16:creationId xmlns:a16="http://schemas.microsoft.com/office/drawing/2014/main" id="{25080EA3-21E2-413E-993A-A4555CAC5049}"/>
              </a:ext>
            </a:extLst>
          </p:cNvPr>
          <p:cNvSpPr>
            <a:spLocks noGrp="1"/>
          </p:cNvSpPr>
          <p:nvPr>
            <p:ph idx="1"/>
          </p:nvPr>
        </p:nvSpPr>
        <p:spPr>
          <a:xfrm>
            <a:off x="3869268" y="864108"/>
            <a:ext cx="7315200" cy="4704485"/>
          </a:xfrm>
        </p:spPr>
        <p:txBody>
          <a:bodyPr>
            <a:normAutofit/>
          </a:bodyPr>
          <a:lstStyle/>
          <a:p>
            <a:pPr marL="0" indent="0">
              <a:buNone/>
            </a:pPr>
            <a:endParaRPr lang="en-US" sz="3600" dirty="0"/>
          </a:p>
          <a:p>
            <a:r>
              <a:rPr lang="en-US" sz="3600" dirty="0"/>
              <a:t>Impetus and Purpose of the Review</a:t>
            </a:r>
          </a:p>
          <a:p>
            <a:r>
              <a:rPr lang="en-US" sz="3600" dirty="0"/>
              <a:t>Approach</a:t>
            </a:r>
          </a:p>
          <a:p>
            <a:r>
              <a:rPr lang="en-US" sz="3600" dirty="0"/>
              <a:t>Summary of Findings</a:t>
            </a:r>
          </a:p>
          <a:p>
            <a:r>
              <a:rPr lang="en-US" sz="3600" dirty="0"/>
              <a:t>Moving from Data to Action</a:t>
            </a:r>
          </a:p>
          <a:p>
            <a:r>
              <a:rPr lang="en-US" sz="3600" dirty="0"/>
              <a:t>Next Steps</a:t>
            </a:r>
          </a:p>
        </p:txBody>
      </p:sp>
    </p:spTree>
    <p:extLst>
      <p:ext uri="{BB962C8B-B14F-4D97-AF65-F5344CB8AC3E}">
        <p14:creationId xmlns:p14="http://schemas.microsoft.com/office/powerpoint/2010/main" val="30929531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55B22-85F7-4365-890A-5FA051D94F22}"/>
              </a:ext>
            </a:extLst>
          </p:cNvPr>
          <p:cNvSpPr>
            <a:spLocks noGrp="1"/>
          </p:cNvSpPr>
          <p:nvPr>
            <p:ph type="title"/>
          </p:nvPr>
        </p:nvSpPr>
        <p:spPr>
          <a:xfrm>
            <a:off x="252919" y="1123837"/>
            <a:ext cx="2947482" cy="4601183"/>
          </a:xfrm>
        </p:spPr>
        <p:txBody>
          <a:bodyPr>
            <a:normAutofit/>
          </a:bodyPr>
          <a:lstStyle/>
          <a:p>
            <a:r>
              <a:rPr lang="en-US" sz="3600" b="1"/>
              <a:t>What we learned. . .</a:t>
            </a:r>
          </a:p>
        </p:txBody>
      </p:sp>
      <p:graphicFrame>
        <p:nvGraphicFramePr>
          <p:cNvPr id="8" name="Content Placeholder 5">
            <a:extLst>
              <a:ext uri="{FF2B5EF4-FFF2-40B4-BE49-F238E27FC236}">
                <a16:creationId xmlns:a16="http://schemas.microsoft.com/office/drawing/2014/main" id="{EF98FBE9-C30F-4D49-B7FE-4FBEBEB040C5}"/>
              </a:ext>
            </a:extLst>
          </p:cNvPr>
          <p:cNvGraphicFramePr>
            <a:graphicFrameLocks noGrp="1"/>
          </p:cNvGraphicFramePr>
          <p:nvPr>
            <p:ph idx="1"/>
            <p:extLst>
              <p:ext uri="{D42A27DB-BD31-4B8C-83A1-F6EECF244321}">
                <p14:modId xmlns:p14="http://schemas.microsoft.com/office/powerpoint/2010/main" val="3637744271"/>
              </p:ext>
            </p:extLst>
          </p:nvPr>
        </p:nvGraphicFramePr>
        <p:xfrm>
          <a:off x="3729073" y="289557"/>
          <a:ext cx="7728267" cy="5087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246701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2947482" cy="4601183"/>
          </a:xfrm>
        </p:spPr>
        <p:txBody>
          <a:bodyPr>
            <a:normAutofit/>
          </a:bodyPr>
          <a:lstStyle/>
          <a:p>
            <a:r>
              <a:rPr lang="en-US" sz="3600"/>
              <a:t>Action!!</a:t>
            </a:r>
          </a:p>
        </p:txBody>
      </p:sp>
      <p:graphicFrame>
        <p:nvGraphicFramePr>
          <p:cNvPr id="5" name="Content Placeholder 2">
            <a:extLst>
              <a:ext uri="{FF2B5EF4-FFF2-40B4-BE49-F238E27FC236}">
                <a16:creationId xmlns:a16="http://schemas.microsoft.com/office/drawing/2014/main" id="{64514D77-E35C-49F4-83C2-3704D3D079CC}"/>
              </a:ext>
            </a:extLst>
          </p:cNvPr>
          <p:cNvGraphicFramePr>
            <a:graphicFrameLocks noGrp="1"/>
          </p:cNvGraphicFramePr>
          <p:nvPr>
            <p:ph idx="1"/>
            <p:extLst>
              <p:ext uri="{D42A27DB-BD31-4B8C-83A1-F6EECF244321}">
                <p14:modId xmlns:p14="http://schemas.microsoft.com/office/powerpoint/2010/main" val="3443871484"/>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443829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059" y="3101741"/>
            <a:ext cx="2857901" cy="899795"/>
          </a:xfrm>
        </p:spPr>
        <p:txBody>
          <a:bodyPr>
            <a:normAutofit fontScale="90000"/>
          </a:bodyPr>
          <a:lstStyle/>
          <a:p>
            <a:r>
              <a:rPr lang="en-US"/>
              <a:t>Screen and treat women at risk for preterm births</a:t>
            </a:r>
            <a:br>
              <a:rPr lang="en-US"/>
            </a:br>
            <a:endParaRPr lang="en-US" sz="2700" dirty="0"/>
          </a:p>
        </p:txBody>
      </p:sp>
      <p:sp>
        <p:nvSpPr>
          <p:cNvPr id="3" name="Content Placeholder 2"/>
          <p:cNvSpPr>
            <a:spLocks noGrp="1"/>
          </p:cNvSpPr>
          <p:nvPr>
            <p:ph idx="1"/>
          </p:nvPr>
        </p:nvSpPr>
        <p:spPr>
          <a:xfrm>
            <a:off x="3955983" y="870184"/>
            <a:ext cx="6839552" cy="4719638"/>
          </a:xfrm>
        </p:spPr>
        <p:txBody>
          <a:bodyPr>
            <a:normAutofit/>
          </a:bodyPr>
          <a:lstStyle/>
          <a:p>
            <a:r>
              <a:rPr lang="en-US" sz="2400" dirty="0"/>
              <a:t>In Florida, state law requires every prenatal care provider to offer a Healthy Start Risk Screen to all pregnant women to assess risk for preterm birth. The Universal Screen is voluntary and women can choose not to be referred for services.</a:t>
            </a:r>
          </a:p>
          <a:p>
            <a:pPr marL="914400" lvl="2" indent="0">
              <a:buNone/>
            </a:pPr>
            <a:r>
              <a:rPr lang="en-US" sz="2200" dirty="0"/>
              <a:t>State Screening Rate 70.1% </a:t>
            </a:r>
          </a:p>
          <a:p>
            <a:pPr marL="914400" lvl="2" indent="0">
              <a:buNone/>
            </a:pPr>
            <a:r>
              <a:rPr lang="en-US" sz="2200" dirty="0"/>
              <a:t>NEFL Rate  53.8%.</a:t>
            </a:r>
          </a:p>
          <a:p>
            <a:r>
              <a:rPr lang="en-US" sz="2600" dirty="0"/>
              <a:t>Strengthen screening for SDOH. Create NEF SDOH Consortium of stakeholders </a:t>
            </a:r>
            <a:r>
              <a:rPr lang="en-US" sz="2600"/>
              <a:t>to address.</a:t>
            </a:r>
            <a:endParaRPr lang="en-US" sz="2600" dirty="0"/>
          </a:p>
          <a:p>
            <a:pPr marL="457200" lvl="1" indent="0">
              <a:buNone/>
            </a:pPr>
            <a:endParaRPr lang="en-US" sz="2400" dirty="0"/>
          </a:p>
          <a:p>
            <a:r>
              <a:rPr lang="en-US" sz="2400" dirty="0"/>
              <a:t>In addition to screening women for risk factors, also screen for cervical shortening. </a:t>
            </a:r>
          </a:p>
        </p:txBody>
      </p:sp>
    </p:spTree>
    <p:extLst>
      <p:ext uri="{BB962C8B-B14F-4D97-AF65-F5344CB8AC3E}">
        <p14:creationId xmlns:p14="http://schemas.microsoft.com/office/powerpoint/2010/main" val="23580326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2947482" cy="4601183"/>
          </a:xfrm>
        </p:spPr>
        <p:txBody>
          <a:bodyPr>
            <a:normAutofit/>
          </a:bodyPr>
          <a:lstStyle/>
          <a:p>
            <a:r>
              <a:rPr lang="en-US" sz="3600"/>
              <a:t>Home Visitation </a:t>
            </a:r>
          </a:p>
        </p:txBody>
      </p:sp>
      <p:graphicFrame>
        <p:nvGraphicFramePr>
          <p:cNvPr id="5" name="Content Placeholder 2">
            <a:extLst>
              <a:ext uri="{FF2B5EF4-FFF2-40B4-BE49-F238E27FC236}">
                <a16:creationId xmlns:a16="http://schemas.microsoft.com/office/drawing/2014/main" id="{82C19533-81B4-40F5-AC9A-438B98AD73CE}"/>
              </a:ext>
            </a:extLst>
          </p:cNvPr>
          <p:cNvGraphicFramePr>
            <a:graphicFrameLocks noGrp="1"/>
          </p:cNvGraphicFramePr>
          <p:nvPr>
            <p:ph idx="1"/>
            <p:extLst>
              <p:ext uri="{D42A27DB-BD31-4B8C-83A1-F6EECF244321}">
                <p14:modId xmlns:p14="http://schemas.microsoft.com/office/powerpoint/2010/main" val="667223397"/>
              </p:ext>
            </p:extLst>
          </p:nvPr>
        </p:nvGraphicFramePr>
        <p:xfrm>
          <a:off x="4059935" y="758952"/>
          <a:ext cx="7104549" cy="5330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331890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2947482" cy="4601183"/>
          </a:xfrm>
        </p:spPr>
        <p:txBody>
          <a:bodyPr>
            <a:normAutofit/>
          </a:bodyPr>
          <a:lstStyle/>
          <a:p>
            <a:r>
              <a:rPr lang="en-US" sz="3600"/>
              <a:t>Medical One Stop - Social Determinants of Health Investment </a:t>
            </a:r>
          </a:p>
        </p:txBody>
      </p:sp>
      <p:graphicFrame>
        <p:nvGraphicFramePr>
          <p:cNvPr id="5" name="Content Placeholder 2">
            <a:extLst>
              <a:ext uri="{FF2B5EF4-FFF2-40B4-BE49-F238E27FC236}">
                <a16:creationId xmlns:a16="http://schemas.microsoft.com/office/drawing/2014/main" id="{E5CD6047-1C6B-465F-960C-926607430BC7}"/>
              </a:ext>
            </a:extLst>
          </p:cNvPr>
          <p:cNvGraphicFramePr>
            <a:graphicFrameLocks noGrp="1"/>
          </p:cNvGraphicFramePr>
          <p:nvPr>
            <p:ph idx="1"/>
            <p:extLst>
              <p:ext uri="{D42A27DB-BD31-4B8C-83A1-F6EECF244321}">
                <p14:modId xmlns:p14="http://schemas.microsoft.com/office/powerpoint/2010/main" val="2679857705"/>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672129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2947482" cy="4601183"/>
          </a:xfrm>
        </p:spPr>
        <p:txBody>
          <a:bodyPr>
            <a:normAutofit/>
          </a:bodyPr>
          <a:lstStyle/>
          <a:p>
            <a:r>
              <a:rPr lang="en-US" sz="3600"/>
              <a:t>Medical Home Model </a:t>
            </a:r>
          </a:p>
        </p:txBody>
      </p:sp>
      <p:graphicFrame>
        <p:nvGraphicFramePr>
          <p:cNvPr id="6" name="Content Placeholder 2">
            <a:extLst>
              <a:ext uri="{FF2B5EF4-FFF2-40B4-BE49-F238E27FC236}">
                <a16:creationId xmlns:a16="http://schemas.microsoft.com/office/drawing/2014/main" id="{2632EFFA-A50D-4D08-A4A0-FE9620ED27FF}"/>
              </a:ext>
            </a:extLst>
          </p:cNvPr>
          <p:cNvGraphicFramePr>
            <a:graphicFrameLocks noGrp="1"/>
          </p:cNvGraphicFramePr>
          <p:nvPr>
            <p:ph idx="1"/>
            <p:extLst>
              <p:ext uri="{D42A27DB-BD31-4B8C-83A1-F6EECF244321}">
                <p14:modId xmlns:p14="http://schemas.microsoft.com/office/powerpoint/2010/main" val="2401377017"/>
              </p:ext>
            </p:extLst>
          </p:nvPr>
        </p:nvGraphicFramePr>
        <p:xfrm>
          <a:off x="3759896" y="885458"/>
          <a:ext cx="8004014" cy="53715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724466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2947482" cy="4601183"/>
          </a:xfrm>
        </p:spPr>
        <p:txBody>
          <a:bodyPr>
            <a:normAutofit/>
          </a:bodyPr>
          <a:lstStyle/>
          <a:p>
            <a:r>
              <a:rPr lang="en-US" sz="3600"/>
              <a:t>Access to Medical Care Before, During &amp; After Pregnancy </a:t>
            </a:r>
          </a:p>
        </p:txBody>
      </p:sp>
      <p:graphicFrame>
        <p:nvGraphicFramePr>
          <p:cNvPr id="5" name="Content Placeholder 2">
            <a:extLst>
              <a:ext uri="{FF2B5EF4-FFF2-40B4-BE49-F238E27FC236}">
                <a16:creationId xmlns:a16="http://schemas.microsoft.com/office/drawing/2014/main" id="{3BA5DE0B-3158-4539-8B3F-ECB46B4765C3}"/>
              </a:ext>
            </a:extLst>
          </p:cNvPr>
          <p:cNvGraphicFramePr>
            <a:graphicFrameLocks noGrp="1"/>
          </p:cNvGraphicFramePr>
          <p:nvPr>
            <p:ph idx="1"/>
            <p:extLst>
              <p:ext uri="{D42A27DB-BD31-4B8C-83A1-F6EECF244321}">
                <p14:modId xmlns:p14="http://schemas.microsoft.com/office/powerpoint/2010/main" val="3771661853"/>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919122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2947482" cy="4601183"/>
          </a:xfrm>
        </p:spPr>
        <p:txBody>
          <a:bodyPr/>
          <a:lstStyle/>
          <a:p>
            <a:r>
              <a:rPr lang="en-US"/>
              <a:t>Improve Quality of Care </a:t>
            </a:r>
            <a:r>
              <a:rPr lang="en-US" sz="2400">
                <a:solidFill>
                  <a:srgbClr val="FF0000"/>
                </a:solidFill>
              </a:rPr>
              <a:t> </a:t>
            </a:r>
            <a:endParaRPr lang="en-US" sz="2400" dirty="0">
              <a:solidFill>
                <a:srgbClr val="FF0000"/>
              </a:solidFill>
            </a:endParaRPr>
          </a:p>
        </p:txBody>
      </p:sp>
      <p:sp>
        <p:nvSpPr>
          <p:cNvPr id="3" name="Content Placeholder 2"/>
          <p:cNvSpPr>
            <a:spLocks noGrp="1"/>
          </p:cNvSpPr>
          <p:nvPr>
            <p:ph idx="1"/>
          </p:nvPr>
        </p:nvSpPr>
        <p:spPr/>
        <p:txBody>
          <a:bodyPr>
            <a:normAutofit fontScale="92500"/>
          </a:bodyPr>
          <a:lstStyle/>
          <a:p>
            <a:r>
              <a:rPr lang="en-US" sz="2800" dirty="0"/>
              <a:t>The </a:t>
            </a:r>
            <a:r>
              <a:rPr lang="en-US" sz="2800" dirty="0">
                <a:solidFill>
                  <a:schemeClr val="accent2"/>
                </a:solidFill>
              </a:rPr>
              <a:t>Cultural Humility Model</a:t>
            </a:r>
            <a:r>
              <a:rPr lang="en-US" sz="2800" dirty="0"/>
              <a:t>:   An effective approach to addressing bias and racism key aspect of the cultural humility model. </a:t>
            </a:r>
          </a:p>
          <a:p>
            <a:r>
              <a:rPr lang="en-US" sz="2800" dirty="0"/>
              <a:t>Results can be used as part of broader efforts to </a:t>
            </a:r>
            <a:r>
              <a:rPr lang="en-US" sz="2800" dirty="0">
                <a:solidFill>
                  <a:schemeClr val="accent2"/>
                </a:solidFill>
              </a:rPr>
              <a:t>align payment with quality</a:t>
            </a:r>
            <a:r>
              <a:rPr lang="en-US" sz="2800" dirty="0"/>
              <a:t>, such as rewarding providers that successfully reduce racial disparities in maternal and infant mortality. </a:t>
            </a:r>
          </a:p>
          <a:p>
            <a:r>
              <a:rPr lang="en-US" sz="2800" dirty="0"/>
              <a:t>Take advantage of opportunities to participate in </a:t>
            </a:r>
            <a:r>
              <a:rPr lang="en-US" sz="2800" dirty="0">
                <a:solidFill>
                  <a:schemeClr val="accent2"/>
                </a:solidFill>
              </a:rPr>
              <a:t>Florida Perinatal Quality Collaborative</a:t>
            </a:r>
            <a:r>
              <a:rPr lang="en-US" sz="2800" dirty="0"/>
              <a:t>.</a:t>
            </a:r>
          </a:p>
          <a:p>
            <a:r>
              <a:rPr lang="en-US" sz="2800" dirty="0"/>
              <a:t>Incorporate </a:t>
            </a:r>
            <a:r>
              <a:rPr lang="en-US" sz="2800" dirty="0">
                <a:solidFill>
                  <a:schemeClr val="accent2"/>
                </a:solidFill>
              </a:rPr>
              <a:t>CQI</a:t>
            </a:r>
            <a:r>
              <a:rPr lang="en-US" sz="2800" dirty="0"/>
              <a:t> in ongoing medical, community service delivery.</a:t>
            </a:r>
          </a:p>
          <a:p>
            <a:r>
              <a:rPr lang="en-US" sz="2800" dirty="0">
                <a:solidFill>
                  <a:schemeClr val="accent2"/>
                </a:solidFill>
              </a:rPr>
              <a:t>Community voice</a:t>
            </a:r>
          </a:p>
          <a:p>
            <a:endParaRPr lang="en-US" dirty="0"/>
          </a:p>
        </p:txBody>
      </p:sp>
    </p:spTree>
    <p:extLst>
      <p:ext uri="{BB962C8B-B14F-4D97-AF65-F5344CB8AC3E}">
        <p14:creationId xmlns:p14="http://schemas.microsoft.com/office/powerpoint/2010/main" val="634896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55413-AC33-4D1A-946A-46F389F03C99}"/>
              </a:ext>
            </a:extLst>
          </p:cNvPr>
          <p:cNvSpPr>
            <a:spLocks noGrp="1"/>
          </p:cNvSpPr>
          <p:nvPr>
            <p:ph type="title"/>
          </p:nvPr>
        </p:nvSpPr>
        <p:spPr/>
        <p:txBody>
          <a:bodyPr/>
          <a:lstStyle/>
          <a:p>
            <a:r>
              <a:rPr lang="en-US" dirty="0"/>
              <a:t>Engagement of community is key</a:t>
            </a:r>
          </a:p>
        </p:txBody>
      </p:sp>
      <p:sp>
        <p:nvSpPr>
          <p:cNvPr id="3" name="Content Placeholder 2">
            <a:extLst>
              <a:ext uri="{FF2B5EF4-FFF2-40B4-BE49-F238E27FC236}">
                <a16:creationId xmlns:a16="http://schemas.microsoft.com/office/drawing/2014/main" id="{6EA45C5A-56C0-4E5C-B3DC-BA8CF02CB618}"/>
              </a:ext>
            </a:extLst>
          </p:cNvPr>
          <p:cNvSpPr>
            <a:spLocks noGrp="1"/>
          </p:cNvSpPr>
          <p:nvPr>
            <p:ph idx="1"/>
          </p:nvPr>
        </p:nvSpPr>
        <p:spPr>
          <a:xfrm>
            <a:off x="4254366" y="895149"/>
            <a:ext cx="7099434" cy="5070058"/>
          </a:xfrm>
        </p:spPr>
        <p:txBody>
          <a:bodyPr>
            <a:noAutofit/>
          </a:bodyPr>
          <a:lstStyle/>
          <a:p>
            <a:r>
              <a:rPr lang="en-US" sz="2800" dirty="0"/>
              <a:t>Families, community residents &amp; leaders, faith-based orgs</a:t>
            </a:r>
          </a:p>
          <a:p>
            <a:r>
              <a:rPr lang="en-US" sz="2800" dirty="0"/>
              <a:t>MCH providers, stakeholders</a:t>
            </a:r>
          </a:p>
          <a:p>
            <a:pPr lvl="1"/>
            <a:r>
              <a:rPr lang="en-US" sz="2800" dirty="0"/>
              <a:t>Doctors, hospitals, midwives, other MCH providers</a:t>
            </a:r>
          </a:p>
          <a:p>
            <a:pPr lvl="1"/>
            <a:r>
              <a:rPr lang="en-US" sz="2800" dirty="0"/>
              <a:t>Hospitals</a:t>
            </a:r>
          </a:p>
          <a:p>
            <a:pPr lvl="1"/>
            <a:r>
              <a:rPr lang="en-US" sz="2800" dirty="0"/>
              <a:t>Family planning, public health social service providers</a:t>
            </a:r>
          </a:p>
          <a:p>
            <a:pPr lvl="1"/>
            <a:r>
              <a:rPr lang="en-US" sz="2800" dirty="0"/>
              <a:t>Healthy Start, home visiting programs</a:t>
            </a:r>
          </a:p>
          <a:p>
            <a:pPr lvl="1"/>
            <a:r>
              <a:rPr lang="en-US" sz="2800" dirty="0"/>
              <a:t>Public &amp; private payers (insurers, MCOs)</a:t>
            </a:r>
          </a:p>
          <a:p>
            <a:r>
              <a:rPr lang="en-US" sz="2800" dirty="0"/>
              <a:t>Policymakers</a:t>
            </a:r>
          </a:p>
          <a:p>
            <a:r>
              <a:rPr lang="en-US" sz="2800" dirty="0"/>
              <a:t>Business</a:t>
            </a:r>
          </a:p>
          <a:p>
            <a:r>
              <a:rPr lang="en-US" sz="2800" dirty="0"/>
              <a:t>Others</a:t>
            </a:r>
          </a:p>
        </p:txBody>
      </p:sp>
    </p:spTree>
    <p:extLst>
      <p:ext uri="{BB962C8B-B14F-4D97-AF65-F5344CB8AC3E}">
        <p14:creationId xmlns:p14="http://schemas.microsoft.com/office/powerpoint/2010/main" val="14761704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3" name="Rectangle 22">
            <a:extLst>
              <a:ext uri="{FF2B5EF4-FFF2-40B4-BE49-F238E27FC236}">
                <a16:creationId xmlns:a16="http://schemas.microsoft.com/office/drawing/2014/main" id="{94DA05E1-7869-4FBE-837E-1B62E9D78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24">
            <a:extLst>
              <a:ext uri="{FF2B5EF4-FFF2-40B4-BE49-F238E27FC236}">
                <a16:creationId xmlns:a16="http://schemas.microsoft.com/office/drawing/2014/main" id="{89BAAE7D-1EA6-4D3B-96B5-43F5B6178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35" name="Rectangle 26">
            <a:extLst>
              <a:ext uri="{FF2B5EF4-FFF2-40B4-BE49-F238E27FC236}">
                <a16:creationId xmlns:a16="http://schemas.microsoft.com/office/drawing/2014/main" id="{3CD47BD6-B753-40AF-80C8-F8DFCC5484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8">
            <a:extLst>
              <a:ext uri="{FF2B5EF4-FFF2-40B4-BE49-F238E27FC236}">
                <a16:creationId xmlns:a16="http://schemas.microsoft.com/office/drawing/2014/main" id="{9B67A1B2-B419-43BE-A0CA-9E2404A1A8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02205B5-F241-43C3-B38E-3D6FEA30BE97}"/>
              </a:ext>
            </a:extLst>
          </p:cNvPr>
          <p:cNvSpPr>
            <a:spLocks noGrp="1"/>
          </p:cNvSpPr>
          <p:nvPr>
            <p:ph type="title"/>
          </p:nvPr>
        </p:nvSpPr>
        <p:spPr>
          <a:xfrm>
            <a:off x="236306" y="1400676"/>
            <a:ext cx="3547212" cy="2832277"/>
          </a:xfrm>
        </p:spPr>
        <p:txBody>
          <a:bodyPr vert="horz" lIns="91440" tIns="45720" rIns="91440" bIns="45720" rtlCol="0" anchor="b">
            <a:normAutofit/>
          </a:bodyPr>
          <a:lstStyle/>
          <a:p>
            <a:r>
              <a:rPr lang="en-US" kern="1200" spc="-100" baseline="0" dirty="0">
                <a:solidFill>
                  <a:srgbClr val="FFFFFF"/>
                </a:solidFill>
                <a:latin typeface="+mj-lt"/>
                <a:ea typeface="+mj-ea"/>
                <a:cs typeface="+mj-cs"/>
              </a:rPr>
              <a:t>How do we make this happen?</a:t>
            </a:r>
          </a:p>
        </p:txBody>
      </p:sp>
      <p:pic>
        <p:nvPicPr>
          <p:cNvPr id="17" name="Content Placeholder 16" descr="A picture containing drawing&#10;&#10;Description automatically generated">
            <a:extLst>
              <a:ext uri="{FF2B5EF4-FFF2-40B4-BE49-F238E27FC236}">
                <a16:creationId xmlns:a16="http://schemas.microsoft.com/office/drawing/2014/main" id="{5467662B-9A46-4FC1-9B52-49843585FC6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120640" y="1532247"/>
            <a:ext cx="6367271" cy="3785353"/>
          </a:xfrm>
          <a:prstGeom prst="rect">
            <a:avLst/>
          </a:prstGeom>
        </p:spPr>
      </p:pic>
      <p:sp>
        <p:nvSpPr>
          <p:cNvPr id="37" name="Rectangle 30">
            <a:extLst>
              <a:ext uri="{FF2B5EF4-FFF2-40B4-BE49-F238E27FC236}">
                <a16:creationId xmlns:a16="http://schemas.microsoft.com/office/drawing/2014/main" id="{DE981F49-E49B-4139-932F-55F09B423B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86759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FDBF7-87FE-4673-9375-DAEF3B19BB6B}"/>
              </a:ext>
            </a:extLst>
          </p:cNvPr>
          <p:cNvSpPr>
            <a:spLocks noGrp="1"/>
          </p:cNvSpPr>
          <p:nvPr>
            <p:ph type="title"/>
          </p:nvPr>
        </p:nvSpPr>
        <p:spPr/>
        <p:txBody>
          <a:bodyPr>
            <a:normAutofit/>
          </a:bodyPr>
          <a:lstStyle/>
          <a:p>
            <a:r>
              <a:rPr lang="en-US" sz="4400" b="1" dirty="0"/>
              <a:t>Impetus &amp; Purpose of Review</a:t>
            </a:r>
          </a:p>
        </p:txBody>
      </p:sp>
      <p:sp>
        <p:nvSpPr>
          <p:cNvPr id="3" name="Content Placeholder 2">
            <a:extLst>
              <a:ext uri="{FF2B5EF4-FFF2-40B4-BE49-F238E27FC236}">
                <a16:creationId xmlns:a16="http://schemas.microsoft.com/office/drawing/2014/main" id="{7A376C65-3348-4C0F-ACA1-449805F1207B}"/>
              </a:ext>
            </a:extLst>
          </p:cNvPr>
          <p:cNvSpPr>
            <a:spLocks noGrp="1"/>
          </p:cNvSpPr>
          <p:nvPr>
            <p:ph idx="1"/>
          </p:nvPr>
        </p:nvSpPr>
        <p:spPr>
          <a:xfrm>
            <a:off x="3869268" y="864108"/>
            <a:ext cx="7786926" cy="5120640"/>
          </a:xfrm>
        </p:spPr>
        <p:txBody>
          <a:bodyPr/>
          <a:lstStyle/>
          <a:p>
            <a:pPr marL="0" indent="0">
              <a:buNone/>
            </a:pPr>
            <a:endParaRPr lang="en-US" dirty="0"/>
          </a:p>
          <a:p>
            <a:r>
              <a:rPr lang="en-US" sz="3600" dirty="0"/>
              <a:t> NEF exceeds state and national infant mortality rates. Why?</a:t>
            </a:r>
          </a:p>
          <a:p>
            <a:r>
              <a:rPr lang="en-US" sz="3600" dirty="0"/>
              <a:t>To identify key medical, system, social and environmental risk factors and policy impacting birth outcomes in NEF and implement action to address them.</a:t>
            </a:r>
          </a:p>
          <a:p>
            <a:pPr marL="0" indent="0">
              <a:buNone/>
            </a:pPr>
            <a:endParaRPr lang="en-US" dirty="0"/>
          </a:p>
        </p:txBody>
      </p:sp>
    </p:spTree>
    <p:extLst>
      <p:ext uri="{BB962C8B-B14F-4D97-AF65-F5344CB8AC3E}">
        <p14:creationId xmlns:p14="http://schemas.microsoft.com/office/powerpoint/2010/main" val="40810615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4DA05E1-7869-4FBE-837E-1B62E9D78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89BAAE7D-1EA6-4D3B-96B5-43F5B6178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Rectangle 13">
            <a:extLst>
              <a:ext uri="{FF2B5EF4-FFF2-40B4-BE49-F238E27FC236}">
                <a16:creationId xmlns:a16="http://schemas.microsoft.com/office/drawing/2014/main" id="{3CD47BD6-B753-40AF-80C8-F8DFCC5484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B67A1B2-B419-43BE-A0CA-9E2404A1A8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DB15429-DCF5-43BE-9D60-BE6490B3EF8D}"/>
              </a:ext>
            </a:extLst>
          </p:cNvPr>
          <p:cNvSpPr>
            <a:spLocks noGrp="1"/>
          </p:cNvSpPr>
          <p:nvPr>
            <p:ph type="title"/>
          </p:nvPr>
        </p:nvSpPr>
        <p:spPr>
          <a:xfrm>
            <a:off x="524830" y="1594104"/>
            <a:ext cx="3258688" cy="2669671"/>
          </a:xfrm>
        </p:spPr>
        <p:txBody>
          <a:bodyPr vert="horz" lIns="91440" tIns="45720" rIns="91440" bIns="45720" rtlCol="0" anchor="b">
            <a:normAutofit/>
          </a:bodyPr>
          <a:lstStyle/>
          <a:p>
            <a:r>
              <a:rPr lang="en-US" sz="4000" kern="1200" spc="-100" baseline="0" dirty="0">
                <a:solidFill>
                  <a:srgbClr val="FFFFFF"/>
                </a:solidFill>
                <a:latin typeface="+mj-lt"/>
                <a:ea typeface="+mj-ea"/>
                <a:cs typeface="+mj-cs"/>
              </a:rPr>
              <a:t>Thank you &amp; last word</a:t>
            </a:r>
          </a:p>
        </p:txBody>
      </p:sp>
      <p:pic>
        <p:nvPicPr>
          <p:cNvPr id="5" name="Content Placeholder 4" descr="A close up of a baby&#10;&#10;Description automatically generated">
            <a:extLst>
              <a:ext uri="{FF2B5EF4-FFF2-40B4-BE49-F238E27FC236}">
                <a16:creationId xmlns:a16="http://schemas.microsoft.com/office/drawing/2014/main" id="{76213839-ECC0-4E26-ABF9-ED7DDF419EDF}"/>
              </a:ext>
            </a:extLst>
          </p:cNvPr>
          <p:cNvPicPr>
            <a:picLocks noGrp="1" noChangeAspect="1"/>
          </p:cNvPicPr>
          <p:nvPr>
            <p:ph idx="1"/>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5120640" y="1514743"/>
            <a:ext cx="6367271" cy="3820362"/>
          </a:xfrm>
          <a:prstGeom prst="rect">
            <a:avLst/>
          </a:prstGeom>
        </p:spPr>
      </p:pic>
      <p:sp>
        <p:nvSpPr>
          <p:cNvPr id="18" name="Rectangle 17">
            <a:extLst>
              <a:ext uri="{FF2B5EF4-FFF2-40B4-BE49-F238E27FC236}">
                <a16:creationId xmlns:a16="http://schemas.microsoft.com/office/drawing/2014/main" id="{DE981F49-E49B-4139-932F-55F09B423B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48286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908DF-35D5-48CF-B878-E56AE3E96F36}"/>
              </a:ext>
            </a:extLst>
          </p:cNvPr>
          <p:cNvSpPr>
            <a:spLocks noGrp="1"/>
          </p:cNvSpPr>
          <p:nvPr>
            <p:ph type="title"/>
          </p:nvPr>
        </p:nvSpPr>
        <p:spPr/>
        <p:txBody>
          <a:bodyPr>
            <a:normAutofit/>
          </a:bodyPr>
          <a:lstStyle/>
          <a:p>
            <a:r>
              <a:rPr lang="en-US" sz="4400" b="1" dirty="0"/>
              <a:t>Approach</a:t>
            </a:r>
          </a:p>
        </p:txBody>
      </p:sp>
      <p:sp>
        <p:nvSpPr>
          <p:cNvPr id="3" name="Content Placeholder 2">
            <a:extLst>
              <a:ext uri="{FF2B5EF4-FFF2-40B4-BE49-F238E27FC236}">
                <a16:creationId xmlns:a16="http://schemas.microsoft.com/office/drawing/2014/main" id="{C1A2F276-0A04-4D7C-BB36-DD3E3E48AD92}"/>
              </a:ext>
            </a:extLst>
          </p:cNvPr>
          <p:cNvSpPr>
            <a:spLocks noGrp="1"/>
          </p:cNvSpPr>
          <p:nvPr>
            <p:ph idx="1"/>
          </p:nvPr>
        </p:nvSpPr>
        <p:spPr>
          <a:xfrm>
            <a:off x="3744139" y="1277994"/>
            <a:ext cx="7315200" cy="5120640"/>
          </a:xfrm>
        </p:spPr>
        <p:txBody>
          <a:bodyPr/>
          <a:lstStyle/>
          <a:p>
            <a:r>
              <a:rPr lang="en-US" sz="3200" dirty="0"/>
              <a:t>Analysis of fetal &amp; infant deaths (linked vital stats records)</a:t>
            </a:r>
          </a:p>
          <a:p>
            <a:pPr lvl="1"/>
            <a:r>
              <a:rPr lang="en-US" sz="3200" dirty="0"/>
              <a:t>Identify specific “periods of risk”</a:t>
            </a:r>
          </a:p>
          <a:p>
            <a:pPr lvl="1"/>
            <a:r>
              <a:rPr lang="en-US" sz="3200" dirty="0"/>
              <a:t>Examine contribution of birthweight </a:t>
            </a:r>
          </a:p>
          <a:p>
            <a:r>
              <a:rPr lang="en-US" sz="3200" dirty="0"/>
              <a:t>Pinpoint contributing factors, issues in NEF (case abstractions)</a:t>
            </a:r>
          </a:p>
          <a:p>
            <a:r>
              <a:rPr lang="en-US" sz="3200" dirty="0"/>
              <a:t>Identify evidence-based strategies for improving outcomes</a:t>
            </a:r>
          </a:p>
          <a:p>
            <a:r>
              <a:rPr lang="en-US" sz="3200" dirty="0"/>
              <a:t>Take action!</a:t>
            </a:r>
          </a:p>
          <a:p>
            <a:endParaRPr lang="en-US" dirty="0"/>
          </a:p>
          <a:p>
            <a:endParaRPr lang="en-US" dirty="0"/>
          </a:p>
        </p:txBody>
      </p:sp>
    </p:spTree>
    <p:extLst>
      <p:ext uri="{BB962C8B-B14F-4D97-AF65-F5344CB8AC3E}">
        <p14:creationId xmlns:p14="http://schemas.microsoft.com/office/powerpoint/2010/main" val="1896725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Infant Mortality </a:t>
            </a:r>
            <a:br>
              <a:rPr lang="en-US" b="1" dirty="0"/>
            </a:br>
            <a:r>
              <a:rPr lang="en-US" b="1" dirty="0"/>
              <a:t>2014-2018</a:t>
            </a:r>
          </a:p>
        </p:txBody>
      </p:sp>
      <p:sp>
        <p:nvSpPr>
          <p:cNvPr id="3" name="Content Placeholder 2"/>
          <p:cNvSpPr>
            <a:spLocks noGrp="1"/>
          </p:cNvSpPr>
          <p:nvPr>
            <p:ph idx="1"/>
          </p:nvPr>
        </p:nvSpPr>
        <p:spPr/>
        <p:txBody>
          <a:bodyPr/>
          <a:lstStyle/>
          <a:p>
            <a:pPr marL="0" indent="0">
              <a:buNone/>
            </a:pPr>
            <a:r>
              <a:rPr lang="en-US" dirty="0">
                <a:solidFill>
                  <a:srgbClr val="FF0000"/>
                </a:solidFill>
              </a:rPr>
              <a:t> </a:t>
            </a:r>
          </a:p>
        </p:txBody>
      </p:sp>
      <p:graphicFrame>
        <p:nvGraphicFramePr>
          <p:cNvPr id="6" name="Chart 5">
            <a:extLst>
              <a:ext uri="{FF2B5EF4-FFF2-40B4-BE49-F238E27FC236}">
                <a16:creationId xmlns:a16="http://schemas.microsoft.com/office/drawing/2014/main" id="{8C066EE5-F145-4B1D-8348-F704795C5AD5}"/>
              </a:ext>
            </a:extLst>
          </p:cNvPr>
          <p:cNvGraphicFramePr/>
          <p:nvPr>
            <p:extLst>
              <p:ext uri="{D42A27DB-BD31-4B8C-83A1-F6EECF244321}">
                <p14:modId xmlns:p14="http://schemas.microsoft.com/office/powerpoint/2010/main" val="2929308118"/>
              </p:ext>
            </p:extLst>
          </p:nvPr>
        </p:nvGraphicFramePr>
        <p:xfrm>
          <a:off x="3462868" y="623118"/>
          <a:ext cx="8128000"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5584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Leading Causes of Infant Death</a:t>
            </a:r>
            <a:br>
              <a:rPr lang="en-US" b="1" dirty="0"/>
            </a:br>
            <a:r>
              <a:rPr lang="en-US" b="1" dirty="0"/>
              <a:t>2018</a:t>
            </a:r>
          </a:p>
        </p:txBody>
      </p:sp>
      <p:sp>
        <p:nvSpPr>
          <p:cNvPr id="3" name="Content Placeholder 2"/>
          <p:cNvSpPr>
            <a:spLocks noGrp="1"/>
          </p:cNvSpPr>
          <p:nvPr>
            <p:ph idx="1"/>
          </p:nvPr>
        </p:nvSpPr>
        <p:spPr/>
        <p:txBody>
          <a:bodyPr/>
          <a:lstStyle/>
          <a:p>
            <a:pPr marL="0" indent="0">
              <a:buNone/>
            </a:pPr>
            <a:r>
              <a:rPr lang="en-US" dirty="0">
                <a:solidFill>
                  <a:srgbClr val="FF0000"/>
                </a:solidFill>
              </a:rPr>
              <a:t> </a:t>
            </a:r>
          </a:p>
        </p:txBody>
      </p:sp>
      <p:graphicFrame>
        <p:nvGraphicFramePr>
          <p:cNvPr id="10" name="Table 10">
            <a:extLst>
              <a:ext uri="{FF2B5EF4-FFF2-40B4-BE49-F238E27FC236}">
                <a16:creationId xmlns:a16="http://schemas.microsoft.com/office/drawing/2014/main" id="{8DE54819-BA7C-4C05-A146-76814A650C75}"/>
              </a:ext>
            </a:extLst>
          </p:cNvPr>
          <p:cNvGraphicFramePr>
            <a:graphicFrameLocks noGrp="1"/>
          </p:cNvGraphicFramePr>
          <p:nvPr>
            <p:extLst>
              <p:ext uri="{D42A27DB-BD31-4B8C-83A1-F6EECF244321}">
                <p14:modId xmlns:p14="http://schemas.microsoft.com/office/powerpoint/2010/main" val="952813701"/>
              </p:ext>
            </p:extLst>
          </p:nvPr>
        </p:nvGraphicFramePr>
        <p:xfrm>
          <a:off x="4182534" y="776660"/>
          <a:ext cx="6688668" cy="4114800"/>
        </p:xfrm>
        <a:graphic>
          <a:graphicData uri="http://schemas.openxmlformats.org/drawingml/2006/table">
            <a:tbl>
              <a:tblPr firstRow="1" bandRow="1">
                <a:tableStyleId>{5C22544A-7EE6-4342-B048-85BDC9FD1C3A}</a:tableStyleId>
              </a:tblPr>
              <a:tblGrid>
                <a:gridCol w="4776409">
                  <a:extLst>
                    <a:ext uri="{9D8B030D-6E8A-4147-A177-3AD203B41FA5}">
                      <a16:colId xmlns:a16="http://schemas.microsoft.com/office/drawing/2014/main" val="3235955155"/>
                    </a:ext>
                  </a:extLst>
                </a:gridCol>
                <a:gridCol w="1912259">
                  <a:extLst>
                    <a:ext uri="{9D8B030D-6E8A-4147-A177-3AD203B41FA5}">
                      <a16:colId xmlns:a16="http://schemas.microsoft.com/office/drawing/2014/main" val="2545727622"/>
                    </a:ext>
                  </a:extLst>
                </a:gridCol>
              </a:tblGrid>
              <a:tr h="370840">
                <a:tc>
                  <a:txBody>
                    <a:bodyPr/>
                    <a:lstStyle/>
                    <a:p>
                      <a:r>
                        <a:rPr lang="en-US" sz="2400" dirty="0"/>
                        <a:t>Cause</a:t>
                      </a:r>
                    </a:p>
                  </a:txBody>
                  <a:tcPr/>
                </a:tc>
                <a:tc>
                  <a:txBody>
                    <a:bodyPr/>
                    <a:lstStyle/>
                    <a:p>
                      <a:r>
                        <a:rPr lang="en-US" sz="2400" dirty="0"/>
                        <a:t>Number</a:t>
                      </a:r>
                    </a:p>
                  </a:txBody>
                  <a:tcPr/>
                </a:tc>
                <a:extLst>
                  <a:ext uri="{0D108BD9-81ED-4DB2-BD59-A6C34878D82A}">
                    <a16:rowId xmlns:a16="http://schemas.microsoft.com/office/drawing/2014/main" val="339373102"/>
                  </a:ext>
                </a:extLst>
              </a:tr>
              <a:tr h="370840">
                <a:tc>
                  <a:txBody>
                    <a:bodyPr/>
                    <a:lstStyle/>
                    <a:p>
                      <a:r>
                        <a:rPr lang="en-US" sz="2400" dirty="0"/>
                        <a:t>Prematurity/Low Birthweight</a:t>
                      </a:r>
                    </a:p>
                  </a:txBody>
                  <a:tcPr/>
                </a:tc>
                <a:tc>
                  <a:txBody>
                    <a:bodyPr/>
                    <a:lstStyle/>
                    <a:p>
                      <a:pPr algn="r"/>
                      <a:r>
                        <a:rPr lang="en-US" sz="2400" dirty="0"/>
                        <a:t>30</a:t>
                      </a:r>
                    </a:p>
                  </a:txBody>
                  <a:tcPr/>
                </a:tc>
                <a:extLst>
                  <a:ext uri="{0D108BD9-81ED-4DB2-BD59-A6C34878D82A}">
                    <a16:rowId xmlns:a16="http://schemas.microsoft.com/office/drawing/2014/main" val="1784088403"/>
                  </a:ext>
                </a:extLst>
              </a:tr>
              <a:tr h="370840">
                <a:tc>
                  <a:txBody>
                    <a:bodyPr/>
                    <a:lstStyle/>
                    <a:p>
                      <a:r>
                        <a:rPr lang="en-US" sz="2400" dirty="0"/>
                        <a:t>Other Perinatal Conditions</a:t>
                      </a:r>
                    </a:p>
                  </a:txBody>
                  <a:tcPr/>
                </a:tc>
                <a:tc>
                  <a:txBody>
                    <a:bodyPr/>
                    <a:lstStyle/>
                    <a:p>
                      <a:pPr algn="r"/>
                      <a:r>
                        <a:rPr lang="en-US" sz="2400" dirty="0"/>
                        <a:t>45</a:t>
                      </a:r>
                    </a:p>
                  </a:txBody>
                  <a:tcPr/>
                </a:tc>
                <a:extLst>
                  <a:ext uri="{0D108BD9-81ED-4DB2-BD59-A6C34878D82A}">
                    <a16:rowId xmlns:a16="http://schemas.microsoft.com/office/drawing/2014/main" val="3754119146"/>
                  </a:ext>
                </a:extLst>
              </a:tr>
              <a:tr h="370840">
                <a:tc>
                  <a:txBody>
                    <a:bodyPr/>
                    <a:lstStyle/>
                    <a:p>
                      <a:r>
                        <a:rPr lang="en-US" sz="2400" dirty="0"/>
                        <a:t>Congenital Anomalies</a:t>
                      </a:r>
                    </a:p>
                  </a:txBody>
                  <a:tcPr/>
                </a:tc>
                <a:tc>
                  <a:txBody>
                    <a:bodyPr/>
                    <a:lstStyle/>
                    <a:p>
                      <a:pPr algn="r"/>
                      <a:r>
                        <a:rPr lang="en-US" sz="2400" dirty="0"/>
                        <a:t>27</a:t>
                      </a:r>
                    </a:p>
                  </a:txBody>
                  <a:tcPr/>
                </a:tc>
                <a:extLst>
                  <a:ext uri="{0D108BD9-81ED-4DB2-BD59-A6C34878D82A}">
                    <a16:rowId xmlns:a16="http://schemas.microsoft.com/office/drawing/2014/main" val="2209303349"/>
                  </a:ext>
                </a:extLst>
              </a:tr>
              <a:tr h="370840">
                <a:tc>
                  <a:txBody>
                    <a:bodyPr/>
                    <a:lstStyle/>
                    <a:p>
                      <a:r>
                        <a:rPr lang="en-US" sz="2400" dirty="0"/>
                        <a:t>Sudden Unexpected Infant Deaths</a:t>
                      </a:r>
                    </a:p>
                  </a:txBody>
                  <a:tcPr/>
                </a:tc>
                <a:tc>
                  <a:txBody>
                    <a:bodyPr/>
                    <a:lstStyle/>
                    <a:p>
                      <a:pPr algn="r"/>
                      <a:r>
                        <a:rPr lang="en-US" sz="2400" dirty="0"/>
                        <a:t>31</a:t>
                      </a:r>
                    </a:p>
                  </a:txBody>
                  <a:tcPr/>
                </a:tc>
                <a:extLst>
                  <a:ext uri="{0D108BD9-81ED-4DB2-BD59-A6C34878D82A}">
                    <a16:rowId xmlns:a16="http://schemas.microsoft.com/office/drawing/2014/main" val="1036958337"/>
                  </a:ext>
                </a:extLst>
              </a:tr>
              <a:tr h="370840">
                <a:tc>
                  <a:txBody>
                    <a:bodyPr/>
                    <a:lstStyle/>
                    <a:p>
                      <a:r>
                        <a:rPr lang="en-US" sz="2400" dirty="0"/>
                        <a:t>Infections</a:t>
                      </a:r>
                    </a:p>
                  </a:txBody>
                  <a:tcPr/>
                </a:tc>
                <a:tc>
                  <a:txBody>
                    <a:bodyPr/>
                    <a:lstStyle/>
                    <a:p>
                      <a:pPr algn="r"/>
                      <a:r>
                        <a:rPr lang="en-US" sz="2400" dirty="0"/>
                        <a:t>4</a:t>
                      </a:r>
                    </a:p>
                  </a:txBody>
                  <a:tcPr/>
                </a:tc>
                <a:extLst>
                  <a:ext uri="{0D108BD9-81ED-4DB2-BD59-A6C34878D82A}">
                    <a16:rowId xmlns:a16="http://schemas.microsoft.com/office/drawing/2014/main" val="4188287965"/>
                  </a:ext>
                </a:extLst>
              </a:tr>
              <a:tr h="370840">
                <a:tc>
                  <a:txBody>
                    <a:bodyPr/>
                    <a:lstStyle/>
                    <a:p>
                      <a:r>
                        <a:rPr lang="en-US" sz="2400" dirty="0"/>
                        <a:t>Injuries</a:t>
                      </a:r>
                    </a:p>
                  </a:txBody>
                  <a:tcPr/>
                </a:tc>
                <a:tc>
                  <a:txBody>
                    <a:bodyPr/>
                    <a:lstStyle/>
                    <a:p>
                      <a:pPr algn="r"/>
                      <a:r>
                        <a:rPr lang="en-US" sz="2400" dirty="0"/>
                        <a:t>4</a:t>
                      </a:r>
                    </a:p>
                  </a:txBody>
                  <a:tcPr/>
                </a:tc>
                <a:extLst>
                  <a:ext uri="{0D108BD9-81ED-4DB2-BD59-A6C34878D82A}">
                    <a16:rowId xmlns:a16="http://schemas.microsoft.com/office/drawing/2014/main" val="3309086269"/>
                  </a:ext>
                </a:extLst>
              </a:tr>
              <a:tr h="370840">
                <a:tc>
                  <a:txBody>
                    <a:bodyPr/>
                    <a:lstStyle/>
                    <a:p>
                      <a:r>
                        <a:rPr lang="en-US" sz="2400" dirty="0"/>
                        <a:t>Other Causes</a:t>
                      </a:r>
                    </a:p>
                  </a:txBody>
                  <a:tcPr/>
                </a:tc>
                <a:tc>
                  <a:txBody>
                    <a:bodyPr/>
                    <a:lstStyle/>
                    <a:p>
                      <a:pPr algn="r"/>
                      <a:r>
                        <a:rPr lang="en-US" sz="2400" dirty="0"/>
                        <a:t>6</a:t>
                      </a:r>
                    </a:p>
                  </a:txBody>
                  <a:tcPr/>
                </a:tc>
                <a:extLst>
                  <a:ext uri="{0D108BD9-81ED-4DB2-BD59-A6C34878D82A}">
                    <a16:rowId xmlns:a16="http://schemas.microsoft.com/office/drawing/2014/main" val="514576469"/>
                  </a:ext>
                </a:extLst>
              </a:tr>
              <a:tr h="370840">
                <a:tc>
                  <a:txBody>
                    <a:bodyPr/>
                    <a:lstStyle/>
                    <a:p>
                      <a:r>
                        <a:rPr lang="en-US" sz="2400" dirty="0"/>
                        <a:t>TOTAL</a:t>
                      </a:r>
                    </a:p>
                  </a:txBody>
                  <a:tcPr/>
                </a:tc>
                <a:tc>
                  <a:txBody>
                    <a:bodyPr/>
                    <a:lstStyle/>
                    <a:p>
                      <a:pPr algn="r"/>
                      <a:r>
                        <a:rPr lang="en-US" sz="2400" dirty="0"/>
                        <a:t>147</a:t>
                      </a:r>
                    </a:p>
                  </a:txBody>
                  <a:tcPr/>
                </a:tc>
                <a:extLst>
                  <a:ext uri="{0D108BD9-81ED-4DB2-BD59-A6C34878D82A}">
                    <a16:rowId xmlns:a16="http://schemas.microsoft.com/office/drawing/2014/main" val="2364971108"/>
                  </a:ext>
                </a:extLst>
              </a:tr>
            </a:tbl>
          </a:graphicData>
        </a:graphic>
      </p:graphicFrame>
      <p:sp>
        <p:nvSpPr>
          <p:cNvPr id="12" name="TextBox 11">
            <a:extLst>
              <a:ext uri="{FF2B5EF4-FFF2-40B4-BE49-F238E27FC236}">
                <a16:creationId xmlns:a16="http://schemas.microsoft.com/office/drawing/2014/main" id="{0CF45F49-8A5F-411C-9F34-6E1460844890}"/>
              </a:ext>
            </a:extLst>
          </p:cNvPr>
          <p:cNvSpPr txBox="1"/>
          <p:nvPr/>
        </p:nvSpPr>
        <p:spPr>
          <a:xfrm>
            <a:off x="4182534" y="5236029"/>
            <a:ext cx="6688668" cy="830997"/>
          </a:xfrm>
          <a:prstGeom prst="rect">
            <a:avLst/>
          </a:prstGeom>
          <a:noFill/>
        </p:spPr>
        <p:txBody>
          <a:bodyPr wrap="square" rtlCol="0">
            <a:spAutoFit/>
          </a:bodyPr>
          <a:lstStyle/>
          <a:p>
            <a:r>
              <a:rPr lang="en-US" sz="2400" dirty="0"/>
              <a:t>More than half: Prematurity/LBW &amp; Other Perinatal Conditions </a:t>
            </a:r>
          </a:p>
        </p:txBody>
      </p:sp>
    </p:spTree>
    <p:extLst>
      <p:ext uri="{BB962C8B-B14F-4D97-AF65-F5344CB8AC3E}">
        <p14:creationId xmlns:p14="http://schemas.microsoft.com/office/powerpoint/2010/main" val="2298467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3511A-3F9B-4CE5-A72F-67D2DF1D1316}"/>
              </a:ext>
            </a:extLst>
          </p:cNvPr>
          <p:cNvSpPr>
            <a:spLocks noGrp="1"/>
          </p:cNvSpPr>
          <p:nvPr>
            <p:ph type="title"/>
          </p:nvPr>
        </p:nvSpPr>
        <p:spPr/>
        <p:txBody>
          <a:bodyPr>
            <a:normAutofit/>
          </a:bodyPr>
          <a:lstStyle/>
          <a:p>
            <a:r>
              <a:rPr lang="en-US" sz="4000" b="1" dirty="0"/>
              <a:t>Fetal Deaths</a:t>
            </a:r>
            <a:br>
              <a:rPr lang="en-US" sz="4000" b="1" dirty="0"/>
            </a:br>
            <a:r>
              <a:rPr lang="en-US" sz="4000" b="1" dirty="0"/>
              <a:t>2014-2018</a:t>
            </a:r>
          </a:p>
        </p:txBody>
      </p:sp>
      <p:graphicFrame>
        <p:nvGraphicFramePr>
          <p:cNvPr id="6" name="Content Placeholder 5">
            <a:extLst>
              <a:ext uri="{FF2B5EF4-FFF2-40B4-BE49-F238E27FC236}">
                <a16:creationId xmlns:a16="http://schemas.microsoft.com/office/drawing/2014/main" id="{CBBDB828-0D96-495A-B0BE-F4BB88D56624}"/>
              </a:ext>
            </a:extLst>
          </p:cNvPr>
          <p:cNvGraphicFramePr>
            <a:graphicFrameLocks noGrp="1"/>
          </p:cNvGraphicFramePr>
          <p:nvPr>
            <p:ph idx="1"/>
            <p:extLst>
              <p:ext uri="{D42A27DB-BD31-4B8C-83A1-F6EECF244321}">
                <p14:modId xmlns:p14="http://schemas.microsoft.com/office/powerpoint/2010/main" val="2200536759"/>
              </p:ext>
            </p:extLst>
          </p:nvPr>
        </p:nvGraphicFramePr>
        <p:xfrm>
          <a:off x="3898232" y="1123837"/>
          <a:ext cx="7055317" cy="49981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57782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3511A-3F9B-4CE5-A72F-67D2DF1D1316}"/>
              </a:ext>
            </a:extLst>
          </p:cNvPr>
          <p:cNvSpPr>
            <a:spLocks noGrp="1"/>
          </p:cNvSpPr>
          <p:nvPr>
            <p:ph type="title"/>
          </p:nvPr>
        </p:nvSpPr>
        <p:spPr/>
        <p:txBody>
          <a:bodyPr>
            <a:normAutofit/>
          </a:bodyPr>
          <a:lstStyle/>
          <a:p>
            <a:r>
              <a:rPr lang="en-US" sz="4000" b="1"/>
              <a:t>Fetal Deaths</a:t>
            </a:r>
            <a:br>
              <a:rPr lang="en-US" sz="4000" b="1"/>
            </a:br>
            <a:r>
              <a:rPr lang="en-US" sz="4000" b="1"/>
              <a:t>2018</a:t>
            </a:r>
            <a:endParaRPr lang="en-US" sz="4000" b="1" dirty="0"/>
          </a:p>
        </p:txBody>
      </p:sp>
      <p:sp>
        <p:nvSpPr>
          <p:cNvPr id="5" name="Content Placeholder 4">
            <a:extLst>
              <a:ext uri="{FF2B5EF4-FFF2-40B4-BE49-F238E27FC236}">
                <a16:creationId xmlns:a16="http://schemas.microsoft.com/office/drawing/2014/main" id="{E8FE5DD8-6F4A-4DA8-A533-1C358CD931E7}"/>
              </a:ext>
            </a:extLst>
          </p:cNvPr>
          <p:cNvSpPr>
            <a:spLocks noGrp="1"/>
          </p:cNvSpPr>
          <p:nvPr>
            <p:ph idx="1"/>
          </p:nvPr>
        </p:nvSpPr>
        <p:spPr>
          <a:xfrm>
            <a:off x="3869268" y="864108"/>
            <a:ext cx="7357532" cy="2564892"/>
          </a:xfrm>
        </p:spPr>
        <p:txBody>
          <a:bodyPr>
            <a:noAutofit/>
          </a:bodyPr>
          <a:lstStyle/>
          <a:p>
            <a:r>
              <a:rPr lang="en-US" sz="3200" dirty="0"/>
              <a:t>70% unknown or unspecified cause</a:t>
            </a:r>
          </a:p>
          <a:p>
            <a:r>
              <a:rPr lang="en-US" sz="3200" dirty="0"/>
              <a:t>30%  24+ weeks gestation &amp; 1500+ grams</a:t>
            </a:r>
          </a:p>
        </p:txBody>
      </p:sp>
      <p:pic>
        <p:nvPicPr>
          <p:cNvPr id="10" name="Picture 9" descr="A picture containing indoor, white, bed, laying&#10;&#10;Description automatically generated">
            <a:extLst>
              <a:ext uri="{FF2B5EF4-FFF2-40B4-BE49-F238E27FC236}">
                <a16:creationId xmlns:a16="http://schemas.microsoft.com/office/drawing/2014/main" id="{E431440B-7DA8-49F1-9099-CD942DCC74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02082" y="3767527"/>
            <a:ext cx="3469640" cy="2313093"/>
          </a:xfrm>
          <a:prstGeom prst="rect">
            <a:avLst/>
          </a:prstGeom>
          <a:ln>
            <a:solidFill>
              <a:schemeClr val="bg1">
                <a:lumMod val="85000"/>
              </a:schemeClr>
            </a:solidFill>
          </a:ln>
        </p:spPr>
      </p:pic>
    </p:spTree>
    <p:extLst>
      <p:ext uri="{BB962C8B-B14F-4D97-AF65-F5344CB8AC3E}">
        <p14:creationId xmlns:p14="http://schemas.microsoft.com/office/powerpoint/2010/main" val="779015413"/>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A3F38"/>
      </a:dk2>
      <a:lt2>
        <a:srgbClr val="EEEDCB"/>
      </a:lt2>
      <a:accent1>
        <a:srgbClr val="818E9F"/>
      </a:accent1>
      <a:accent2>
        <a:srgbClr val="D26400"/>
      </a:accent2>
      <a:accent3>
        <a:srgbClr val="C3BA45"/>
      </a:accent3>
      <a:accent4>
        <a:srgbClr val="8A8552"/>
      </a:accent4>
      <a:accent5>
        <a:srgbClr val="F3B843"/>
      </a:accent5>
      <a:accent6>
        <a:srgbClr val="786C71"/>
      </a:accent6>
      <a:hlink>
        <a:srgbClr val="46A7CA"/>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3086</Words>
  <Application>Microsoft Office PowerPoint</Application>
  <PresentationFormat>Widescreen</PresentationFormat>
  <Paragraphs>468</Paragraphs>
  <Slides>40</Slides>
  <Notes>40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Calibri</vt:lpstr>
      <vt:lpstr>Cambria Math</vt:lpstr>
      <vt:lpstr>Corbel</vt:lpstr>
      <vt:lpstr>Wingdings 2</vt:lpstr>
      <vt:lpstr>Frame</vt:lpstr>
      <vt:lpstr>Our Babies Are Dying </vt:lpstr>
      <vt:lpstr>Welcome &amp; Introductions</vt:lpstr>
      <vt:lpstr>Overview</vt:lpstr>
      <vt:lpstr>Impetus &amp; Purpose of Review</vt:lpstr>
      <vt:lpstr>Approach</vt:lpstr>
      <vt:lpstr>Infant Mortality  2014-2018</vt:lpstr>
      <vt:lpstr>Leading Causes of Infant Death 2018</vt:lpstr>
      <vt:lpstr>Fetal Deaths 2014-2018</vt:lpstr>
      <vt:lpstr>Fetal Deaths 2018</vt:lpstr>
      <vt:lpstr>Periods of Risk</vt:lpstr>
      <vt:lpstr>PowerPoint Presentation</vt:lpstr>
      <vt:lpstr>PowerPoint Presentation</vt:lpstr>
      <vt:lpstr>PPOR Results 2016-2018  All Races </vt:lpstr>
      <vt:lpstr>PPOR Results by Race  2016-2018 </vt:lpstr>
      <vt:lpstr>PowerPoint Presentation</vt:lpstr>
      <vt:lpstr>Findings </vt:lpstr>
      <vt:lpstr>What we learned. . .</vt:lpstr>
      <vt:lpstr>Next Step: NEF Case Reviews</vt:lpstr>
      <vt:lpstr>NEF Scan: Healthy Start Prenatal Screen 2018 At Risk Moms (6 or more)</vt:lpstr>
      <vt:lpstr>Maternal Health/Prematurity Case #2</vt:lpstr>
      <vt:lpstr>Maternal Health/Prematurity Case #3</vt:lpstr>
      <vt:lpstr>Maternal Care Summary #1</vt:lpstr>
      <vt:lpstr>Maternal Care Summary #2</vt:lpstr>
      <vt:lpstr>Key issues: pre-pregnancy  </vt:lpstr>
      <vt:lpstr>Key issues: pre-pregnancy  </vt:lpstr>
      <vt:lpstr>Key issues: Prenatal</vt:lpstr>
      <vt:lpstr>Key issues: Prenatal</vt:lpstr>
      <vt:lpstr>Key issues: Delivery</vt:lpstr>
      <vt:lpstr>Key issues: Baby, Postpartum</vt:lpstr>
      <vt:lpstr>What we learned. . .</vt:lpstr>
      <vt:lpstr>Action!!</vt:lpstr>
      <vt:lpstr>Screen and treat women at risk for preterm births </vt:lpstr>
      <vt:lpstr>Home Visitation </vt:lpstr>
      <vt:lpstr>Medical One Stop - Social Determinants of Health Investment </vt:lpstr>
      <vt:lpstr>Medical Home Model </vt:lpstr>
      <vt:lpstr>Access to Medical Care Before, During &amp; After Pregnancy </vt:lpstr>
      <vt:lpstr>Improve Quality of Care  </vt:lpstr>
      <vt:lpstr>Engagement of community is key</vt:lpstr>
      <vt:lpstr>How do we make this happen?</vt:lpstr>
      <vt:lpstr>Thank you &amp; last word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Babies Are Dying</dc:title>
  <dc:creator>Carol Brady</dc:creator>
  <cp:lastModifiedBy>Carol Brady</cp:lastModifiedBy>
  <cp:revision>3</cp:revision>
  <cp:lastPrinted>2019-10-31T11:37:15Z</cp:lastPrinted>
  <dcterms:created xsi:type="dcterms:W3CDTF">2019-10-28T20:39:03Z</dcterms:created>
  <dcterms:modified xsi:type="dcterms:W3CDTF">2019-10-31T16:53:06Z</dcterms:modified>
</cp:coreProperties>
</file>